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5/18/2021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5/18/2021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5/18/2021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5/18/2021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5/18/2021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5/18/2021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Collaborative Cloud and Edge Mobile Computing in C-RAN Systems with Minimal End-to-End Latency</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Mobile cloud and edge computing protocols make it possible to offer computationally heavy applications to mobile devices via computational offloading from devices to nearby edge servers or more powerful, but remote, cloud servers. Previous work assumed that computational tasks can be fractionally offloaded at both cloud processor (CP) and at a local edge node (EN) within a conventional Distributed Radio Access </a:t>
            </a:r>
            <a:r>
              <a:rPr lang="en-IN" sz="2000" dirty="0" err="1" smtClean="0">
                <a:latin typeface="Times New Roman" pitchFamily="18" charset="0"/>
                <a:cs typeface="Times New Roman" pitchFamily="18" charset="0"/>
              </a:rPr>
              <a:t>Networ</a:t>
            </a:r>
            <a:r>
              <a:rPr lang="en-IN" sz="2000" dirty="0" smtClean="0">
                <a:latin typeface="Times New Roman" pitchFamily="18" charset="0"/>
                <a:cs typeface="Times New Roman" pitchFamily="18" charset="0"/>
              </a:rPr>
              <a:t> k (D-RAN) that relies on non-cooperative ENs equipped with </a:t>
            </a:r>
            <a:r>
              <a:rPr lang="en-IN" sz="2000" dirty="0" err="1" smtClean="0">
                <a:latin typeface="Times New Roman" pitchFamily="18" charset="0"/>
                <a:cs typeface="Times New Roman" pitchFamily="18" charset="0"/>
              </a:rPr>
              <a:t>oneway</a:t>
            </a:r>
            <a:r>
              <a:rPr lang="en-IN" sz="2000" dirty="0" smtClean="0">
                <a:latin typeface="Times New Roman" pitchFamily="18" charset="0"/>
                <a:cs typeface="Times New Roman" pitchFamily="18" charset="0"/>
              </a:rPr>
              <a:t> uplink </a:t>
            </a:r>
            <a:r>
              <a:rPr lang="en-IN" sz="2000" dirty="0" err="1" smtClean="0">
                <a:latin typeface="Times New Roman" pitchFamily="18" charset="0"/>
                <a:cs typeface="Times New Roman" pitchFamily="18" charset="0"/>
              </a:rPr>
              <a:t>fronthaul</a:t>
            </a:r>
            <a:r>
              <a:rPr lang="en-IN" sz="2000" dirty="0" smtClean="0">
                <a:latin typeface="Times New Roman" pitchFamily="18" charset="0"/>
                <a:cs typeface="Times New Roman" pitchFamily="18" charset="0"/>
              </a:rPr>
              <a:t> connection to the cloud. In this paper, we propose to integrate collaborative fractional computing across CP and ENs within a Cloud RAN (C-RAN) architecture with </a:t>
            </a:r>
            <a:r>
              <a:rPr lang="en-IN" sz="2000" dirty="0" err="1" smtClean="0">
                <a:latin typeface="Times New Roman" pitchFamily="18" charset="0"/>
                <a:cs typeface="Times New Roman" pitchFamily="18" charset="0"/>
              </a:rPr>
              <a:t>finitecapacity</a:t>
            </a:r>
            <a:r>
              <a:rPr lang="en-IN" sz="2000" dirty="0" smtClean="0">
                <a:latin typeface="Times New Roman" pitchFamily="18" charset="0"/>
                <a:cs typeface="Times New Roman" pitchFamily="18" charset="0"/>
              </a:rPr>
              <a:t> two-way </a:t>
            </a:r>
            <a:r>
              <a:rPr lang="en-IN" sz="2000" dirty="0" err="1" smtClean="0">
                <a:latin typeface="Times New Roman" pitchFamily="18" charset="0"/>
                <a:cs typeface="Times New Roman" pitchFamily="18" charset="0"/>
              </a:rPr>
              <a:t>fronthaul</a:t>
            </a:r>
            <a:r>
              <a:rPr lang="en-IN" sz="2000" dirty="0" smtClean="0">
                <a:latin typeface="Times New Roman" pitchFamily="18" charset="0"/>
                <a:cs typeface="Times New Roman" pitchFamily="18" charset="0"/>
              </a:rPr>
              <a:t> links.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Accordingly, tasks offloaded by a mobile device can be partially carried out at an EN and the CP, with multiple ENs communicating with a common CP to exchange data and computational outcomes while allowing for centralized </a:t>
            </a:r>
            <a:r>
              <a:rPr lang="en-IN" sz="2000" dirty="0" err="1" smtClean="0">
                <a:latin typeface="Times New Roman" pitchFamily="18" charset="0"/>
                <a:cs typeface="Times New Roman" pitchFamily="18" charset="0"/>
              </a:rPr>
              <a:t>precoding</a:t>
            </a:r>
            <a:r>
              <a:rPr lang="en-IN" sz="2000" dirty="0" smtClean="0">
                <a:latin typeface="Times New Roman" pitchFamily="18" charset="0"/>
                <a:cs typeface="Times New Roman" pitchFamily="18" charset="0"/>
              </a:rPr>
              <a:t> and decoding. Unlike prior work, we investigate joint optimization of computing and communication resources, including wireless and </a:t>
            </a:r>
            <a:r>
              <a:rPr lang="en-IN" sz="2000" dirty="0" err="1" smtClean="0">
                <a:latin typeface="Times New Roman" pitchFamily="18" charset="0"/>
                <a:cs typeface="Times New Roman" pitchFamily="18" charset="0"/>
              </a:rPr>
              <a:t>fronthaul</a:t>
            </a:r>
            <a:r>
              <a:rPr lang="en-IN" sz="2000" dirty="0" smtClean="0">
                <a:latin typeface="Times New Roman" pitchFamily="18" charset="0"/>
                <a:cs typeface="Times New Roman" pitchFamily="18" charset="0"/>
              </a:rPr>
              <a:t> segments, to minimize the end-to-end latency by accounting for a two-way uplink and downlink transmission. The problem is tackled by using fractional programming (FP) and matrix FP. Extensive numerical results validate the performance gain of the proposed architecture as compared to the previously studied D-RAN solution.</a:t>
            </a:r>
            <a:endParaRPr lang="en-US" sz="2000" dirty="0" smtClean="0">
              <a:latin typeface="Times New Roman" pitchFamily="18" charset="0"/>
              <a:cs typeface="Times New Roman" pitchFamily="18" charset="0"/>
            </a:endParaRP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To achieve this, the MNOs would be required to incur exceptionally high operational expenditures (OPEX) and capital expenditures (CAPEX) for deploying more base stations or maintaining and operating the existing stations.</a:t>
            </a:r>
          </a:p>
          <a:p>
            <a:pPr algn="just">
              <a:lnSpc>
                <a:spcPct val="150000"/>
              </a:lnSpc>
            </a:pPr>
            <a:r>
              <a:rPr lang="en-IN" sz="2000" dirty="0" smtClean="0">
                <a:latin typeface="Times New Roman" pitchFamily="18" charset="0"/>
                <a:cs typeface="Times New Roman" pitchFamily="18" charset="0"/>
              </a:rPr>
              <a:t>In, a comprehensive assessment was carried out to compare the existing radio resource management schemes proposed for LTE/LTE-A </a:t>
            </a:r>
            <a:r>
              <a:rPr lang="en-IN" sz="2000" dirty="0" err="1" smtClean="0">
                <a:latin typeface="Times New Roman" pitchFamily="18" charset="0"/>
                <a:cs typeface="Times New Roman" pitchFamily="18" charset="0"/>
              </a:rPr>
              <a:t>femtocell</a:t>
            </a:r>
            <a:r>
              <a:rPr lang="en-IN" sz="2000" dirty="0" smtClean="0">
                <a:latin typeface="Times New Roman" pitchFamily="18" charset="0"/>
                <a:cs typeface="Times New Roman" pitchFamily="18" charset="0"/>
              </a:rPr>
              <a:t> and relay networks, in terms of interference mitigation, radio resource utilization, fairness, complexity, and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complexity analysis of the algorithms and performance comparison with other existing schemes in terms of the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(number of expensive inter-cluster handover) and resource (RRH, hosts, and energy) consumption was demonstrated.</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the authors tackled the optimization of functional split for collaborative computing systems equipped with a packet-based </a:t>
            </a:r>
            <a:r>
              <a:rPr lang="en-IN" sz="2000" dirty="0" err="1" smtClean="0">
                <a:latin typeface="Times New Roman" pitchFamily="18" charset="0"/>
                <a:cs typeface="Times New Roman" pitchFamily="18" charset="0"/>
              </a:rPr>
              <a:t>fronthaul</a:t>
            </a:r>
            <a:r>
              <a:rPr lang="en-IN" sz="2000" dirty="0" smtClean="0">
                <a:latin typeface="Times New Roman" pitchFamily="18" charset="0"/>
                <a:cs typeface="Times New Roman" pitchFamily="18" charset="0"/>
              </a:rPr>
              <a:t> network. In, the authors addressed the task allocation and traffic path planning problem for a C-RAN system under the assumption that the service latency consists of task processing delay and path delay only on </a:t>
            </a:r>
            <a:r>
              <a:rPr lang="en-IN" sz="2000" dirty="0" err="1" smtClean="0">
                <a:latin typeface="Times New Roman" pitchFamily="18" charset="0"/>
                <a:cs typeface="Times New Roman" pitchFamily="18" charset="0"/>
              </a:rPr>
              <a:t>fronthaul</a:t>
            </a:r>
            <a:r>
              <a:rPr lang="en-IN" sz="2000" dirty="0" smtClean="0">
                <a:latin typeface="Times New Roman" pitchFamily="18" charset="0"/>
                <a:cs typeface="Times New Roman" pitchFamily="18" charset="0"/>
              </a:rPr>
              <a:t> links. </a:t>
            </a:r>
          </a:p>
          <a:p>
            <a:pPr algn="just">
              <a:lnSpc>
                <a:spcPct val="150000"/>
              </a:lnSpc>
            </a:pPr>
            <a:r>
              <a:rPr lang="en-IN" sz="2000" dirty="0" smtClean="0">
                <a:latin typeface="Times New Roman" pitchFamily="18" charset="0"/>
                <a:cs typeface="Times New Roman" pitchFamily="18" charset="0"/>
              </a:rPr>
              <a:t>To tackle the formulated problems, which turn out to be non-convex, we adopt fractional programming (FP) and matrix FP . We present extensive numerical results that confirm the convergence of the proposed optimization algorithms, the advantages of C-RAN architecture as compared to D-RAN, and the impact of collaborative cloud and edge computing on latency with C-RAN.</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Several research works have proposed different methodologies for effective resource management in C-RAN. </a:t>
            </a:r>
          </a:p>
          <a:p>
            <a:pPr algn="just">
              <a:lnSpc>
                <a:spcPct val="150000"/>
              </a:lnSpc>
            </a:pPr>
            <a:r>
              <a:rPr lang="en-IN" sz="2000" dirty="0" smtClean="0">
                <a:latin typeface="Times New Roman" pitchFamily="18" charset="0"/>
                <a:cs typeface="Times New Roman" pitchFamily="18" charset="0"/>
              </a:rPr>
              <a:t>This study performs a comprehensive survey on the state-of-the-art resource management techniques that have been proposed recently for this architecture. </a:t>
            </a:r>
          </a:p>
          <a:p>
            <a:pPr algn="just">
              <a:lnSpc>
                <a:spcPct val="150000"/>
              </a:lnSpc>
            </a:pPr>
            <a:r>
              <a:rPr lang="en-IN" sz="2000" dirty="0" smtClean="0">
                <a:latin typeface="Times New Roman" pitchFamily="18" charset="0"/>
                <a:cs typeface="Times New Roman" pitchFamily="18" charset="0"/>
              </a:rPr>
              <a:t>The objective of resource management is to utilize the limited radio frequency spectrum resources and radio network infrastructure with maximum efficiency. Different resource allocation mechanisms have been proposed for efficient resource management in C-RAN.</a:t>
            </a:r>
          </a:p>
          <a:p>
            <a:pPr algn="just">
              <a:lnSpc>
                <a:spcPct val="150000"/>
              </a:lnSpc>
            </a:pPr>
            <a:r>
              <a:rPr lang="en-IN" sz="2000" dirty="0" smtClean="0">
                <a:latin typeface="Times New Roman" pitchFamily="18" charset="0"/>
                <a:cs typeface="Times New Roman" pitchFamily="18" charset="0"/>
              </a:rPr>
              <a:t>They proposed a combined bin packing method (BPM) and modified the best fit decreasing (MFBD) algorithm to solve this problem.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In a D-RAN, ENs perform local signal processing for channel encoding and decoding. Thus, the overall performance 2 can be degraded by interference in dense networks. </a:t>
            </a:r>
          </a:p>
          <a:p>
            <a:pPr algn="just">
              <a:lnSpc>
                <a:spcPct val="150000"/>
              </a:lnSpc>
            </a:pPr>
            <a:r>
              <a:rPr lang="en-IN" sz="2000" dirty="0" smtClean="0">
                <a:latin typeface="Times New Roman" pitchFamily="18" charset="0"/>
                <a:cs typeface="Times New Roman" pitchFamily="18" charset="0"/>
              </a:rPr>
              <a:t>In this paper, we propose integrating collaborative fractional </a:t>
            </a:r>
            <a:r>
              <a:rPr lang="en-IN" sz="2000" dirty="0" err="1" smtClean="0">
                <a:latin typeface="Times New Roman" pitchFamily="18" charset="0"/>
                <a:cs typeface="Times New Roman" pitchFamily="18" charset="0"/>
              </a:rPr>
              <a:t>cloudedge</a:t>
            </a:r>
            <a:r>
              <a:rPr lang="en-IN" sz="2000" dirty="0" smtClean="0">
                <a:latin typeface="Times New Roman" pitchFamily="18" charset="0"/>
                <a:cs typeface="Times New Roman" pitchFamily="18" charset="0"/>
              </a:rPr>
              <a:t> offloading within a cloud radio access network (CRAN) architecture, while accounting for the contributions of both uplink and downlink. In a C-RAN, joint signal processing, in the form of cooperative </a:t>
            </a:r>
            <a:r>
              <a:rPr lang="en-IN" sz="2000" dirty="0" err="1" smtClean="0">
                <a:latin typeface="Times New Roman" pitchFamily="18" charset="0"/>
                <a:cs typeface="Times New Roman" pitchFamily="18" charset="0"/>
              </a:rPr>
              <a:t>precoding</a:t>
            </a:r>
            <a:r>
              <a:rPr lang="en-IN" sz="2000" dirty="0" smtClean="0">
                <a:latin typeface="Times New Roman" pitchFamily="18" charset="0"/>
                <a:cs typeface="Times New Roman" pitchFamily="18" charset="0"/>
              </a:rPr>
              <a:t> and detection, at the CP enables effective interference management.</a:t>
            </a:r>
          </a:p>
          <a:p>
            <a:pPr algn="just">
              <a:lnSpc>
                <a:spcPct val="150000"/>
              </a:lnSpc>
            </a:pPr>
            <a:r>
              <a:rPr lang="en-IN" sz="2000" dirty="0" smtClean="0">
                <a:latin typeface="Times New Roman" pitchFamily="18" charset="0"/>
                <a:cs typeface="Times New Roman" pitchFamily="18" charset="0"/>
              </a:rPr>
              <a:t>We provide extensive numerical results in Sec. V to validate the performance gain of the proposed architecture as compared to the D-RAN solution.</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181600"/>
        </p:xfrm>
        <a:graphic>
          <a:graphicData uri="http://schemas.openxmlformats.org/drawingml/2006/table">
            <a:tbl>
              <a:tblPr firstRow="1" bandRow="1">
                <a:tableStyleId>{5C22544A-7EE6-4342-B048-85BDC9FD1C3A}</a:tableStyleId>
              </a:tblPr>
              <a:tblGrid>
                <a:gridCol w="2622550"/>
                <a:gridCol w="2622550"/>
                <a:gridCol w="2622550"/>
              </a:tblGrid>
              <a:tr h="456281">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2756436">
                <a:tc>
                  <a:txBody>
                    <a:bodyPr/>
                    <a:lstStyle/>
                    <a:p>
                      <a:pPr algn="just">
                        <a:lnSpc>
                          <a:spcPct val="150000"/>
                        </a:lnSpc>
                        <a:spcAft>
                          <a:spcPts val="500"/>
                        </a:spcAft>
                        <a:tabLst>
                          <a:tab pos="457200" algn="l"/>
                        </a:tabLst>
                      </a:pPr>
                      <a:r>
                        <a:rPr lang="en-IN" sz="1400" dirty="0">
                          <a:latin typeface="Times New Roman"/>
                          <a:ea typeface="Times New Roman"/>
                          <a:cs typeface="Latha"/>
                        </a:rPr>
                        <a:t>A survey of mobile cloud computing: Architecture, applications, and approaches</a:t>
                      </a:r>
                      <a:endParaRPr lang="en-IN" sz="11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IN" sz="1400">
                          <a:latin typeface="Times New Roman"/>
                          <a:ea typeface="Times New Roman"/>
                          <a:cs typeface="Latha"/>
                        </a:rPr>
                        <a:t>H. T. Dinh, C. Lee, D. Niyato and P. Wang,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400">
                          <a:solidFill>
                            <a:srgbClr val="333333"/>
                          </a:solidFill>
                          <a:latin typeface="Times New Roman"/>
                          <a:ea typeface="Calibri"/>
                          <a:cs typeface="Latha"/>
                        </a:rPr>
                        <a:t>Together with an explosive growth of the mobile applications and emerging of cloud computing concept, mobile cloud computing (MCC) has been introduced to be a potential technology for mobile services.</a:t>
                      </a:r>
                      <a:endParaRPr lang="en-IN" sz="1100">
                        <a:latin typeface="Calibri"/>
                        <a:ea typeface="Calibri"/>
                        <a:cs typeface="Latha"/>
                      </a:endParaRPr>
                    </a:p>
                  </a:txBody>
                  <a:tcPr marL="68580" marR="68580" marT="0" marB="0"/>
                </a:tc>
              </a:tr>
              <a:tr h="1968883">
                <a:tc>
                  <a:txBody>
                    <a:bodyPr/>
                    <a:lstStyle/>
                    <a:p>
                      <a:pPr algn="just">
                        <a:lnSpc>
                          <a:spcPct val="150000"/>
                        </a:lnSpc>
                        <a:spcAft>
                          <a:spcPts val="500"/>
                        </a:spcAft>
                        <a:tabLst>
                          <a:tab pos="457200" algn="l"/>
                        </a:tabLst>
                      </a:pPr>
                      <a:r>
                        <a:rPr lang="en-US" sz="1400">
                          <a:latin typeface="Times New Roman"/>
                          <a:ea typeface="Calibri"/>
                          <a:cs typeface="Latha"/>
                        </a:rPr>
                        <a:t>The case for VM-based cloudlets in mobile computing</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400">
                          <a:latin typeface="Times New Roman"/>
                          <a:ea typeface="Calibri"/>
                          <a:cs typeface="Latha"/>
                        </a:rPr>
                        <a:t>M. Satyanarayanan, P. Bahl, R. Caceres and N. Davies,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400" dirty="0">
                          <a:solidFill>
                            <a:srgbClr val="333333"/>
                          </a:solidFill>
                          <a:latin typeface="Times New Roman"/>
                          <a:ea typeface="Calibri"/>
                          <a:cs typeface="Latha"/>
                        </a:rPr>
                        <a:t> This article discusses the technical obstacles to these transformations and proposes a new architecture for overcoming them.</a:t>
                      </a:r>
                      <a:endParaRPr lang="en-IN" sz="11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562600"/>
        </p:xfrm>
        <a:graphic>
          <a:graphicData uri="http://schemas.openxmlformats.org/drawingml/2006/table">
            <a:tbl>
              <a:tblPr firstRow="1" bandRow="1">
                <a:tableStyleId>{5C22544A-7EE6-4342-B048-85BDC9FD1C3A}</a:tableStyleId>
              </a:tblPr>
              <a:tblGrid>
                <a:gridCol w="2571750"/>
                <a:gridCol w="2571750"/>
                <a:gridCol w="2571750"/>
              </a:tblGrid>
              <a:tr h="39889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1721237">
                <a:tc>
                  <a:txBody>
                    <a:bodyPr/>
                    <a:lstStyle/>
                    <a:p>
                      <a:pPr algn="just">
                        <a:lnSpc>
                          <a:spcPct val="150000"/>
                        </a:lnSpc>
                        <a:spcAft>
                          <a:spcPts val="500"/>
                        </a:spcAft>
                        <a:tabLst>
                          <a:tab pos="457200" algn="l"/>
                        </a:tabLst>
                      </a:pPr>
                      <a:r>
                        <a:rPr lang="en-US" sz="1400" dirty="0">
                          <a:latin typeface="Times New Roman"/>
                          <a:ea typeface="Calibri"/>
                          <a:cs typeface="Latha"/>
                        </a:rPr>
                        <a:t>Joint optimization of radio and computational resources for </a:t>
                      </a:r>
                      <a:r>
                        <a:rPr lang="en-US" sz="1400" dirty="0" err="1">
                          <a:latin typeface="Times New Roman"/>
                          <a:ea typeface="Calibri"/>
                          <a:cs typeface="Latha"/>
                        </a:rPr>
                        <a:t>multicell</a:t>
                      </a:r>
                      <a:r>
                        <a:rPr lang="en-US" sz="1400" dirty="0">
                          <a:latin typeface="Times New Roman"/>
                          <a:ea typeface="Calibri"/>
                          <a:cs typeface="Latha"/>
                        </a:rPr>
                        <a:t> mobile-edge computing</a:t>
                      </a:r>
                      <a:endParaRPr lang="en-IN" sz="11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400">
                          <a:latin typeface="Times New Roman"/>
                          <a:ea typeface="Calibri"/>
                          <a:cs typeface="Latha"/>
                        </a:rPr>
                        <a:t>S. Sardellitti, G. Scutari and S. Barbarossa,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400">
                          <a:solidFill>
                            <a:srgbClr val="333333"/>
                          </a:solidFill>
                          <a:latin typeface="Times New Roman"/>
                          <a:ea typeface="Calibri"/>
                          <a:cs typeface="Latha"/>
                        </a:rPr>
                        <a:t>In this paper, we consider an MIMO multicell system where multiple mobile users (MUs) ask for computation offloading to a common cloud server.</a:t>
                      </a:r>
                      <a:endParaRPr lang="en-IN" sz="1100">
                        <a:latin typeface="Calibri"/>
                        <a:ea typeface="Calibri"/>
                        <a:cs typeface="Latha"/>
                      </a:endParaRPr>
                    </a:p>
                  </a:txBody>
                  <a:tcPr marL="68580" marR="68580" marT="0" marB="0"/>
                </a:tc>
              </a:tr>
              <a:tr h="3442473">
                <a:tc>
                  <a:txBody>
                    <a:bodyPr/>
                    <a:lstStyle/>
                    <a:p>
                      <a:pPr algn="just">
                        <a:lnSpc>
                          <a:spcPct val="150000"/>
                        </a:lnSpc>
                        <a:spcAft>
                          <a:spcPts val="500"/>
                        </a:spcAft>
                        <a:tabLst>
                          <a:tab pos="457200" algn="l"/>
                        </a:tabLst>
                      </a:pPr>
                      <a:r>
                        <a:rPr lang="en-US" sz="1400">
                          <a:latin typeface="Times New Roman"/>
                          <a:ea typeface="Calibri"/>
                          <a:cs typeface="Latha"/>
                        </a:rPr>
                        <a:t>Joint uplink/downlink optimization for backhaul-limited mobile cloud computing with user scheduling</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400">
                          <a:latin typeface="Times New Roman"/>
                          <a:ea typeface="Calibri"/>
                          <a:cs typeface="Latha"/>
                        </a:rPr>
                        <a:t>A. Al-Shuwaili, O. Simeone, A. Bagheri and G. Scutari,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400" dirty="0">
                          <a:solidFill>
                            <a:srgbClr val="333333"/>
                          </a:solidFill>
                          <a:latin typeface="Times New Roman"/>
                          <a:ea typeface="Calibri"/>
                          <a:cs typeface="Latha"/>
                        </a:rPr>
                        <a:t> In this paper, the design of a mobile cloud computing system is investigated by proposing the joint optimization of computing and communication resources with the aim of minimizing the energy required for offloading across all MUs under latency constraints at the application layer.</a:t>
                      </a:r>
                      <a:endParaRPr lang="en-IN" sz="11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 2.png"/>
          <p:cNvPicPr>
            <a:picLocks noGrp="1" noChangeAspect="1" noChangeArrowheads="1"/>
          </p:cNvPicPr>
          <p:nvPr>
            <p:ph idx="1"/>
          </p:nvPr>
        </p:nvPicPr>
        <p:blipFill>
          <a:blip r:embed="rId2"/>
          <a:srcRect/>
          <a:stretch>
            <a:fillRect/>
          </a:stretch>
        </p:blipFill>
        <p:spPr bwMode="auto">
          <a:xfrm>
            <a:off x="1447800" y="1447800"/>
            <a:ext cx="7162800" cy="48006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buNone/>
            </a:pPr>
            <a:r>
              <a:rPr lang="en-IN" dirty="0" smtClean="0">
                <a:latin typeface="Times New Roman" pitchFamily="18" charset="0"/>
                <a:cs typeface="Times New Roman" pitchFamily="18" charset="0"/>
              </a:rPr>
              <a:t>    We have studied the design of collaborative cloud and edge mobile computing within a C-RAN architecture for minimal end-to-end latency. We have tackled the joint design of computational resource allocation and C-RAN signal processing strategies with the goal of minimizing end-to-end latency required for completing the computational tasks of all the participating UEs in the network. To tackle the non-convex optimization problem, we have applied FP and matrix FP. Via extensive numerical results, we have validated the convergence of the proposed optimization algorithms, the performance gain of C-RAN architecture as compared to D-RAN, and the impact of optimized computational resource allocation of collaborative cloud and edge computing. As future work, we mention the extension to collaborative AR , heterogeneous C-RAN and mobile computing integrated systems , the robust design with imperfect CSI, and the </a:t>
            </a:r>
            <a:r>
              <a:rPr lang="en-IN" dirty="0" err="1" smtClean="0">
                <a:latin typeface="Times New Roman" pitchFamily="18" charset="0"/>
                <a:cs typeface="Times New Roman" pitchFamily="18" charset="0"/>
              </a:rPr>
              <a:t>energyefficient</a:t>
            </a:r>
            <a:r>
              <a:rPr lang="en-IN" dirty="0" smtClean="0">
                <a:latin typeface="Times New Roman" pitchFamily="18" charset="0"/>
                <a:cs typeface="Times New Roman" pitchFamily="18" charset="0"/>
              </a:rPr>
              <a:t> design for energy-limited mobile UEs. Also, it would be relevant to verify the effectiveness of the proposed algorithms by deriving a tight lower bound on the optimal latency values</a:t>
            </a:r>
            <a:endParaRPr lang="en-US"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400" dirty="0" smtClean="0">
                <a:latin typeface="Times New Roman" pitchFamily="18" charset="0"/>
                <a:cs typeface="Times New Roman" pitchFamily="18" charset="0"/>
              </a:rPr>
              <a:t>[1] H. T. </a:t>
            </a:r>
            <a:r>
              <a:rPr lang="en-IN" sz="1400" dirty="0" err="1" smtClean="0">
                <a:latin typeface="Times New Roman" pitchFamily="18" charset="0"/>
                <a:cs typeface="Times New Roman" pitchFamily="18" charset="0"/>
              </a:rPr>
              <a:t>Dinh</a:t>
            </a:r>
            <a:r>
              <a:rPr lang="en-IN" sz="1400" dirty="0" smtClean="0">
                <a:latin typeface="Times New Roman" pitchFamily="18" charset="0"/>
                <a:cs typeface="Times New Roman" pitchFamily="18" charset="0"/>
              </a:rPr>
              <a:t>, C. Lee, D. </a:t>
            </a:r>
            <a:r>
              <a:rPr lang="en-IN" sz="1400" dirty="0" err="1" smtClean="0">
                <a:latin typeface="Times New Roman" pitchFamily="18" charset="0"/>
                <a:cs typeface="Times New Roman" pitchFamily="18" charset="0"/>
              </a:rPr>
              <a:t>Niyato</a:t>
            </a:r>
            <a:r>
              <a:rPr lang="en-IN" sz="1400" dirty="0" smtClean="0">
                <a:latin typeface="Times New Roman" pitchFamily="18" charset="0"/>
                <a:cs typeface="Times New Roman" pitchFamily="18" charset="0"/>
              </a:rPr>
              <a:t> and P. Wang, "A survey of mobile cloud computing: Architecture, applications, and approaches," Wireless </a:t>
            </a:r>
            <a:r>
              <a:rPr lang="en-IN" sz="1400" dirty="0" err="1" smtClean="0">
                <a:latin typeface="Times New Roman" pitchFamily="18" charset="0"/>
                <a:cs typeface="Times New Roman" pitchFamily="18" charset="0"/>
              </a:rPr>
              <a:t>Commun</a:t>
            </a:r>
            <a:r>
              <a:rPr lang="en-IN" sz="1400" dirty="0" smtClean="0">
                <a:latin typeface="Times New Roman" pitchFamily="18" charset="0"/>
                <a:cs typeface="Times New Roman" pitchFamily="18" charset="0"/>
              </a:rPr>
              <a:t>. Mobile </a:t>
            </a:r>
            <a:r>
              <a:rPr lang="en-IN" sz="1400" dirty="0" err="1" smtClean="0">
                <a:latin typeface="Times New Roman" pitchFamily="18" charset="0"/>
                <a:cs typeface="Times New Roman" pitchFamily="18" charset="0"/>
              </a:rPr>
              <a:t>Comput</a:t>
            </a:r>
            <a:r>
              <a:rPr lang="en-IN" sz="1400" dirty="0" smtClean="0">
                <a:latin typeface="Times New Roman" pitchFamily="18" charset="0"/>
                <a:cs typeface="Times New Roman" pitchFamily="18" charset="0"/>
              </a:rPr>
              <a:t>., vol. 13, no. 18, pp. 1587–1611, Dec. 2013. </a:t>
            </a:r>
          </a:p>
          <a:p>
            <a:pPr algn="just">
              <a:lnSpc>
                <a:spcPct val="160000"/>
              </a:lnSpc>
            </a:pPr>
            <a:r>
              <a:rPr lang="en-IN" sz="1400" dirty="0" smtClean="0">
                <a:latin typeface="Times New Roman" pitchFamily="18" charset="0"/>
                <a:cs typeface="Times New Roman" pitchFamily="18" charset="0"/>
              </a:rPr>
              <a:t>[2] M. </a:t>
            </a:r>
            <a:r>
              <a:rPr lang="en-IN" sz="1400" dirty="0" err="1" smtClean="0">
                <a:latin typeface="Times New Roman" pitchFamily="18" charset="0"/>
                <a:cs typeface="Times New Roman" pitchFamily="18" charset="0"/>
              </a:rPr>
              <a:t>Satyanarayanan</a:t>
            </a:r>
            <a:r>
              <a:rPr lang="en-IN" sz="1400" dirty="0" smtClean="0">
                <a:latin typeface="Times New Roman" pitchFamily="18" charset="0"/>
                <a:cs typeface="Times New Roman" pitchFamily="18" charset="0"/>
              </a:rPr>
              <a:t>, P. </a:t>
            </a:r>
            <a:r>
              <a:rPr lang="en-IN" sz="1400" dirty="0" err="1" smtClean="0">
                <a:latin typeface="Times New Roman" pitchFamily="18" charset="0"/>
                <a:cs typeface="Times New Roman" pitchFamily="18" charset="0"/>
              </a:rPr>
              <a:t>Bahl</a:t>
            </a:r>
            <a:r>
              <a:rPr lang="en-IN" sz="1400" dirty="0" smtClean="0">
                <a:latin typeface="Times New Roman" pitchFamily="18" charset="0"/>
                <a:cs typeface="Times New Roman" pitchFamily="18" charset="0"/>
              </a:rPr>
              <a:t>, R. Caceres and N. Davies, "The case for VM-based cloudlets in mobile computing," IEEE Pervasive </a:t>
            </a:r>
            <a:r>
              <a:rPr lang="en-IN" sz="1400" dirty="0" err="1" smtClean="0">
                <a:latin typeface="Times New Roman" pitchFamily="18" charset="0"/>
                <a:cs typeface="Times New Roman" pitchFamily="18" charset="0"/>
              </a:rPr>
              <a:t>Comput</a:t>
            </a:r>
            <a:r>
              <a:rPr lang="en-IN" sz="1400" dirty="0" smtClean="0">
                <a:latin typeface="Times New Roman" pitchFamily="18" charset="0"/>
                <a:cs typeface="Times New Roman" pitchFamily="18" charset="0"/>
              </a:rPr>
              <a:t>., vol. 8, no. 4, pp. 14–23, Oct. 2009. </a:t>
            </a:r>
          </a:p>
          <a:p>
            <a:pPr algn="just">
              <a:lnSpc>
                <a:spcPct val="160000"/>
              </a:lnSpc>
            </a:pPr>
            <a:r>
              <a:rPr lang="en-IN" sz="1400" dirty="0" smtClean="0">
                <a:latin typeface="Times New Roman" pitchFamily="18" charset="0"/>
                <a:cs typeface="Times New Roman" pitchFamily="18" charset="0"/>
              </a:rPr>
              <a:t>[3] S. </a:t>
            </a:r>
            <a:r>
              <a:rPr lang="en-IN" sz="1400" dirty="0" err="1" smtClean="0">
                <a:latin typeface="Times New Roman" pitchFamily="18" charset="0"/>
                <a:cs typeface="Times New Roman" pitchFamily="18" charset="0"/>
              </a:rPr>
              <a:t>Sardellitti</a:t>
            </a:r>
            <a:r>
              <a:rPr lang="en-IN" sz="1400" dirty="0" smtClean="0">
                <a:latin typeface="Times New Roman" pitchFamily="18" charset="0"/>
                <a:cs typeface="Times New Roman" pitchFamily="18" charset="0"/>
              </a:rPr>
              <a:t>, G. Scutari and S. Barbarossa, "Joint optimization of radio and computational resources for </a:t>
            </a:r>
            <a:r>
              <a:rPr lang="en-IN" sz="1400" dirty="0" err="1" smtClean="0">
                <a:latin typeface="Times New Roman" pitchFamily="18" charset="0"/>
                <a:cs typeface="Times New Roman" pitchFamily="18" charset="0"/>
              </a:rPr>
              <a:t>multicell</a:t>
            </a:r>
            <a:r>
              <a:rPr lang="en-IN" sz="1400" dirty="0" smtClean="0">
                <a:latin typeface="Times New Roman" pitchFamily="18" charset="0"/>
                <a:cs typeface="Times New Roman" pitchFamily="18" charset="0"/>
              </a:rPr>
              <a:t> mobile-edge computing," IEEE Trans. Signal Inf. Process. </a:t>
            </a:r>
            <a:r>
              <a:rPr lang="en-IN" sz="1400" dirty="0" err="1" smtClean="0">
                <a:latin typeface="Times New Roman" pitchFamily="18" charset="0"/>
                <a:cs typeface="Times New Roman" pitchFamily="18" charset="0"/>
              </a:rPr>
              <a:t>Netw</a:t>
            </a:r>
            <a:r>
              <a:rPr lang="en-IN" sz="1400" dirty="0" smtClean="0">
                <a:latin typeface="Times New Roman" pitchFamily="18" charset="0"/>
                <a:cs typeface="Times New Roman" pitchFamily="18" charset="0"/>
              </a:rPr>
              <a:t>., vol. 1, no. 2, pp. 89–103, Jun. 2015. </a:t>
            </a:r>
          </a:p>
          <a:p>
            <a:pPr algn="just">
              <a:lnSpc>
                <a:spcPct val="160000"/>
              </a:lnSpc>
            </a:pPr>
            <a:r>
              <a:rPr lang="en-IN" sz="1400" dirty="0" smtClean="0">
                <a:latin typeface="Times New Roman" pitchFamily="18" charset="0"/>
                <a:cs typeface="Times New Roman" pitchFamily="18" charset="0"/>
              </a:rPr>
              <a:t>[4] A. Al-</a:t>
            </a:r>
            <a:r>
              <a:rPr lang="en-IN" sz="1400" dirty="0" err="1" smtClean="0">
                <a:latin typeface="Times New Roman" pitchFamily="18" charset="0"/>
                <a:cs typeface="Times New Roman" pitchFamily="18" charset="0"/>
              </a:rPr>
              <a:t>Shuwaili</a:t>
            </a:r>
            <a:r>
              <a:rPr lang="en-IN" sz="1400" dirty="0" smtClean="0">
                <a:latin typeface="Times New Roman" pitchFamily="18" charset="0"/>
                <a:cs typeface="Times New Roman" pitchFamily="18" charset="0"/>
              </a:rPr>
              <a:t>, O. </a:t>
            </a:r>
            <a:r>
              <a:rPr lang="en-IN" sz="1400" dirty="0" err="1" smtClean="0">
                <a:latin typeface="Times New Roman" pitchFamily="18" charset="0"/>
                <a:cs typeface="Times New Roman" pitchFamily="18" charset="0"/>
              </a:rPr>
              <a:t>Simeone</a:t>
            </a:r>
            <a:r>
              <a:rPr lang="en-IN" sz="1400" dirty="0" smtClean="0">
                <a:latin typeface="Times New Roman" pitchFamily="18" charset="0"/>
                <a:cs typeface="Times New Roman" pitchFamily="18" charset="0"/>
              </a:rPr>
              <a:t>, A. </a:t>
            </a:r>
            <a:r>
              <a:rPr lang="en-IN" sz="1400" dirty="0" err="1" smtClean="0">
                <a:latin typeface="Times New Roman" pitchFamily="18" charset="0"/>
                <a:cs typeface="Times New Roman" pitchFamily="18" charset="0"/>
              </a:rPr>
              <a:t>Bagheri</a:t>
            </a:r>
            <a:r>
              <a:rPr lang="en-IN" sz="1400" dirty="0" smtClean="0">
                <a:latin typeface="Times New Roman" pitchFamily="18" charset="0"/>
                <a:cs typeface="Times New Roman" pitchFamily="18" charset="0"/>
              </a:rPr>
              <a:t> and G. Scutari, "Joint uplink/downlink optimization for backhaul-limited mobile cloud computing with user scheduling," IEEE Trans. Signal Inf. Process. </a:t>
            </a:r>
            <a:r>
              <a:rPr lang="en-IN" sz="1400" dirty="0" err="1" smtClean="0">
                <a:latin typeface="Times New Roman" pitchFamily="18" charset="0"/>
                <a:cs typeface="Times New Roman" pitchFamily="18" charset="0"/>
              </a:rPr>
              <a:t>Netw</a:t>
            </a:r>
            <a:r>
              <a:rPr lang="en-IN" sz="1400" dirty="0" smtClean="0">
                <a:latin typeface="Times New Roman" pitchFamily="18" charset="0"/>
                <a:cs typeface="Times New Roman" pitchFamily="18" charset="0"/>
              </a:rPr>
              <a:t>., vol. 3, no. 4, pp. 787–802, Dec. 2017. </a:t>
            </a:r>
          </a:p>
          <a:p>
            <a:pPr algn="just">
              <a:lnSpc>
                <a:spcPct val="160000"/>
              </a:lnSpc>
            </a:pPr>
            <a:r>
              <a:rPr lang="en-IN" sz="1400" dirty="0" smtClean="0">
                <a:latin typeface="Times New Roman" pitchFamily="18" charset="0"/>
                <a:cs typeface="Times New Roman" pitchFamily="18" charset="0"/>
              </a:rPr>
              <a:t>[5] T. X. Tran, A. </a:t>
            </a:r>
            <a:r>
              <a:rPr lang="en-IN" sz="1400" dirty="0" err="1" smtClean="0">
                <a:latin typeface="Times New Roman" pitchFamily="18" charset="0"/>
                <a:cs typeface="Times New Roman" pitchFamily="18" charset="0"/>
              </a:rPr>
              <a:t>Hajisami</a:t>
            </a:r>
            <a:r>
              <a:rPr lang="en-IN" sz="1400" dirty="0" smtClean="0">
                <a:latin typeface="Times New Roman" pitchFamily="18" charset="0"/>
                <a:cs typeface="Times New Roman" pitchFamily="18" charset="0"/>
              </a:rPr>
              <a:t>, P. </a:t>
            </a:r>
            <a:r>
              <a:rPr lang="en-IN" sz="1400" dirty="0" err="1" smtClean="0">
                <a:latin typeface="Times New Roman" pitchFamily="18" charset="0"/>
                <a:cs typeface="Times New Roman" pitchFamily="18" charset="0"/>
              </a:rPr>
              <a:t>Pandey</a:t>
            </a:r>
            <a:r>
              <a:rPr lang="en-IN" sz="1400" dirty="0" smtClean="0">
                <a:latin typeface="Times New Roman" pitchFamily="18" charset="0"/>
                <a:cs typeface="Times New Roman" pitchFamily="18" charset="0"/>
              </a:rPr>
              <a:t> and D. </a:t>
            </a:r>
            <a:r>
              <a:rPr lang="en-IN" sz="1400" dirty="0" err="1" smtClean="0">
                <a:latin typeface="Times New Roman" pitchFamily="18" charset="0"/>
                <a:cs typeface="Times New Roman" pitchFamily="18" charset="0"/>
              </a:rPr>
              <a:t>Pompili</a:t>
            </a:r>
            <a:r>
              <a:rPr lang="en-IN" sz="1400" dirty="0" smtClean="0">
                <a:latin typeface="Times New Roman" pitchFamily="18" charset="0"/>
                <a:cs typeface="Times New Roman" pitchFamily="18" charset="0"/>
              </a:rPr>
              <a:t>, "Collaborative mobile edge computing in 5G networks: New paradigms, scenarios, and challenges," IEEE </a:t>
            </a:r>
            <a:r>
              <a:rPr lang="en-IN" sz="1400" dirty="0" err="1" smtClean="0">
                <a:latin typeface="Times New Roman" pitchFamily="18" charset="0"/>
                <a:cs typeface="Times New Roman" pitchFamily="18" charset="0"/>
              </a:rPr>
              <a:t>Commun</a:t>
            </a:r>
            <a:r>
              <a:rPr lang="en-IN" sz="1400" dirty="0" smtClean="0">
                <a:latin typeface="Times New Roman" pitchFamily="18" charset="0"/>
                <a:cs typeface="Times New Roman" pitchFamily="18" charset="0"/>
              </a:rPr>
              <a:t>. Mag., vol. 55, no. 4, pp. 54–61, Apr. 2017. </a:t>
            </a:r>
            <a:endParaRPr lang="en-US" sz="14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P. Mach and Z. </a:t>
            </a:r>
            <a:r>
              <a:rPr lang="en-IN" sz="1600" dirty="0" err="1" smtClean="0">
                <a:latin typeface="Times New Roman" pitchFamily="18" charset="0"/>
                <a:cs typeface="Times New Roman" pitchFamily="18" charset="0"/>
              </a:rPr>
              <a:t>Becvar</a:t>
            </a:r>
            <a:r>
              <a:rPr lang="en-IN" sz="1600" dirty="0" smtClean="0">
                <a:latin typeface="Times New Roman" pitchFamily="18" charset="0"/>
                <a:cs typeface="Times New Roman" pitchFamily="18" charset="0"/>
              </a:rPr>
              <a:t>, "Mobile edge computing: A survey on architecture and computation offloading," IEEE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Surveys </a:t>
            </a:r>
            <a:r>
              <a:rPr lang="en-IN" sz="1600" dirty="0" err="1" smtClean="0">
                <a:latin typeface="Times New Roman" pitchFamily="18" charset="0"/>
                <a:cs typeface="Times New Roman" pitchFamily="18" charset="0"/>
              </a:rPr>
              <a:t>Tuts</a:t>
            </a:r>
            <a:r>
              <a:rPr lang="en-IN" sz="1600" dirty="0" smtClean="0">
                <a:latin typeface="Times New Roman" pitchFamily="18" charset="0"/>
                <a:cs typeface="Times New Roman" pitchFamily="18" charset="0"/>
              </a:rPr>
              <a:t>., vol. 19, no. 3, pp. 1628–1656, 3rd.quart., 2017. </a:t>
            </a:r>
          </a:p>
          <a:p>
            <a:pPr algn="just">
              <a:lnSpc>
                <a:spcPct val="170000"/>
              </a:lnSpc>
            </a:pPr>
            <a:r>
              <a:rPr lang="en-IN" sz="1600" dirty="0" smtClean="0">
                <a:latin typeface="Times New Roman" pitchFamily="18" charset="0"/>
                <a:cs typeface="Times New Roman" pitchFamily="18" charset="0"/>
              </a:rPr>
              <a:t>[7] S. Xiao, C. Liu, K. Li and K. Li, "System delay optimization for mobile edge computing," Future Generation Computer Systems, vol. 109, pp. 17–28, Aug. 2020. </a:t>
            </a:r>
          </a:p>
          <a:p>
            <a:pPr algn="just">
              <a:lnSpc>
                <a:spcPct val="170000"/>
              </a:lnSpc>
            </a:pPr>
            <a:r>
              <a:rPr lang="en-IN" sz="1600" dirty="0" smtClean="0">
                <a:latin typeface="Times New Roman" pitchFamily="18" charset="0"/>
                <a:cs typeface="Times New Roman" pitchFamily="18" charset="0"/>
              </a:rPr>
              <a:t>[8] J. </a:t>
            </a:r>
            <a:r>
              <a:rPr lang="en-IN" sz="1600" dirty="0" err="1" smtClean="0">
                <a:latin typeface="Times New Roman" pitchFamily="18" charset="0"/>
                <a:cs typeface="Times New Roman" pitchFamily="18" charset="0"/>
              </a:rPr>
              <a:t>Ren</a:t>
            </a:r>
            <a:r>
              <a:rPr lang="en-IN" sz="1600" dirty="0" smtClean="0">
                <a:latin typeface="Times New Roman" pitchFamily="18" charset="0"/>
                <a:cs typeface="Times New Roman" pitchFamily="18" charset="0"/>
              </a:rPr>
              <a:t>, G. Yu, Y. He and G. Y. Li, "Collaborative cloud and edge computing for latency minimization," IEEE Trans. </a:t>
            </a:r>
            <a:r>
              <a:rPr lang="en-IN" sz="1600" dirty="0" err="1" smtClean="0">
                <a:latin typeface="Times New Roman" pitchFamily="18" charset="0"/>
                <a:cs typeface="Times New Roman" pitchFamily="18" charset="0"/>
              </a:rPr>
              <a:t>Veh</a:t>
            </a:r>
            <a:r>
              <a:rPr lang="en-IN" sz="1600" dirty="0" smtClean="0">
                <a:latin typeface="Times New Roman" pitchFamily="18" charset="0"/>
                <a:cs typeface="Times New Roman" pitchFamily="18" charset="0"/>
              </a:rPr>
              <a:t>. Technol., vol. 68, no. 5, pp. 5031–5044, May 2019. </a:t>
            </a:r>
          </a:p>
          <a:p>
            <a:pPr algn="just">
              <a:lnSpc>
                <a:spcPct val="170000"/>
              </a:lnSpc>
            </a:pPr>
            <a:r>
              <a:rPr lang="en-IN" sz="1600" dirty="0" smtClean="0">
                <a:latin typeface="Times New Roman" pitchFamily="18" charset="0"/>
                <a:cs typeface="Times New Roman" pitchFamily="18" charset="0"/>
              </a:rPr>
              <a:t>[9] D. Huang, P. Wang and D. </a:t>
            </a:r>
            <a:r>
              <a:rPr lang="en-IN" sz="1600" dirty="0" err="1" smtClean="0">
                <a:latin typeface="Times New Roman" pitchFamily="18" charset="0"/>
                <a:cs typeface="Times New Roman" pitchFamily="18" charset="0"/>
              </a:rPr>
              <a:t>Niyato</a:t>
            </a:r>
            <a:r>
              <a:rPr lang="en-IN" sz="1600" dirty="0" smtClean="0">
                <a:latin typeface="Times New Roman" pitchFamily="18" charset="0"/>
                <a:cs typeface="Times New Roman" pitchFamily="18" charset="0"/>
              </a:rPr>
              <a:t>, "A dynamic offloading algorithm for mobile computing," IEEE Trans. Wireless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vol. 11, no. 6, pp. 1991–1995, Jun. 2012. </a:t>
            </a:r>
          </a:p>
          <a:p>
            <a:pPr algn="just">
              <a:lnSpc>
                <a:spcPct val="170000"/>
              </a:lnSpc>
            </a:pPr>
            <a:r>
              <a:rPr lang="en-IN" sz="1600" dirty="0" smtClean="0">
                <a:latin typeface="Times New Roman" pitchFamily="18" charset="0"/>
                <a:cs typeface="Times New Roman" pitchFamily="18" charset="0"/>
              </a:rPr>
              <a:t>[10] K. Kumar and Y. H. Lu, "Cloud computing for mobile users: Can offloading computation save energy?" Computers, vol. 43, no. 4, pp. 51–56, Apr. 2010.</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1274</TotalTime>
  <Words>1585</Words>
  <Application>Microsoft Office PowerPoint</Application>
  <PresentationFormat>On-screen Show (4:3)</PresentationFormat>
  <Paragraphs>65</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Collaborative Cloud and Edge Mobile Computing in C-RAN Systems with Minimal End-to-End Latency</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2021-05-18T12:27:56Z</dcterms:modified>
</cp:coreProperties>
</file>