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Boundary Net </a:t>
            </a:r>
            <a:r>
              <a:rPr lang="en-IN" b="1" dirty="0" smtClean="0">
                <a:latin typeface="Times New Roman" pitchFamily="18" charset="0"/>
                <a:cs typeface="Times New Roman" pitchFamily="18" charset="0"/>
              </a:rPr>
              <a:t>Extraction and Completion of Road Boundaries With Deep Learning Using Mobile Laser Scanning Point Clouds and Satellite Imagery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Robust </a:t>
            </a:r>
            <a:r>
              <a:rPr lang="en-IN" sz="2000" dirty="0" smtClean="0">
                <a:latin typeface="Times New Roman" pitchFamily="18" charset="0"/>
                <a:cs typeface="Times New Roman" pitchFamily="18" charset="0"/>
              </a:rPr>
              <a:t>road boundary extraction and completion play an important role in providing guidance to all road users and supporting high-definition (HD) maps. The significant challenges remain in remarkable and accurate road boundary recovery from poor road boundary conditions. This paper presents a novel deep learning framework, named </a:t>
            </a:r>
            <a:r>
              <a:rPr lang="en-IN" sz="2000" dirty="0" err="1" smtClean="0">
                <a:latin typeface="Times New Roman" pitchFamily="18" charset="0"/>
                <a:cs typeface="Times New Roman" pitchFamily="18" charset="0"/>
              </a:rPr>
              <a:t>BoundaryNet</a:t>
            </a:r>
            <a:r>
              <a:rPr lang="en-IN" sz="2000" dirty="0" smtClean="0">
                <a:latin typeface="Times New Roman" pitchFamily="18" charset="0"/>
                <a:cs typeface="Times New Roman" pitchFamily="18" charset="0"/>
              </a:rPr>
              <a:t>, to extract and complete road boundaries by using both mobile laser scanning (MLS) point clouds and high-resolution satellite imagery. First, road boundaries are extracted by conducting a curb-based extraction method. Such extracted 3D road boundary lines are used as inputs to feed into a U-shaped network for erroneous boundary </a:t>
            </a:r>
            <a:r>
              <a:rPr lang="en-IN" sz="2000" dirty="0" err="1" smtClean="0">
                <a:latin typeface="Times New Roman" pitchFamily="18" charset="0"/>
                <a:cs typeface="Times New Roman" pitchFamily="18" charset="0"/>
              </a:rPr>
              <a:t>denoising</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Then</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(CNN) model is proposed to complete the road boundaries. Next, to achieve more complete and accurate road boundaries, a conditional deep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generative adversarial network (c-DCGAN) with the assistance of road </a:t>
            </a:r>
            <a:r>
              <a:rPr lang="en-IN" sz="2000" dirty="0" err="1" smtClean="0">
                <a:latin typeface="Times New Roman" pitchFamily="18" charset="0"/>
                <a:cs typeface="Times New Roman" pitchFamily="18" charset="0"/>
              </a:rPr>
              <a:t>centerlines</a:t>
            </a:r>
            <a:r>
              <a:rPr lang="en-IN" sz="2000" dirty="0" smtClean="0">
                <a:latin typeface="Times New Roman" pitchFamily="18" charset="0"/>
                <a:cs typeface="Times New Roman" pitchFamily="18" charset="0"/>
              </a:rPr>
              <a:t> extracted from satellite images is developed. Finally, according to the completed road boundaries, the inherent road geometries are calculated. The proposed methods were evaluated using satellite imagery and four MLS point cloud datasets with varying densities and road conditions in urban environments. The quality evaluation metrics of 82.88%, 82.43%, 88.86%, and 84.89% were achieved for four data sets. The experimental results indicate that the </a:t>
            </a:r>
            <a:r>
              <a:rPr lang="en-IN" sz="2000" dirty="0" err="1" smtClean="0">
                <a:latin typeface="Times New Roman" pitchFamily="18" charset="0"/>
                <a:cs typeface="Times New Roman" pitchFamily="18" charset="0"/>
              </a:rPr>
              <a:t>BoundaryNet</a:t>
            </a:r>
            <a:r>
              <a:rPr lang="en-IN" sz="2000" dirty="0" smtClean="0">
                <a:latin typeface="Times New Roman" pitchFamily="18" charset="0"/>
                <a:cs typeface="Times New Roman" pitchFamily="18" charset="0"/>
              </a:rPr>
              <a:t> model can provide a promising solution for road boundary completion and road geometry estimation.</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mobile laser scanning (MLS) system is developed as a cost-effective solution for large-scale 3-D data acquisition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methods also utilize existing geographic information system maps to extract roads from MLS point clouds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create a training set for a U-Net-based neural network that is able to detect road markings, more than one thousand road markings in about 600 images have been marked using existing manually created shape files as ground truth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assume that the lowest points of road curbs constitute road boundaries that separate pedestrian pavements or other green spaces from road surfaces.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mainly focus on the theoretical and methodological problems of road boundary extraction and completion using MLS point clouds and satellite imagery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Thus</a:t>
            </a:r>
            <a:r>
              <a:rPr lang="en-IN" sz="2000" dirty="0" smtClean="0">
                <a:latin typeface="Times New Roman" pitchFamily="18" charset="0"/>
                <a:cs typeface="Times New Roman" pitchFamily="18" charset="0"/>
              </a:rPr>
              <a:t>, the complicated erroneous line removal problem is perceived as a straightforward binary image classification task.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dropout operation is implemented to reduce the over-fitting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this problem, multiple scans can be conducted at varying scan directions to collect more point clouds of roads, which remarkably improve the </a:t>
            </a:r>
            <a:r>
              <a:rPr lang="en-IN" sz="2000" dirty="0" err="1" smtClean="0">
                <a:latin typeface="Times New Roman" pitchFamily="18" charset="0"/>
                <a:cs typeface="Times New Roman" pitchFamily="18" charset="0"/>
              </a:rPr>
              <a:t>BoundaryNet</a:t>
            </a:r>
            <a:r>
              <a:rPr lang="en-IN" sz="2000" dirty="0" smtClean="0">
                <a:latin typeface="Times New Roman" pitchFamily="18" charset="0"/>
                <a:cs typeface="Times New Roman" pitchFamily="18" charset="0"/>
              </a:rPr>
              <a:t>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Furthermore, different image resolutions have significant impacts on road boundary extraction.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performance of the proposed method is evaluated on the point clouds of an urban scene collected by a RIEGL VMX-450 MLS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methods have been proposed to detect road boundaries from MLS point </a:t>
            </a:r>
            <a:r>
              <a:rPr lang="en-IN" sz="2000" dirty="0" smtClean="0">
                <a:latin typeface="Times New Roman" pitchFamily="18" charset="0"/>
                <a:cs typeface="Times New Roman" pitchFamily="18" charset="0"/>
              </a:rPr>
              <a:t>clouds.</a:t>
            </a:r>
          </a:p>
          <a:p>
            <a:pPr algn="just">
              <a:lnSpc>
                <a:spcPct val="150000"/>
              </a:lnSpc>
            </a:pPr>
            <a:r>
              <a:rPr lang="en-IN" sz="2000" dirty="0" smtClean="0">
                <a:latin typeface="Times New Roman" pitchFamily="18" charset="0"/>
                <a:cs typeface="Times New Roman" pitchFamily="18" charset="0"/>
              </a:rPr>
              <a:t>To extract the lowest points of curbs, a projection-based method is proposed in this letter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have proposed a novel local-</a:t>
            </a:r>
            <a:r>
              <a:rPr lang="en-IN" sz="2000" dirty="0" err="1" smtClean="0">
                <a:latin typeface="Times New Roman" pitchFamily="18" charset="0"/>
                <a:cs typeface="Times New Roman" pitchFamily="18" charset="0"/>
              </a:rPr>
              <a:t>normalsaliency</a:t>
            </a:r>
            <a:r>
              <a:rPr lang="en-IN" sz="2000" dirty="0" smtClean="0">
                <a:latin typeface="Times New Roman" pitchFamily="18" charset="0"/>
                <a:cs typeface="Times New Roman" pitchFamily="18" charset="0"/>
              </a:rPr>
              <a:t>-based method to extract road boundaries from MLS point clouds.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method directly constructs a saliency map on 3-D laser scanning point clouds and extracts road curbs according to their spatial location relationship with contextual objects.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method indicated superior performance in line drawing restoration and curvature and thickness conservation.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c-DCGAN model delivers better completion performance on the missing parts of smaller sizes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 completeness and curvatures vary in these road scenarios, the experimental results indicate that the </a:t>
            </a:r>
            <a:r>
              <a:rPr lang="en-IN" sz="2000" dirty="0" err="1" smtClean="0">
                <a:latin typeface="Times New Roman" pitchFamily="18" charset="0"/>
                <a:cs typeface="Times New Roman" pitchFamily="18" charset="0"/>
              </a:rPr>
              <a:t>BoundaryNet</a:t>
            </a:r>
            <a:r>
              <a:rPr lang="en-IN" sz="2000" dirty="0" smtClean="0">
                <a:latin typeface="Times New Roman" pitchFamily="18" charset="0"/>
                <a:cs typeface="Times New Roman" pitchFamily="18" charset="0"/>
              </a:rPr>
              <a:t> obtains good road boundary completion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a:t>
            </a:r>
            <a:r>
              <a:rPr lang="en-IN" sz="2000" dirty="0" err="1" smtClean="0">
                <a:latin typeface="Times New Roman" pitchFamily="18" charset="0"/>
                <a:cs typeface="Times New Roman" pitchFamily="18" charset="0"/>
              </a:rPr>
              <a:t>BoundaryNet</a:t>
            </a:r>
            <a:r>
              <a:rPr lang="en-IN" sz="2000" dirty="0" smtClean="0">
                <a:latin typeface="Times New Roman" pitchFamily="18" charset="0"/>
                <a:cs typeface="Times New Roman" pitchFamily="18" charset="0"/>
              </a:rPr>
              <a:t> achieves superior performance in road boundary completion, which can deal with incomplete road boundaries with varying completeness rates.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further demonstrate the robustness and efficiency of the </a:t>
            </a:r>
            <a:r>
              <a:rPr lang="en-IN" sz="2000" dirty="0" smtClean="0">
                <a:latin typeface="Times New Roman" pitchFamily="18" charset="0"/>
                <a:cs typeface="Times New Roman" pitchFamily="18" charset="0"/>
              </a:rPr>
              <a:t>Boundary Net </a:t>
            </a:r>
            <a:r>
              <a:rPr lang="en-IN" sz="2000" dirty="0" smtClean="0">
                <a:latin typeface="Times New Roman" pitchFamily="18" charset="0"/>
                <a:cs typeface="Times New Roman" pitchFamily="18" charset="0"/>
              </a:rPr>
              <a:t>in relatively low-quality point clouds, we evaluated the </a:t>
            </a:r>
            <a:r>
              <a:rPr lang="en-IN" sz="2000" dirty="0" smtClean="0">
                <a:latin typeface="Times New Roman" pitchFamily="18" charset="0"/>
                <a:cs typeface="Times New Roman" pitchFamily="18" charset="0"/>
              </a:rPr>
              <a:t>Boundary Net </a:t>
            </a:r>
            <a:r>
              <a:rPr lang="en-IN" sz="2000" dirty="0" smtClean="0">
                <a:latin typeface="Times New Roman" pitchFamily="18" charset="0"/>
                <a:cs typeface="Times New Roman" pitchFamily="18" charset="0"/>
              </a:rPr>
              <a:t>performance using the Paris-Lille-3D </a:t>
            </a:r>
            <a:r>
              <a:rPr lang="en-IN" sz="2000" dirty="0" smtClean="0">
                <a:latin typeface="Times New Roman" pitchFamily="18" charset="0"/>
                <a:cs typeface="Times New Roman" pitchFamily="18" charset="0"/>
              </a:rPr>
              <a:t>dataset.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Understanding road usage patterns in urban areas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Wang, T. Hunter, A. M. Bayen, K. Schechtner, and M. C. González,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combine the most complete record of daily mobility, based on large-scale mobile phone data, with detailed Geographic Information System (GIS) data, uncovering previously hidden patterns in urban road usage.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Recognizing basic structures from mobile laser scanning data for road inventory studies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Pu, M. Rutzinger, G. Vosselman, and S. Oude Elberink,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This paper presents a framework for structure recognition from mobile laser scanned point clouds.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209800"/>
                <a:gridCol w="167640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Mobile laser scanned point-clouds for road object detection and extraction: A review</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Ma, Y. Li, J. Li, C. Wang, R. Wang, and M. Chapman,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Our review shows that MLS technology is well proven in urban object detection and extraction, since the improvement of hardware and software accelerate the efficiency and accuracy of data collection and processing.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Semiautomated generation of road transition lines using mobile laser scanning data</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Ye, J. Li, H. Jiang, H. Zhao, L. Ma, and M. Chapman,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method contains three modules: road surface detection, lane marking extraction, and transition line generation.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219200"/>
            <a:ext cx="6934200" cy="50292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5334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This </a:t>
            </a:r>
            <a:r>
              <a:rPr lang="en-IN" sz="1700" dirty="0" smtClean="0">
                <a:latin typeface="Times New Roman" pitchFamily="18" charset="0"/>
                <a:cs typeface="Times New Roman" pitchFamily="18" charset="0"/>
              </a:rPr>
              <a:t>paper proposes a deep learning framework to deal with road boundary extraction and completion in complex urban road environments. These problems lead to completeness reduction and curvature loss when processing massive MLS point clouds with many missing parts, most remarkably because of the occlusions caused by road users, background interference, and incomplete data collection. We have developed a novel deep learning-based framework, named </a:t>
            </a:r>
            <a:r>
              <a:rPr lang="en-IN" sz="1700" dirty="0" err="1" smtClean="0">
                <a:latin typeface="Times New Roman" pitchFamily="18" charset="0"/>
                <a:cs typeface="Times New Roman" pitchFamily="18" charset="0"/>
              </a:rPr>
              <a:t>BoundaryNet</a:t>
            </a:r>
            <a:r>
              <a:rPr lang="en-IN" sz="1700" dirty="0" smtClean="0">
                <a:latin typeface="Times New Roman" pitchFamily="18" charset="0"/>
                <a:cs typeface="Times New Roman" pitchFamily="18" charset="0"/>
              </a:rPr>
              <a:t>, to restore 3D road boundaries by employing MLS point clouds and high-resolution satellite imagery. This </a:t>
            </a:r>
            <a:r>
              <a:rPr lang="en-IN" sz="1700" dirty="0" err="1" smtClean="0">
                <a:latin typeface="Times New Roman" pitchFamily="18" charset="0"/>
                <a:cs typeface="Times New Roman" pitchFamily="18" charset="0"/>
              </a:rPr>
              <a:t>BoundaryNet</a:t>
            </a:r>
            <a:r>
              <a:rPr lang="en-IN" sz="1700" dirty="0" smtClean="0">
                <a:latin typeface="Times New Roman" pitchFamily="18" charset="0"/>
                <a:cs typeface="Times New Roman" pitchFamily="18" charset="0"/>
              </a:rPr>
              <a:t> model provides a promising solution for 3D road boundary completion by performing a U-shaped neural network for the boundary </a:t>
            </a:r>
            <a:r>
              <a:rPr lang="en-IN" sz="1700" dirty="0" err="1" smtClean="0">
                <a:latin typeface="Times New Roman" pitchFamily="18" charset="0"/>
                <a:cs typeface="Times New Roman" pitchFamily="18" charset="0"/>
              </a:rPr>
              <a:t>denoising</a:t>
            </a:r>
            <a:r>
              <a:rPr lang="en-IN" sz="1700" dirty="0" smtClean="0">
                <a:latin typeface="Times New Roman" pitchFamily="18" charset="0"/>
                <a:cs typeface="Times New Roman" pitchFamily="18" charset="0"/>
              </a:rPr>
              <a:t>, a CNN-based network for the boundary completion, and a c-DCGAN based network with the assistance of road </a:t>
            </a:r>
            <a:r>
              <a:rPr lang="en-IN" sz="1700" dirty="0" err="1" smtClean="0">
                <a:latin typeface="Times New Roman" pitchFamily="18" charset="0"/>
                <a:cs typeface="Times New Roman" pitchFamily="18" charset="0"/>
              </a:rPr>
              <a:t>centerlines</a:t>
            </a:r>
            <a:r>
              <a:rPr lang="en-IN" sz="1700" dirty="0" smtClean="0">
                <a:latin typeface="Times New Roman" pitchFamily="18" charset="0"/>
                <a:cs typeface="Times New Roman" pitchFamily="18" charset="0"/>
              </a:rPr>
              <a:t> extracted from satellite images for the boundary refinement. Based on the completed road boundaries, the inherent road geometries are calculated.</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P. Wang, T. Hunter, A. M. </a:t>
            </a:r>
            <a:r>
              <a:rPr lang="en-IN" sz="1600" dirty="0" err="1" smtClean="0">
                <a:latin typeface="Times New Roman" pitchFamily="18" charset="0"/>
                <a:cs typeface="Times New Roman" pitchFamily="18" charset="0"/>
              </a:rPr>
              <a:t>Bayen</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Schechtner</a:t>
            </a:r>
            <a:r>
              <a:rPr lang="en-IN" sz="1600" dirty="0" smtClean="0">
                <a:latin typeface="Times New Roman" pitchFamily="18" charset="0"/>
                <a:cs typeface="Times New Roman" pitchFamily="18" charset="0"/>
              </a:rPr>
              <a:t>, and M. C. </a:t>
            </a:r>
            <a:r>
              <a:rPr lang="en-IN" sz="1600" dirty="0" err="1" smtClean="0">
                <a:latin typeface="Times New Roman" pitchFamily="18" charset="0"/>
                <a:cs typeface="Times New Roman" pitchFamily="18" charset="0"/>
              </a:rPr>
              <a:t>González</a:t>
            </a:r>
            <a:r>
              <a:rPr lang="en-IN" sz="1600" dirty="0" smtClean="0">
                <a:latin typeface="Times New Roman" pitchFamily="18" charset="0"/>
                <a:cs typeface="Times New Roman" pitchFamily="18" charset="0"/>
              </a:rPr>
              <a:t>, “Understanding road usage patterns in urban areas,” Sci. Rep., vol. 2, no. 1, p. 1001, Dec.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a:t>
            </a:r>
            <a:r>
              <a:rPr lang="en-IN" sz="1600" dirty="0" err="1" smtClean="0">
                <a:latin typeface="Times New Roman" pitchFamily="18" charset="0"/>
                <a:cs typeface="Times New Roman" pitchFamily="18" charset="0"/>
              </a:rPr>
              <a:t>Pu</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Rutzinger</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Vosselman</a:t>
            </a:r>
            <a:r>
              <a:rPr lang="en-IN" sz="1600" dirty="0" smtClean="0">
                <a:latin typeface="Times New Roman" pitchFamily="18" charset="0"/>
                <a:cs typeface="Times New Roman" pitchFamily="18" charset="0"/>
              </a:rPr>
              <a:t>, and S. Oude </a:t>
            </a:r>
            <a:r>
              <a:rPr lang="en-IN" sz="1600" dirty="0" err="1" smtClean="0">
                <a:latin typeface="Times New Roman" pitchFamily="18" charset="0"/>
                <a:cs typeface="Times New Roman" pitchFamily="18" charset="0"/>
              </a:rPr>
              <a:t>Elberink</a:t>
            </a:r>
            <a:r>
              <a:rPr lang="en-IN" sz="1600" dirty="0" smtClean="0">
                <a:latin typeface="Times New Roman" pitchFamily="18" charset="0"/>
                <a:cs typeface="Times New Roman" pitchFamily="18" charset="0"/>
              </a:rPr>
              <a:t>, “Recognizing basic structures from mobile laser scanning data for road inventory studies,” ISPRS J. </a:t>
            </a:r>
            <a:r>
              <a:rPr lang="en-IN" sz="1600" dirty="0" err="1" smtClean="0">
                <a:latin typeface="Times New Roman" pitchFamily="18" charset="0"/>
                <a:cs typeface="Times New Roman" pitchFamily="18" charset="0"/>
              </a:rPr>
              <a:t>Photogramm</a:t>
            </a:r>
            <a:r>
              <a:rPr lang="en-IN" sz="1600" dirty="0" smtClean="0">
                <a:latin typeface="Times New Roman" pitchFamily="18" charset="0"/>
                <a:cs typeface="Times New Roman" pitchFamily="18" charset="0"/>
              </a:rPr>
              <a:t>. Remote Sens., vol. 66, no. 6, pp. S28–S39, Dec.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L. Ma, Y. Li, J. Li, C. Wang, R. Wang, and M. Chapman, “Mobile laser scanned point-clouds for road object detection and extraction: A review,” Remote Sens., vol. 10, no. 10, p. 1531, Sep.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 Ye, J. Li, H. Jiang, H. Zhao, L. Ma, and M. Chapman, “</a:t>
            </a:r>
            <a:r>
              <a:rPr lang="en-IN" sz="1600" dirty="0" err="1" smtClean="0">
                <a:latin typeface="Times New Roman" pitchFamily="18" charset="0"/>
                <a:cs typeface="Times New Roman" pitchFamily="18" charset="0"/>
              </a:rPr>
              <a:t>Semiautomated</a:t>
            </a:r>
            <a:r>
              <a:rPr lang="en-IN" sz="1600" dirty="0" smtClean="0">
                <a:latin typeface="Times New Roman" pitchFamily="18" charset="0"/>
                <a:cs typeface="Times New Roman" pitchFamily="18" charset="0"/>
              </a:rPr>
              <a:t> generation of road transition lines using mobile laser scanning data,” IEEE Trans.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Transp. Syst., vol. 21, no. 5, pp. 1877–1890, May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H. </a:t>
            </a:r>
            <a:r>
              <a:rPr lang="en-IN" sz="1600" dirty="0" err="1" smtClean="0">
                <a:latin typeface="Times New Roman" pitchFamily="18" charset="0"/>
                <a:cs typeface="Times New Roman" pitchFamily="18" charset="0"/>
              </a:rPr>
              <a:t>Rastiveis</a:t>
            </a:r>
            <a:r>
              <a:rPr lang="en-IN" sz="1600" dirty="0" smtClean="0">
                <a:latin typeface="Times New Roman" pitchFamily="18" charset="0"/>
                <a:cs typeface="Times New Roman" pitchFamily="18" charset="0"/>
              </a:rPr>
              <a:t>, A. Shams, W. A. </a:t>
            </a:r>
            <a:r>
              <a:rPr lang="en-IN" sz="1600" dirty="0" err="1" smtClean="0">
                <a:latin typeface="Times New Roman" pitchFamily="18" charset="0"/>
                <a:cs typeface="Times New Roman" pitchFamily="18" charset="0"/>
              </a:rPr>
              <a:t>Sarasua</a:t>
            </a:r>
            <a:r>
              <a:rPr lang="en-IN" sz="1600" dirty="0" smtClean="0">
                <a:latin typeface="Times New Roman" pitchFamily="18" charset="0"/>
                <a:cs typeface="Times New Roman" pitchFamily="18" charset="0"/>
              </a:rPr>
              <a:t>, and J. Li, “Automated extraction of lane markings from mobile </a:t>
            </a:r>
            <a:r>
              <a:rPr lang="en-IN" sz="1600" dirty="0" err="1" smtClean="0">
                <a:latin typeface="Times New Roman" pitchFamily="18" charset="0"/>
                <a:cs typeface="Times New Roman" pitchFamily="18" charset="0"/>
              </a:rPr>
              <a:t>LiDAR</a:t>
            </a:r>
            <a:r>
              <a:rPr lang="en-IN" sz="1600" dirty="0" smtClean="0">
                <a:latin typeface="Times New Roman" pitchFamily="18" charset="0"/>
                <a:cs typeface="Times New Roman" pitchFamily="18" charset="0"/>
              </a:rPr>
              <a:t> point clouds based on fuzzy inference,” ISPRS J. </a:t>
            </a:r>
            <a:r>
              <a:rPr lang="en-IN" sz="1600" dirty="0" err="1" smtClean="0">
                <a:latin typeface="Times New Roman" pitchFamily="18" charset="0"/>
                <a:cs typeface="Times New Roman" pitchFamily="18" charset="0"/>
              </a:rPr>
              <a:t>Photogramm</a:t>
            </a:r>
            <a:r>
              <a:rPr lang="en-IN" sz="1600" dirty="0" smtClean="0">
                <a:latin typeface="Times New Roman" pitchFamily="18" charset="0"/>
                <a:cs typeface="Times New Roman" pitchFamily="18" charset="0"/>
              </a:rPr>
              <a:t>. Remote Sens., vol. 160, pp. 149–166, Feb. 2020.</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Y. Li, L. Ma, Z. </a:t>
            </a:r>
            <a:r>
              <a:rPr lang="en-IN" sz="1600" dirty="0" err="1" smtClean="0">
                <a:latin typeface="Times New Roman" pitchFamily="18" charset="0"/>
                <a:cs typeface="Times New Roman" pitchFamily="18" charset="0"/>
              </a:rPr>
              <a:t>Zhong</a:t>
            </a:r>
            <a:r>
              <a:rPr lang="en-IN" sz="1600" dirty="0" smtClean="0">
                <a:latin typeface="Times New Roman" pitchFamily="18" charset="0"/>
                <a:cs typeface="Times New Roman" pitchFamily="18" charset="0"/>
              </a:rPr>
              <a:t>, D. Cao, and J. Li, “</a:t>
            </a:r>
            <a:r>
              <a:rPr lang="en-IN" sz="1600" dirty="0" err="1" smtClean="0">
                <a:latin typeface="Times New Roman" pitchFamily="18" charset="0"/>
                <a:cs typeface="Times New Roman" pitchFamily="18" charset="0"/>
              </a:rPr>
              <a:t>TGNet</a:t>
            </a:r>
            <a:r>
              <a:rPr lang="en-IN" sz="1600" dirty="0" smtClean="0">
                <a:latin typeface="Times New Roman" pitchFamily="18" charset="0"/>
                <a:cs typeface="Times New Roman" pitchFamily="18" charset="0"/>
              </a:rPr>
              <a:t>: Geometric graph CNN on 3-D point cloud segmentation,” IEEE Trans.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vol. 58, no. 5, pp. 3588–3600, May 2020,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10.1109/TGRS.2019.2958517.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B. </a:t>
            </a:r>
            <a:r>
              <a:rPr lang="en-IN" sz="1600" dirty="0" err="1" smtClean="0">
                <a:latin typeface="Times New Roman" pitchFamily="18" charset="0"/>
                <a:cs typeface="Times New Roman" pitchFamily="18" charset="0"/>
              </a:rPr>
              <a:t>Pradhan</a:t>
            </a:r>
            <a:r>
              <a:rPr lang="en-IN" sz="1600" dirty="0" smtClean="0">
                <a:latin typeface="Times New Roman" pitchFamily="18" charset="0"/>
                <a:cs typeface="Times New Roman" pitchFamily="18" charset="0"/>
              </a:rPr>
              <a:t> and M. I. </a:t>
            </a:r>
            <a:r>
              <a:rPr lang="en-IN" sz="1600" dirty="0" err="1" smtClean="0">
                <a:latin typeface="Times New Roman" pitchFamily="18" charset="0"/>
                <a:cs typeface="Times New Roman" pitchFamily="18" charset="0"/>
              </a:rPr>
              <a:t>Sameen</a:t>
            </a:r>
            <a:r>
              <a:rPr lang="en-IN" sz="1600" dirty="0" smtClean="0">
                <a:latin typeface="Times New Roman" pitchFamily="18" charset="0"/>
                <a:cs typeface="Times New Roman" pitchFamily="18" charset="0"/>
              </a:rPr>
              <a:t>, “Road geometric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using laser scanning data: A critical review,” in Laser Scanning Systems in Highway and Safety Assessment. Cham, Switzerland: Springer, 2020, pp. 15–31.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C. </a:t>
            </a:r>
            <a:r>
              <a:rPr lang="en-IN" sz="1600" dirty="0" err="1" smtClean="0">
                <a:latin typeface="Times New Roman" pitchFamily="18" charset="0"/>
                <a:cs typeface="Times New Roman" pitchFamily="18" charset="0"/>
              </a:rPr>
              <a:t>Wen</a:t>
            </a:r>
            <a:r>
              <a:rPr lang="en-IN" sz="1600" dirty="0" smtClean="0">
                <a:latin typeface="Times New Roman" pitchFamily="18" charset="0"/>
                <a:cs typeface="Times New Roman" pitchFamily="18" charset="0"/>
              </a:rPr>
              <a:t>, C. You, H. Wu, C. Wang, X. Fan, and J. Li, “Recovery of urban 3D road boundary via multi-source data,” ISPRS J. </a:t>
            </a:r>
            <a:r>
              <a:rPr lang="en-IN" sz="1600" dirty="0" err="1" smtClean="0">
                <a:latin typeface="Times New Roman" pitchFamily="18" charset="0"/>
                <a:cs typeface="Times New Roman" pitchFamily="18" charset="0"/>
              </a:rPr>
              <a:t>Photogramm</a:t>
            </a:r>
            <a:r>
              <a:rPr lang="en-IN" sz="1600" dirty="0" smtClean="0">
                <a:latin typeface="Times New Roman" pitchFamily="18" charset="0"/>
                <a:cs typeface="Times New Roman" pitchFamily="18" charset="0"/>
              </a:rPr>
              <a:t>. Remote Sens., vol. 156, pp. 184–201, Oct.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Soilán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Sánchez-Rodríguez</a:t>
            </a:r>
            <a:r>
              <a:rPr lang="en-IN" sz="1600" dirty="0" smtClean="0">
                <a:latin typeface="Times New Roman" pitchFamily="18" charset="0"/>
                <a:cs typeface="Times New Roman" pitchFamily="18" charset="0"/>
              </a:rPr>
              <a:t>, P. del Río-</a:t>
            </a:r>
            <a:r>
              <a:rPr lang="en-IN" sz="1600" dirty="0" err="1" smtClean="0">
                <a:latin typeface="Times New Roman" pitchFamily="18" charset="0"/>
                <a:cs typeface="Times New Roman" pitchFamily="18" charset="0"/>
              </a:rPr>
              <a:t>Barral</a:t>
            </a:r>
            <a:r>
              <a:rPr lang="en-IN" sz="1600" dirty="0" smtClean="0">
                <a:latin typeface="Times New Roman" pitchFamily="18" charset="0"/>
                <a:cs typeface="Times New Roman" pitchFamily="18" charset="0"/>
              </a:rPr>
              <a:t>, C. Perez-</a:t>
            </a:r>
            <a:r>
              <a:rPr lang="en-IN" sz="1600" dirty="0" err="1" smtClean="0">
                <a:latin typeface="Times New Roman" pitchFamily="18" charset="0"/>
                <a:cs typeface="Times New Roman" pitchFamily="18" charset="0"/>
              </a:rPr>
              <a:t>Collazo</a:t>
            </a:r>
            <a:r>
              <a:rPr lang="en-IN" sz="1600" dirty="0" smtClean="0">
                <a:latin typeface="Times New Roman" pitchFamily="18" charset="0"/>
                <a:cs typeface="Times New Roman" pitchFamily="18" charset="0"/>
              </a:rPr>
              <a:t>, P. Arias, and B. </a:t>
            </a:r>
            <a:r>
              <a:rPr lang="en-IN" sz="1600" dirty="0" err="1" smtClean="0">
                <a:latin typeface="Times New Roman" pitchFamily="18" charset="0"/>
                <a:cs typeface="Times New Roman" pitchFamily="18" charset="0"/>
              </a:rPr>
              <a:t>Riveiro</a:t>
            </a:r>
            <a:r>
              <a:rPr lang="en-IN" sz="1600" dirty="0" smtClean="0">
                <a:latin typeface="Times New Roman" pitchFamily="18" charset="0"/>
                <a:cs typeface="Times New Roman" pitchFamily="18" charset="0"/>
              </a:rPr>
              <a:t>, “Review of laser scanning technologies and their applications for road and railway infrastructure monitoring,” Infrastructures, vol. 4, no. 4, p. 58, Sep.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 </a:t>
            </a:r>
            <a:r>
              <a:rPr lang="en-IN" sz="1600" dirty="0" err="1" smtClean="0">
                <a:latin typeface="Times New Roman" pitchFamily="18" charset="0"/>
                <a:cs typeface="Times New Roman" pitchFamily="18" charset="0"/>
              </a:rPr>
              <a:t>Holgado-Barco</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Riveiro</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González</a:t>
            </a:r>
            <a:r>
              <a:rPr lang="en-IN" sz="1600" dirty="0" smtClean="0">
                <a:latin typeface="Times New Roman" pitchFamily="18" charset="0"/>
                <a:cs typeface="Times New Roman" pitchFamily="18" charset="0"/>
              </a:rPr>
              <a:t>-Aguilera, and P. Arias, “Automatic inventory of road cross-sections from mobile laser scanning system,”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.-Aided Civil </a:t>
            </a:r>
            <a:r>
              <a:rPr lang="en-IN" sz="1600" dirty="0" err="1" smtClean="0">
                <a:latin typeface="Times New Roman" pitchFamily="18" charset="0"/>
                <a:cs typeface="Times New Roman" pitchFamily="18" charset="0"/>
              </a:rPr>
              <a:t>Infrastruct</a:t>
            </a:r>
            <a:r>
              <a:rPr lang="en-IN" sz="1600" dirty="0" smtClean="0">
                <a:latin typeface="Times New Roman" pitchFamily="18" charset="0"/>
                <a:cs typeface="Times New Roman" pitchFamily="18" charset="0"/>
              </a:rPr>
              <a:t>. Eng., vol. 32, no. 1, pp. 3–17, Jan.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1698</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Boundary Net Extraction and Completion of Road Boundaries With Deep Learning Using Mobile Laser Scanning Point Clouds and Satellite Imagery</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2021-06-29T11:14:48Z</dcterms:modified>
</cp:coreProperties>
</file>