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Comparative Study on the Impact of One-way and Two-way Matching Strategies on the Evolution of Cloud Manufacturing Ecosystems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supply-demand matching (SDM) strategy is an important part of the transaction mechanism design of cloud manufacturing (</a:t>
            </a:r>
            <a:r>
              <a:rPr lang="en-IN" sz="2000" dirty="0" err="1" smtClean="0">
                <a:latin typeface="Times New Roman" pitchFamily="18" charset="0"/>
                <a:cs typeface="Times New Roman" pitchFamily="18" charset="0"/>
              </a:rPr>
              <a:t>CMfg</a:t>
            </a:r>
            <a:r>
              <a:rPr lang="en-IN" sz="2000" dirty="0" smtClean="0">
                <a:latin typeface="Times New Roman" pitchFamily="18" charset="0"/>
                <a:cs typeface="Times New Roman" pitchFamily="18" charset="0"/>
              </a:rPr>
              <a:t>) platforms, which has a significant impact on the evolution trend of cloud manufacturing ecosystems (CMEs). To help </a:t>
            </a:r>
            <a:r>
              <a:rPr lang="en-IN" sz="2000" dirty="0" err="1" smtClean="0">
                <a:latin typeface="Times New Roman" pitchFamily="18" charset="0"/>
                <a:cs typeface="Times New Roman" pitchFamily="18" charset="0"/>
              </a:rPr>
              <a:t>CMfg</a:t>
            </a:r>
            <a:r>
              <a:rPr lang="en-IN" sz="2000" dirty="0" smtClean="0">
                <a:latin typeface="Times New Roman" pitchFamily="18" charset="0"/>
                <a:cs typeface="Times New Roman" pitchFamily="18" charset="0"/>
              </a:rPr>
              <a:t> platform operators choose the appropriate SDM strategy, first, the evolution process of the CME was qualitatively analyzed, and the evolution process was divided into three stages: the germination period, the growth period and the stable period. Then, three types of market agent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models, service demanders (SDs), service providers (SPs) and platform operators (POs), were established, and a </a:t>
            </a:r>
            <a:r>
              <a:rPr lang="en-IN" sz="2000" dirty="0" err="1" smtClean="0">
                <a:latin typeface="Times New Roman" pitchFamily="18" charset="0"/>
                <a:cs typeface="Times New Roman" pitchFamily="18" charset="0"/>
              </a:rPr>
              <a:t>multiagent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simulation experiment was conducted.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Finally, the evolution of CMEs with one-way and two-way SDM strategies for POs was compared and analyzed from three aspects: the overall utilization rate of SPs, the diversity of CMEs and the total output of CMEs. Simulation experiments show that, compared with the CME that adopts the one-way SDM strategy, the CME that adopts the two-way SDM strategy is approximately 33% faster to reach ecological balance, the overall utilization rate is approximately 98.7% higher, the diversity is approximately 6% higher, and the total output is approximately 91% higher. The two-way SDM strategy that comprehensively considers the respective preferences of SDs and SPs is more conducive to the healthy development of CMEs.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research articles in this area also present some system architectures for the development of cloud manufacturing platforms. </a:t>
            </a:r>
          </a:p>
          <a:p>
            <a:pPr algn="just">
              <a:lnSpc>
                <a:spcPct val="150000"/>
              </a:lnSpc>
            </a:pPr>
            <a:r>
              <a:rPr lang="en-IN" sz="2000" dirty="0" smtClean="0">
                <a:latin typeface="Times New Roman" pitchFamily="18" charset="0"/>
                <a:cs typeface="Times New Roman" pitchFamily="18" charset="0"/>
              </a:rPr>
              <a:t>we can find the virtual resource pool in most of the existing systems; however, it is still not clear that what specific functions the pool should have, as well as what the mechanisms of virtualisation and </a:t>
            </a:r>
            <a:r>
              <a:rPr lang="en-IN" sz="2000" dirty="0" err="1" smtClean="0">
                <a:latin typeface="Times New Roman" pitchFamily="18" charset="0"/>
                <a:cs typeface="Times New Roman" pitchFamily="18" charset="0"/>
              </a:rPr>
              <a:t>servitisation</a:t>
            </a:r>
            <a:r>
              <a:rPr lang="en-IN" sz="2000" dirty="0" smtClean="0">
                <a:latin typeface="Times New Roman" pitchFamily="18" charset="0"/>
                <a:cs typeface="Times New Roman" pitchFamily="18" charset="0"/>
              </a:rPr>
              <a:t> should be. </a:t>
            </a:r>
          </a:p>
          <a:p>
            <a:pPr algn="just">
              <a:lnSpc>
                <a:spcPct val="150000"/>
              </a:lnSpc>
            </a:pPr>
            <a:r>
              <a:rPr lang="en-IN" sz="2000" dirty="0" smtClean="0">
                <a:latin typeface="Times New Roman" pitchFamily="18" charset="0"/>
                <a:cs typeface="Times New Roman" pitchFamily="18" charset="0"/>
              </a:rPr>
              <a:t>From a system implementation perspective, the relationships between physical resource, virtual resource, capability and services need to be clarified. But a few studies on such relationships have been conducted. In fact, most current architecture solutions are quite high level, and still lack details that can be referential for application design and development.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terms of SDM strategies, </a:t>
            </a:r>
            <a:r>
              <a:rPr lang="en-IN" sz="2000" dirty="0" err="1" smtClean="0">
                <a:latin typeface="Times New Roman" pitchFamily="18" charset="0"/>
                <a:cs typeface="Times New Roman" pitchFamily="18" charset="0"/>
              </a:rPr>
              <a:t>Argoneto</a:t>
            </a:r>
            <a:r>
              <a:rPr lang="en-IN" sz="2000" dirty="0" smtClean="0">
                <a:latin typeface="Times New Roman" pitchFamily="18" charset="0"/>
                <a:cs typeface="Times New Roman" pitchFamily="18" charset="0"/>
              </a:rPr>
              <a:t> et al. formulated the problem of capacity sharing for a set of independent firms as a cooperative game and identified a capacity sharing solution using the Gale–Shapley model.</a:t>
            </a:r>
          </a:p>
          <a:p>
            <a:pPr algn="just">
              <a:lnSpc>
                <a:spcPct val="150000"/>
              </a:lnSpc>
            </a:pPr>
            <a:r>
              <a:rPr lang="en-IN" sz="2000" dirty="0" smtClean="0">
                <a:latin typeface="Times New Roman" pitchFamily="18" charset="0"/>
                <a:cs typeface="Times New Roman" pitchFamily="18" charset="0"/>
              </a:rPr>
              <a:t>Joseph and </a:t>
            </a:r>
            <a:r>
              <a:rPr lang="en-IN" sz="2000" dirty="0" err="1" smtClean="0">
                <a:latin typeface="Times New Roman" pitchFamily="18" charset="0"/>
                <a:cs typeface="Times New Roman" pitchFamily="18" charset="0"/>
              </a:rPr>
              <a:t>Jitesh</a:t>
            </a:r>
            <a:r>
              <a:rPr lang="en-IN" sz="2000" dirty="0" smtClean="0">
                <a:latin typeface="Times New Roman" pitchFamily="18" charset="0"/>
                <a:cs typeface="Times New Roman" pitchFamily="18" charset="0"/>
              </a:rPr>
              <a:t> formulated the resource allocation problem as a bipartite matching problem and analyzed four bipartite matching mechanisms, namely, deferred acceptance (DA), top trading cycle (TTC), </a:t>
            </a:r>
            <a:r>
              <a:rPr lang="en-IN" sz="2000" dirty="0" err="1" smtClean="0">
                <a:latin typeface="Times New Roman" pitchFamily="18" charset="0"/>
                <a:cs typeface="Times New Roman" pitchFamily="18" charset="0"/>
              </a:rPr>
              <a:t>Munkres</a:t>
            </a:r>
            <a:r>
              <a:rPr lang="en-IN" sz="2000" dirty="0" smtClean="0">
                <a:latin typeface="Times New Roman" pitchFamily="18" charset="0"/>
                <a:cs typeface="Times New Roman" pitchFamily="18" charset="0"/>
              </a:rPr>
              <a:t>, and FCFS, with respect to the desired properties of the mechanisms, such as individual rationality, stability, strategy </a:t>
            </a:r>
            <a:r>
              <a:rPr lang="en-IN" sz="2000" dirty="0" err="1" smtClean="0">
                <a:latin typeface="Times New Roman" pitchFamily="18" charset="0"/>
                <a:cs typeface="Times New Roman" pitchFamily="18" charset="0"/>
              </a:rPr>
              <a:t>proofness</a:t>
            </a:r>
            <a:r>
              <a:rPr lang="en-IN" sz="2000" dirty="0" smtClean="0">
                <a:latin typeface="Times New Roman" pitchFamily="18" charset="0"/>
                <a:cs typeface="Times New Roman" pitchFamily="18" charset="0"/>
              </a:rPr>
              <a:t>, consistency, </a:t>
            </a:r>
            <a:r>
              <a:rPr lang="en-IN" sz="2000" dirty="0" err="1" smtClean="0">
                <a:latin typeface="Times New Roman" pitchFamily="18" charset="0"/>
                <a:cs typeface="Times New Roman" pitchFamily="18" charset="0"/>
              </a:rPr>
              <a:t>monotonicity</a:t>
            </a:r>
            <a:r>
              <a:rPr lang="en-IN" sz="2000" dirty="0" smtClean="0">
                <a:latin typeface="Times New Roman" pitchFamily="18" charset="0"/>
                <a:cs typeface="Times New Roman" pitchFamily="18" charset="0"/>
              </a:rPr>
              <a:t> and Pareto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review some of the research work and clarify some fundamental terminologies in this field.</a:t>
            </a:r>
          </a:p>
          <a:p>
            <a:pPr algn="just">
              <a:lnSpc>
                <a:spcPct val="150000"/>
              </a:lnSpc>
            </a:pPr>
            <a:r>
              <a:rPr lang="en-IN" sz="2000" dirty="0" smtClean="0">
                <a:latin typeface="Times New Roman" pitchFamily="18" charset="0"/>
                <a:cs typeface="Times New Roman" pitchFamily="18" charset="0"/>
              </a:rPr>
              <a:t>This paper presents a new perspective for cloud manufacturing, as well as a cloud-to-ground solution. The integrated solution proposed in this paper, including the terminology, </a:t>
            </a:r>
            <a:r>
              <a:rPr lang="en-IN" sz="2000" dirty="0" err="1" smtClean="0">
                <a:latin typeface="Times New Roman" pitchFamily="18" charset="0"/>
                <a:cs typeface="Times New Roman" pitchFamily="18" charset="0"/>
              </a:rPr>
              <a:t>MfgCloud</a:t>
            </a:r>
            <a:r>
              <a:rPr lang="en-IN" sz="2000" dirty="0" smtClean="0">
                <a:latin typeface="Times New Roman" pitchFamily="18" charset="0"/>
                <a:cs typeface="Times New Roman" pitchFamily="18" charset="0"/>
              </a:rPr>
              <a:t>, and applications, can push forward this new paradigm from concept to practice.</a:t>
            </a:r>
          </a:p>
          <a:p>
            <a:pPr algn="just">
              <a:lnSpc>
                <a:spcPct val="150000"/>
              </a:lnSpc>
            </a:pPr>
            <a:r>
              <a:rPr lang="en-IN" sz="2000" dirty="0" smtClean="0">
                <a:latin typeface="Times New Roman" pitchFamily="18" charset="0"/>
                <a:cs typeface="Times New Roman" pitchFamily="18" charset="0"/>
              </a:rPr>
              <a:t>This paper proposes a systematic and complete solution to address these issues. We define a few fundamental terms and concepts in cloud manufacturing. Moreover, we developed </a:t>
            </a:r>
            <a:r>
              <a:rPr lang="en-IN" sz="2000" dirty="0" err="1" smtClean="0">
                <a:latin typeface="Times New Roman" pitchFamily="18" charset="0"/>
                <a:cs typeface="Times New Roman" pitchFamily="18" charset="0"/>
              </a:rPr>
              <a:t>MfgCloud</a:t>
            </a:r>
            <a:r>
              <a:rPr lang="en-IN" sz="2000" dirty="0" smtClean="0">
                <a:latin typeface="Times New Roman" pitchFamily="18" charset="0"/>
                <a:cs typeface="Times New Roman" pitchFamily="18" charset="0"/>
              </a:rPr>
              <a:t>, a cloud manufacturing platform prototype that can offer some of the basic functions that are required in cloud manufacturing.</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improve the efficiency of the simulation process without losing generality, this paper makes the following assumptions about the evolution of CME: (1) there is only one PO in the </a:t>
            </a:r>
            <a:r>
              <a:rPr lang="en-IN" sz="2000" dirty="0" err="1" smtClean="0">
                <a:latin typeface="Times New Roman" pitchFamily="18" charset="0"/>
                <a:cs typeface="Times New Roman" pitchFamily="18" charset="0"/>
              </a:rPr>
              <a:t>CMfg</a:t>
            </a:r>
            <a:r>
              <a:rPr lang="en-IN" sz="2000" dirty="0" smtClean="0">
                <a:latin typeface="Times New Roman" pitchFamily="18" charset="0"/>
                <a:cs typeface="Times New Roman" pitchFamily="18" charset="0"/>
              </a:rPr>
              <a:t> platform, which adopts the assigned transaction mode. (2) The agents in the experiment only belong to a certain type of SD, SP and PO, and will not be both SD and SP. Each SP only provides a certain type of service. </a:t>
            </a:r>
          </a:p>
          <a:p>
            <a:pPr algn="just">
              <a:lnSpc>
                <a:spcPct val="150000"/>
              </a:lnSpc>
            </a:pPr>
            <a:r>
              <a:rPr lang="en-IN" sz="2000" dirty="0" smtClean="0">
                <a:latin typeface="Times New Roman" pitchFamily="18" charset="0"/>
                <a:cs typeface="Times New Roman" pitchFamily="18" charset="0"/>
              </a:rPr>
              <a:t>When the two-way SDM strategy is adopted, the time for the CME to reach ecological equilibrium is approximately 33% faster than when the one-way SDM strategy is adopted, which can improve the evolution efficiency of the CME and save marketing costs.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19801"/>
        </p:xfrm>
        <a:graphic>
          <a:graphicData uri="http://schemas.openxmlformats.org/drawingml/2006/table">
            <a:tbl>
              <a:tblPr firstRow="1" bandRow="1">
                <a:tableStyleId>{5C22544A-7EE6-4342-B048-85BDC9FD1C3A}</a:tableStyleId>
              </a:tblPr>
              <a:tblGrid>
                <a:gridCol w="2622550"/>
                <a:gridCol w="2622550"/>
                <a:gridCol w="2622550"/>
              </a:tblGrid>
              <a:tr h="554156">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279387">
                <a:tc>
                  <a:txBody>
                    <a:bodyPr/>
                    <a:lstStyle/>
                    <a:p>
                      <a:pPr algn="just">
                        <a:lnSpc>
                          <a:spcPct val="150000"/>
                        </a:lnSpc>
                        <a:spcAft>
                          <a:spcPts val="500"/>
                        </a:spcAft>
                        <a:tabLst>
                          <a:tab pos="457200" algn="l"/>
                        </a:tabLst>
                      </a:pPr>
                      <a:r>
                        <a:rPr lang="en-IN" sz="1600" dirty="0">
                          <a:latin typeface="Times New Roman"/>
                          <a:ea typeface="Times New Roman"/>
                          <a:cs typeface="Latha"/>
                        </a:rPr>
                        <a:t>Cloud manufacturing: A new manufacturing paradigm</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L. Zhang, Y. Luo, F. Tao, B. H. Li, L. Ren, X. Zhang, H. Guo, Y. Cheng, A. Hu, and Y. Liu,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concept of CMfg, including its architecture, typical characteristics and the key technologies for implementing a CMfg service platform, is discussed.</a:t>
                      </a:r>
                      <a:endParaRPr lang="en-IN" sz="1100">
                        <a:latin typeface="Calibri"/>
                        <a:ea typeface="Calibri"/>
                        <a:cs typeface="Latha"/>
                      </a:endParaRPr>
                    </a:p>
                  </a:txBody>
                  <a:tcPr marL="68580" marR="68580" marT="0" marB="0"/>
                </a:tc>
              </a:tr>
              <a:tr h="2186258">
                <a:tc>
                  <a:txBody>
                    <a:bodyPr/>
                    <a:lstStyle/>
                    <a:p>
                      <a:pPr algn="just">
                        <a:lnSpc>
                          <a:spcPct val="150000"/>
                        </a:lnSpc>
                        <a:spcAft>
                          <a:spcPts val="500"/>
                        </a:spcAft>
                        <a:tabLst>
                          <a:tab pos="457200" algn="l"/>
                        </a:tabLst>
                      </a:pPr>
                      <a:r>
                        <a:rPr lang="en-US" sz="1600">
                          <a:latin typeface="Times New Roman"/>
                          <a:ea typeface="Calibri"/>
                          <a:cs typeface="Latha"/>
                        </a:rPr>
                        <a:t>Cloud manufacturing: From concept to practice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L. Ren, L. Zhang, F. Tao, C. Zhao, X. Chai, and X. Zhao,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 In this paper, we review some of the research work and clarify some fundamental terminologies in this field.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Capacity sharing in a network of enterprises using the Gale–Shapley model</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P. Argoneto and P. Renna,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allocation rule takes into account the utility functions of the involved firms, and we show how the capacity allocation rule can be designed to induce all firms to report truthfully their information.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Two-sided matching mechanism with agents’ expectation for cloud manufacturing resource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D. Z. Zhao and R. Li,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Afterwards, according to preference information given by matching agents using the hesitant fuzzy element, the evaluation matrix is constructed.</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4.png"/>
          <p:cNvPicPr>
            <a:picLocks noGrp="1" noChangeAspect="1" noChangeArrowheads="1"/>
          </p:cNvPicPr>
          <p:nvPr>
            <p:ph idx="1"/>
          </p:nvPr>
        </p:nvPicPr>
        <p:blipFill>
          <a:blip r:embed="rId2"/>
          <a:srcRect/>
          <a:stretch>
            <a:fillRect/>
          </a:stretch>
        </p:blipFill>
        <p:spPr bwMode="auto">
          <a:xfrm>
            <a:off x="1828800" y="1676400"/>
            <a:ext cx="60960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Aiming at the selection of SDM strategies in </a:t>
            </a:r>
            <a:r>
              <a:rPr lang="en-IN" dirty="0" err="1" smtClean="0">
                <a:latin typeface="Times New Roman" pitchFamily="18" charset="0"/>
                <a:cs typeface="Times New Roman" pitchFamily="18" charset="0"/>
              </a:rPr>
              <a:t>CMfg</a:t>
            </a:r>
            <a:r>
              <a:rPr lang="en-IN" dirty="0" smtClean="0">
                <a:latin typeface="Times New Roman" pitchFamily="18" charset="0"/>
                <a:cs typeface="Times New Roman" pitchFamily="18" charset="0"/>
              </a:rPr>
              <a:t> platforms, this paper establishes </a:t>
            </a:r>
            <a:r>
              <a:rPr lang="en-IN" dirty="0" err="1" smtClean="0">
                <a:latin typeface="Times New Roman" pitchFamily="18" charset="0"/>
                <a:cs typeface="Times New Roman" pitchFamily="18" charset="0"/>
              </a:rPr>
              <a:t>behavior</a:t>
            </a:r>
            <a:r>
              <a:rPr lang="en-IN" dirty="0" smtClean="0">
                <a:latin typeface="Times New Roman" pitchFamily="18" charset="0"/>
                <a:cs typeface="Times New Roman" pitchFamily="18" charset="0"/>
              </a:rPr>
              <a:t> models of three types of market entities, SP, SD, and PO, and designs </a:t>
            </a:r>
            <a:r>
              <a:rPr lang="en-IN" dirty="0" err="1" smtClean="0">
                <a:latin typeface="Times New Roman" pitchFamily="18" charset="0"/>
                <a:cs typeface="Times New Roman" pitchFamily="18" charset="0"/>
              </a:rPr>
              <a:t>multiagent</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behavior</a:t>
            </a:r>
            <a:r>
              <a:rPr lang="en-IN" dirty="0" smtClean="0">
                <a:latin typeface="Times New Roman" pitchFamily="18" charset="0"/>
                <a:cs typeface="Times New Roman" pitchFamily="18" charset="0"/>
              </a:rPr>
              <a:t> simulation experiments. By introducing evaluation indexes such as the overall utilization rate of SPs, the diversity of CMEs and the total output of CMEs, the influence of one-way and two-way SDM strategies on the evolution trend of CMEs was analyzed from the perspectives of </a:t>
            </a:r>
            <a:r>
              <a:rPr lang="en-IN" dirty="0" err="1" smtClean="0">
                <a:latin typeface="Times New Roman" pitchFamily="18" charset="0"/>
                <a:cs typeface="Times New Roman" pitchFamily="18" charset="0"/>
              </a:rPr>
              <a:t>POs.</a:t>
            </a:r>
            <a:r>
              <a:rPr lang="en-IN" dirty="0" smtClean="0">
                <a:latin typeface="Times New Roman" pitchFamily="18" charset="0"/>
                <a:cs typeface="Times New Roman" pitchFamily="18" charset="0"/>
              </a:rPr>
              <a:t> The simulation results show that the two-way SDM strategy considering the preferences of SDs and SPs is more conducive to the sustainable development of CMEs. This paper appropriately abstracts and simplifies the measurement of SP service capabilities, but without loss of generality. In the future, quantitative evaluations and the measurement of the dynamic availability of SPs can be carried out based on the proposed </a:t>
            </a:r>
            <a:r>
              <a:rPr lang="en-IN" dirty="0" err="1" smtClean="0">
                <a:latin typeface="Times New Roman" pitchFamily="18" charset="0"/>
                <a:cs typeface="Times New Roman" pitchFamily="18" charset="0"/>
              </a:rPr>
              <a:t>multiagent</a:t>
            </a:r>
            <a:r>
              <a:rPr lang="en-IN" dirty="0" smtClean="0">
                <a:latin typeface="Times New Roman" pitchFamily="18" charset="0"/>
                <a:cs typeface="Times New Roman" pitchFamily="18" charset="0"/>
              </a:rPr>
              <a:t> simulation framework, and a </a:t>
            </a:r>
            <a:r>
              <a:rPr lang="en-IN" dirty="0" err="1" smtClean="0">
                <a:latin typeface="Times New Roman" pitchFamily="18" charset="0"/>
                <a:cs typeface="Times New Roman" pitchFamily="18" charset="0"/>
              </a:rPr>
              <a:t>multiagent</a:t>
            </a:r>
            <a:r>
              <a:rPr lang="en-IN" dirty="0" smtClean="0">
                <a:latin typeface="Times New Roman" pitchFamily="18" charset="0"/>
                <a:cs typeface="Times New Roman" pitchFamily="18" charset="0"/>
              </a:rPr>
              <a:t> cooperative game mechanism can be added to improve the accuracy of the simulation model and its ability to reflect reality. This study lays the foundation for the design and dynamic regulation of the transaction rules employed by CMEs.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L. Zhang, Y. </a:t>
            </a:r>
            <a:r>
              <a:rPr lang="en-IN" sz="1400" dirty="0" err="1" smtClean="0">
                <a:latin typeface="Times New Roman" pitchFamily="18" charset="0"/>
                <a:cs typeface="Times New Roman" pitchFamily="18" charset="0"/>
              </a:rPr>
              <a:t>Luo</a:t>
            </a:r>
            <a:r>
              <a:rPr lang="en-IN" sz="1400" dirty="0" smtClean="0">
                <a:latin typeface="Times New Roman" pitchFamily="18" charset="0"/>
                <a:cs typeface="Times New Roman" pitchFamily="18" charset="0"/>
              </a:rPr>
              <a:t>, F. Tao, B. H. Li, L. </a:t>
            </a:r>
            <a:r>
              <a:rPr lang="en-IN" sz="1400" dirty="0" err="1" smtClean="0">
                <a:latin typeface="Times New Roman" pitchFamily="18" charset="0"/>
                <a:cs typeface="Times New Roman" pitchFamily="18" charset="0"/>
              </a:rPr>
              <a:t>Ren</a:t>
            </a:r>
            <a:r>
              <a:rPr lang="en-IN" sz="1400" dirty="0" smtClean="0">
                <a:latin typeface="Times New Roman" pitchFamily="18" charset="0"/>
                <a:cs typeface="Times New Roman" pitchFamily="18" charset="0"/>
              </a:rPr>
              <a:t>, X. Zhang, H. </a:t>
            </a:r>
            <a:r>
              <a:rPr lang="en-IN" sz="1400" dirty="0" err="1" smtClean="0">
                <a:latin typeface="Times New Roman" pitchFamily="18" charset="0"/>
                <a:cs typeface="Times New Roman" pitchFamily="18" charset="0"/>
              </a:rPr>
              <a:t>Guo</a:t>
            </a:r>
            <a:r>
              <a:rPr lang="en-IN" sz="1400" dirty="0" smtClean="0">
                <a:latin typeface="Times New Roman" pitchFamily="18" charset="0"/>
                <a:cs typeface="Times New Roman" pitchFamily="18" charset="0"/>
              </a:rPr>
              <a:t>, Y. Cheng, A. </a:t>
            </a:r>
            <a:r>
              <a:rPr lang="en-IN" sz="1400" dirty="0" err="1" smtClean="0">
                <a:latin typeface="Times New Roman" pitchFamily="18" charset="0"/>
                <a:cs typeface="Times New Roman" pitchFamily="18" charset="0"/>
              </a:rPr>
              <a:t>Hu</a:t>
            </a:r>
            <a:r>
              <a:rPr lang="en-IN" sz="1400" dirty="0" smtClean="0">
                <a:latin typeface="Times New Roman" pitchFamily="18" charset="0"/>
                <a:cs typeface="Times New Roman" pitchFamily="18" charset="0"/>
              </a:rPr>
              <a:t>, and Y. Liu, ‘‘Cloud manufacturing: A new manufacturing paradigm,’’ Enterprise Inf. Syst., vol. 8, no. 2, pp. 167–187, Mar. 2014,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10.1080/17517575.2012.683812. </a:t>
            </a:r>
          </a:p>
          <a:p>
            <a:pPr algn="just">
              <a:lnSpc>
                <a:spcPct val="160000"/>
              </a:lnSpc>
            </a:pPr>
            <a:r>
              <a:rPr lang="en-IN" sz="1400" dirty="0" smtClean="0">
                <a:latin typeface="Times New Roman" pitchFamily="18" charset="0"/>
                <a:cs typeface="Times New Roman" pitchFamily="18" charset="0"/>
              </a:rPr>
              <a:t>[2] L. </a:t>
            </a:r>
            <a:r>
              <a:rPr lang="en-IN" sz="1400" dirty="0" err="1" smtClean="0">
                <a:latin typeface="Times New Roman" pitchFamily="18" charset="0"/>
                <a:cs typeface="Times New Roman" pitchFamily="18" charset="0"/>
              </a:rPr>
              <a:t>Ren</a:t>
            </a:r>
            <a:r>
              <a:rPr lang="en-IN" sz="1400" dirty="0" smtClean="0">
                <a:latin typeface="Times New Roman" pitchFamily="18" charset="0"/>
                <a:cs typeface="Times New Roman" pitchFamily="18" charset="0"/>
              </a:rPr>
              <a:t>, L. Zhang, F. Tao, C. Zhao, X. </a:t>
            </a:r>
            <a:r>
              <a:rPr lang="en-IN" sz="1400" dirty="0" err="1" smtClean="0">
                <a:latin typeface="Times New Roman" pitchFamily="18" charset="0"/>
                <a:cs typeface="Times New Roman" pitchFamily="18" charset="0"/>
              </a:rPr>
              <a:t>Chai</a:t>
            </a:r>
            <a:r>
              <a:rPr lang="en-IN" sz="1400" dirty="0" smtClean="0">
                <a:latin typeface="Times New Roman" pitchFamily="18" charset="0"/>
                <a:cs typeface="Times New Roman" pitchFamily="18" charset="0"/>
              </a:rPr>
              <a:t>, and X. Zhao, ‘‘Cloud manufacturing: From concept to practice,’’ Enterprise Inf. Syst., vol. 9, no. 2, pp. 186–209, Feb. 2015,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10.1080/17517575.2013.839055. </a:t>
            </a:r>
          </a:p>
          <a:p>
            <a:pPr algn="just">
              <a:lnSpc>
                <a:spcPct val="160000"/>
              </a:lnSpc>
            </a:pPr>
            <a:r>
              <a:rPr lang="en-IN" sz="1400" dirty="0" smtClean="0">
                <a:latin typeface="Times New Roman" pitchFamily="18" charset="0"/>
                <a:cs typeface="Times New Roman" pitchFamily="18" charset="0"/>
              </a:rPr>
              <a:t>[3] P. </a:t>
            </a:r>
            <a:r>
              <a:rPr lang="en-IN" sz="1400" dirty="0" err="1" smtClean="0">
                <a:latin typeface="Times New Roman" pitchFamily="18" charset="0"/>
                <a:cs typeface="Times New Roman" pitchFamily="18" charset="0"/>
              </a:rPr>
              <a:t>Argoneto</a:t>
            </a:r>
            <a:r>
              <a:rPr lang="en-IN" sz="1400" dirty="0" smtClean="0">
                <a:latin typeface="Times New Roman" pitchFamily="18" charset="0"/>
                <a:cs typeface="Times New Roman" pitchFamily="18" charset="0"/>
              </a:rPr>
              <a:t> and P. </a:t>
            </a:r>
            <a:r>
              <a:rPr lang="en-IN" sz="1400" dirty="0" err="1" smtClean="0">
                <a:latin typeface="Times New Roman" pitchFamily="18" charset="0"/>
                <a:cs typeface="Times New Roman" pitchFamily="18" charset="0"/>
              </a:rPr>
              <a:t>Renna</a:t>
            </a:r>
            <a:r>
              <a:rPr lang="en-IN" sz="1400" dirty="0" smtClean="0">
                <a:latin typeface="Times New Roman" pitchFamily="18" charset="0"/>
                <a:cs typeface="Times New Roman" pitchFamily="18" charset="0"/>
              </a:rPr>
              <a:t>, ‘‘Capacity sharing in a network of enterprises using the Gale–Shapley model,’’ Int. J. Adv. Manuf. Technol., vol. 69, nos. 5–8, pp. 1907–1916, Nov. 2013,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10.1007/s00170-013-5155-y. </a:t>
            </a:r>
          </a:p>
          <a:p>
            <a:pPr algn="just">
              <a:lnSpc>
                <a:spcPct val="160000"/>
              </a:lnSpc>
            </a:pPr>
            <a:r>
              <a:rPr lang="en-IN" sz="1400" dirty="0" smtClean="0">
                <a:latin typeface="Times New Roman" pitchFamily="18" charset="0"/>
                <a:cs typeface="Times New Roman" pitchFamily="18" charset="0"/>
              </a:rPr>
              <a:t>[4] D. Z. Zhao and R. Li, ‘‘Two-sided matching mechanism with agents’ expectation for cloud manufacturing resource,’’ Control </a:t>
            </a:r>
            <a:r>
              <a:rPr lang="en-IN" sz="1400" dirty="0" err="1" smtClean="0">
                <a:latin typeface="Times New Roman" pitchFamily="18" charset="0"/>
                <a:cs typeface="Times New Roman" pitchFamily="18" charset="0"/>
              </a:rPr>
              <a:t>Decis</a:t>
            </a:r>
            <a:r>
              <a:rPr lang="en-IN" sz="1400" dirty="0" smtClean="0">
                <a:latin typeface="Times New Roman" pitchFamily="18" charset="0"/>
                <a:cs typeface="Times New Roman" pitchFamily="18" charset="0"/>
              </a:rPr>
              <a:t>., vol. 32, no. 5, pp. 871–878, Mar. 2017,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10.13195/j.kzyjc.2016.0518. </a:t>
            </a:r>
          </a:p>
          <a:p>
            <a:pPr algn="just">
              <a:lnSpc>
                <a:spcPct val="160000"/>
              </a:lnSpc>
            </a:pPr>
            <a:r>
              <a:rPr lang="en-IN" sz="1400" dirty="0" smtClean="0">
                <a:latin typeface="Times New Roman" pitchFamily="18" charset="0"/>
                <a:cs typeface="Times New Roman" pitchFamily="18" charset="0"/>
              </a:rPr>
              <a:t>[5] J. H. Zhao and X. H. Wang, ‘‘Bidirectional matching model of cloud manufacturing service based on service quality,’’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Integr</a:t>
            </a:r>
            <a:r>
              <a:rPr lang="en-IN" sz="1400" dirty="0" smtClean="0">
                <a:latin typeface="Times New Roman" pitchFamily="18" charset="0"/>
                <a:cs typeface="Times New Roman" pitchFamily="18" charset="0"/>
              </a:rPr>
              <a:t>. Manuf. Syst., vol. 22, no. 1, pp. 104–112, Jan. 2016,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10.13196/j.cims.2016.01.010.</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X. X. Bi, Y. Dong, H. Yi, and J. S. Liu, ‘‘A resource storage model and supply-demand matching method based on cloud manufacturing,’’ in Proc. 12th Int. Conf. </a:t>
            </a:r>
            <a:r>
              <a:rPr lang="en-IN" sz="1400" dirty="0" err="1" smtClean="0">
                <a:latin typeface="Times New Roman" pitchFamily="18" charset="0"/>
                <a:cs typeface="Times New Roman" pitchFamily="18" charset="0"/>
              </a:rPr>
              <a:t>Intell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Technol. Automat. (ICICTA), Xiangtan, China, Oct. 2019, pp. 626–632,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10.1109/ICICTA49267.2019.00139. </a:t>
            </a:r>
          </a:p>
          <a:p>
            <a:pPr algn="just">
              <a:lnSpc>
                <a:spcPct val="170000"/>
              </a:lnSpc>
            </a:pPr>
            <a:r>
              <a:rPr lang="en-IN" sz="1400" dirty="0" smtClean="0">
                <a:latin typeface="Times New Roman" pitchFamily="18" charset="0"/>
                <a:cs typeface="Times New Roman" pitchFamily="18" charset="0"/>
              </a:rPr>
              <a:t>[7] H. F. Li, X. Dong, and C. G. Song, ‘‘Intelligent searching and matching approach for cloud manufacturing service,’’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Integr</a:t>
            </a:r>
            <a:r>
              <a:rPr lang="en-IN" sz="1400" dirty="0" smtClean="0">
                <a:latin typeface="Times New Roman" pitchFamily="18" charset="0"/>
                <a:cs typeface="Times New Roman" pitchFamily="18" charset="0"/>
              </a:rPr>
              <a:t>. Manuf. Syst., vol. 18, no. 7, pp. 1485–1493, Jul. 2012,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 13196/j.cims.2012.07.144.lihf.018. </a:t>
            </a:r>
          </a:p>
          <a:p>
            <a:pPr algn="just">
              <a:lnSpc>
                <a:spcPct val="170000"/>
              </a:lnSpc>
            </a:pPr>
            <a:r>
              <a:rPr lang="en-IN" sz="1400" dirty="0" smtClean="0">
                <a:latin typeface="Times New Roman" pitchFamily="18" charset="0"/>
                <a:cs typeface="Times New Roman" pitchFamily="18" charset="0"/>
              </a:rPr>
              <a:t>[8] X. </a:t>
            </a:r>
            <a:r>
              <a:rPr lang="en-IN" sz="1400" dirty="0" err="1" smtClean="0">
                <a:latin typeface="Times New Roman" pitchFamily="18" charset="0"/>
                <a:cs typeface="Times New Roman" pitchFamily="18" charset="0"/>
              </a:rPr>
              <a:t>Xue</a:t>
            </a:r>
            <a:r>
              <a:rPr lang="en-IN" sz="1400" dirty="0" smtClean="0">
                <a:latin typeface="Times New Roman" pitchFamily="18" charset="0"/>
                <a:cs typeface="Times New Roman" pitchFamily="18" charset="0"/>
              </a:rPr>
              <a:t>, S. F. Wang, L. J. Zhang, and Z. Y. </a:t>
            </a:r>
            <a:r>
              <a:rPr lang="en-IN" sz="1400" dirty="0" err="1" smtClean="0">
                <a:latin typeface="Times New Roman" pitchFamily="18" charset="0"/>
                <a:cs typeface="Times New Roman" pitchFamily="18" charset="0"/>
              </a:rPr>
              <a:t>Feng</a:t>
            </a:r>
            <a:r>
              <a:rPr lang="en-IN" sz="1400" dirty="0" smtClean="0">
                <a:latin typeface="Times New Roman" pitchFamily="18" charset="0"/>
                <a:cs typeface="Times New Roman" pitchFamily="18" charset="0"/>
              </a:rPr>
              <a:t>, ‘‘Evaluating of dynamic service matching strategy for social manufacturing in cloud environment,’’ Future </a:t>
            </a:r>
            <a:r>
              <a:rPr lang="en-IN" sz="1400" dirty="0" err="1" smtClean="0">
                <a:latin typeface="Times New Roman" pitchFamily="18" charset="0"/>
                <a:cs typeface="Times New Roman" pitchFamily="18" charset="0"/>
              </a:rPr>
              <a:t>Gener</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Syst., vol. 91, pp. 211–326, Feb. 2019,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 1016/j.future.2018.08.028.</a:t>
            </a:r>
          </a:p>
          <a:p>
            <a:pPr algn="just">
              <a:lnSpc>
                <a:spcPct val="170000"/>
              </a:lnSpc>
            </a:pPr>
            <a:r>
              <a:rPr lang="en-IN" sz="1400" dirty="0" smtClean="0">
                <a:latin typeface="Times New Roman" pitchFamily="18" charset="0"/>
                <a:cs typeface="Times New Roman" pitchFamily="18" charset="0"/>
              </a:rPr>
              <a:t>[9] X. Xia, S. F. Wang, L. J. Zhang, and C. Z. Qin, ‘‘Complexity analysis of manufacturing service ecosystem: A mapping-based computational experiment approach,’’ Int. J. Prod. Res., vol. 57, no. 2, pp. 357–378, Jan. 2019,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10.1080/00207543.2018.1430906. </a:t>
            </a:r>
          </a:p>
          <a:p>
            <a:pPr algn="just">
              <a:lnSpc>
                <a:spcPct val="170000"/>
              </a:lnSpc>
            </a:pPr>
            <a:r>
              <a:rPr lang="en-IN" sz="1400" dirty="0" smtClean="0">
                <a:latin typeface="Times New Roman" pitchFamily="18" charset="0"/>
                <a:cs typeface="Times New Roman" pitchFamily="18" charset="0"/>
              </a:rPr>
              <a:t>[10] J. </a:t>
            </a:r>
            <a:r>
              <a:rPr lang="en-IN" sz="1400" dirty="0" err="1" smtClean="0">
                <a:latin typeface="Times New Roman" pitchFamily="18" charset="0"/>
                <a:cs typeface="Times New Roman" pitchFamily="18" charset="0"/>
              </a:rPr>
              <a:t>Thekinen</a:t>
            </a:r>
            <a:r>
              <a:rPr lang="en-IN" sz="1400" dirty="0" smtClean="0">
                <a:latin typeface="Times New Roman" pitchFamily="18" charset="0"/>
                <a:cs typeface="Times New Roman" pitchFamily="18" charset="0"/>
              </a:rPr>
              <a:t> and J. H. </a:t>
            </a:r>
            <a:r>
              <a:rPr lang="en-IN" sz="1400" dirty="0" err="1" smtClean="0">
                <a:latin typeface="Times New Roman" pitchFamily="18" charset="0"/>
                <a:cs typeface="Times New Roman" pitchFamily="18" charset="0"/>
              </a:rPr>
              <a:t>Panchal</a:t>
            </a:r>
            <a:r>
              <a:rPr lang="en-IN" sz="1400" dirty="0" smtClean="0">
                <a:latin typeface="Times New Roman" pitchFamily="18" charset="0"/>
                <a:cs typeface="Times New Roman" pitchFamily="18" charset="0"/>
              </a:rPr>
              <a:t>, ‘‘Resource allocation in cloud-based design and manufacturing: A mechanism design approach,’’ J. Manuf. Syst., vol. 43, pp. 327–338, Apr. 2017, </a:t>
            </a:r>
            <a:r>
              <a:rPr lang="en-IN" sz="1400" dirty="0" err="1" smtClean="0">
                <a:latin typeface="Times New Roman" pitchFamily="18" charset="0"/>
                <a:cs typeface="Times New Roman" pitchFamily="18" charset="0"/>
              </a:rPr>
              <a:t>doi</a:t>
            </a:r>
            <a:r>
              <a:rPr lang="en-IN" sz="1400" dirty="0" smtClean="0">
                <a:latin typeface="Times New Roman" pitchFamily="18" charset="0"/>
                <a:cs typeface="Times New Roman" pitchFamily="18" charset="0"/>
              </a:rPr>
              <a:t>: 10.1016/j.jmsy.2016.08.005.</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1797</Words>
  <Application>Microsoft Office PowerPoint</Application>
  <PresentationFormat>On-screen Show (4:3)</PresentationFormat>
  <Paragraphs>63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Comparative Study on the Impact of One-way and Two-way Matching Strategies on the Evolution of Cloud Manufacturing Ecosystems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2021-05-18T11:56:35Z</dcterms:modified>
</cp:coreProperties>
</file>