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Partitioning </a:t>
            </a:r>
            <a:r>
              <a:rPr lang="en-IN" b="1" dirty="0" err="1" smtClean="0">
                <a:latin typeface="Times New Roman" pitchFamily="18" charset="0"/>
                <a:cs typeface="Times New Roman" pitchFamily="18" charset="0"/>
              </a:rPr>
              <a:t>Stateful</a:t>
            </a:r>
            <a:r>
              <a:rPr lang="en-IN" b="1" dirty="0" smtClean="0">
                <a:latin typeface="Times New Roman" pitchFamily="18" charset="0"/>
                <a:cs typeface="Times New Roman" pitchFamily="18" charset="0"/>
              </a:rPr>
              <a:t> Data Stream Applications in Dynamic Edge Cloud Environments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Computation partitioning is an important technique to improve the application performance by selectively offloading some computations from the mobile devices to the nearby edge cloud. In a dynamic environment in which the network bandwidth to the edge cloud may change frequently, the partitioning of the computation needs to be updated accordingly. The frequent updating of partitioning leads to high state migration cost between the mobile side and edge cloud. However, existing works don’t take the state migration overhead into consideration. Consequently, the partitioning decisions may cause significant network congestion and increase overall completion time tremendously.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this paper, with considering the state migration overhead, we propose a set of novel algorithms to update the partitioning based on the changing network bandwidth. To the best of our knowledge, this is the first work on computation partitioning for </a:t>
            </a:r>
            <a:r>
              <a:rPr lang="en-IN" sz="2000" dirty="0" err="1" smtClean="0">
                <a:latin typeface="Times New Roman" pitchFamily="18" charset="0"/>
                <a:cs typeface="Times New Roman" pitchFamily="18" charset="0"/>
              </a:rPr>
              <a:t>stateful</a:t>
            </a:r>
            <a:r>
              <a:rPr lang="en-IN" sz="2000" dirty="0" smtClean="0">
                <a:latin typeface="Times New Roman" pitchFamily="18" charset="0"/>
                <a:cs typeface="Times New Roman" pitchFamily="18" charset="0"/>
              </a:rPr>
              <a:t> data stream applications in dynamic environments. The algorithms aim to alleviate the network congestion and minimize the make-span through selectively migrating state in dynamic edge cloud environments. Extensive simulations show our solution not only could selectively migrate state but also outperforms other classical benchmark algorithms in terms of make-span. The proposed model and algorithms will enrich the scheduling theory for </a:t>
            </a:r>
            <a:r>
              <a:rPr lang="en-IN" sz="2000" dirty="0" err="1" smtClean="0">
                <a:latin typeface="Times New Roman" pitchFamily="18" charset="0"/>
                <a:cs typeface="Times New Roman" pitchFamily="18" charset="0"/>
              </a:rPr>
              <a:t>stateful</a:t>
            </a:r>
            <a:r>
              <a:rPr lang="en-IN" sz="2000" dirty="0" smtClean="0">
                <a:latin typeface="Times New Roman" pitchFamily="18" charset="0"/>
                <a:cs typeface="Times New Roman" pitchFamily="18" charset="0"/>
              </a:rPr>
              <a:t> tasks, which has not been explored before.</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analyses and classifies existing work on exploiting elasticity to adapt resource allocation to match the demands of stream processing services. </a:t>
            </a:r>
          </a:p>
          <a:p>
            <a:pPr algn="just">
              <a:lnSpc>
                <a:spcPct val="150000"/>
              </a:lnSpc>
            </a:pPr>
            <a:r>
              <a:rPr lang="en-IN" sz="2000" dirty="0" smtClean="0">
                <a:latin typeface="Times New Roman" pitchFamily="18" charset="0"/>
                <a:cs typeface="Times New Roman" pitchFamily="18" charset="0"/>
              </a:rPr>
              <a:t>Previous work has surveyed stream processing solutions without a focus on how resource elasticity is addressed . </a:t>
            </a:r>
          </a:p>
          <a:p>
            <a:pPr algn="just">
              <a:lnSpc>
                <a:spcPct val="150000"/>
              </a:lnSpc>
            </a:pPr>
            <a:r>
              <a:rPr lang="en-IN" sz="2000" dirty="0" smtClean="0">
                <a:latin typeface="Times New Roman" pitchFamily="18" charset="0"/>
                <a:cs typeface="Times New Roman" pitchFamily="18" charset="0"/>
              </a:rPr>
              <a:t>The present work provides a more </a:t>
            </a:r>
            <a:r>
              <a:rPr lang="en-IN" sz="2000" dirty="0" err="1" smtClean="0">
                <a:latin typeface="Times New Roman" pitchFamily="18" charset="0"/>
                <a:cs typeface="Times New Roman" pitchFamily="18" charset="0"/>
              </a:rPr>
              <a:t>indepth</a:t>
            </a:r>
            <a:r>
              <a:rPr lang="en-IN" sz="2000" dirty="0" smtClean="0">
                <a:latin typeface="Times New Roman" pitchFamily="18" charset="0"/>
                <a:cs typeface="Times New Roman" pitchFamily="18" charset="0"/>
              </a:rPr>
              <a:t> analysis of existing solutions and discusses how they attempt to achieve resource elasticity.</a:t>
            </a:r>
          </a:p>
          <a:p>
            <a:pPr algn="just">
              <a:lnSpc>
                <a:spcPct val="150000"/>
              </a:lnSpc>
            </a:pPr>
            <a:r>
              <a:rPr lang="en-IN" sz="2000" dirty="0" smtClean="0">
                <a:latin typeface="Times New Roman" pitchFamily="18" charset="0"/>
                <a:cs typeface="Times New Roman" pitchFamily="18" charset="0"/>
              </a:rPr>
              <a:t>we elaborate on how existing work tries to tackle aspects of resource elasticity for data stream processing.</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develop a set of efficient algorithms to solve the problem of partitioning </a:t>
            </a:r>
            <a:r>
              <a:rPr lang="en-IN" sz="2000" dirty="0" err="1" smtClean="0">
                <a:latin typeface="Times New Roman" pitchFamily="18" charset="0"/>
                <a:cs typeface="Times New Roman" pitchFamily="18" charset="0"/>
              </a:rPr>
              <a:t>stateful</a:t>
            </a:r>
            <a:r>
              <a:rPr lang="en-IN" sz="2000" dirty="0" smtClean="0">
                <a:latin typeface="Times New Roman" pitchFamily="18" charset="0"/>
                <a:cs typeface="Times New Roman" pitchFamily="18" charset="0"/>
              </a:rPr>
              <a:t> data stream applications, with the aim of alleviating network congestion and minimizing the make-span through selectively migrating state. </a:t>
            </a:r>
          </a:p>
          <a:p>
            <a:pPr algn="just">
              <a:lnSpc>
                <a:spcPct val="150000"/>
              </a:lnSpc>
            </a:pPr>
            <a:r>
              <a:rPr lang="en-IN" sz="2000" dirty="0" smtClean="0">
                <a:latin typeface="Times New Roman" pitchFamily="18" charset="0"/>
                <a:cs typeface="Times New Roman" pitchFamily="18" charset="0"/>
              </a:rPr>
              <a:t>In particular, we design a novel algorithm, namely Score Matrix-based Heuristic (SM-H), to solve the one-shot problem, which updates the partitioning of the current arriving data frame when the edge network environment changes. </a:t>
            </a:r>
          </a:p>
          <a:p>
            <a:pPr algn="just">
              <a:lnSpc>
                <a:spcPct val="150000"/>
              </a:lnSpc>
            </a:pPr>
            <a:r>
              <a:rPr lang="en-IN" sz="2000" dirty="0" smtClean="0">
                <a:latin typeface="Times New Roman" pitchFamily="18" charset="0"/>
                <a:cs typeface="Times New Roman" pitchFamily="18" charset="0"/>
              </a:rPr>
              <a:t>SM-H uses a matrix to record the benefit score of adjusting the execution position of each module, and then always select the module with the greatest score to adjust.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Several stream processing frameworks and tools have been proposed for carrying out analytical tasks in a scalable and efficient manner. </a:t>
            </a:r>
          </a:p>
          <a:p>
            <a:pPr algn="just">
              <a:lnSpc>
                <a:spcPct val="150000"/>
              </a:lnSpc>
            </a:pPr>
            <a:r>
              <a:rPr lang="en-IN" sz="2000" dirty="0" smtClean="0">
                <a:latin typeface="Times New Roman" pitchFamily="18" charset="0"/>
                <a:cs typeface="Times New Roman" pitchFamily="18" charset="0"/>
              </a:rPr>
              <a:t>Many tools employ a dataflow approach where incoming data results in data streams that are redirected through a directed graph of operators placed on distributed hosts that execute algebra-like operations or user-defined functions. </a:t>
            </a:r>
          </a:p>
          <a:p>
            <a:pPr algn="just">
              <a:lnSpc>
                <a:spcPct val="150000"/>
              </a:lnSpc>
            </a:pPr>
            <a:r>
              <a:rPr lang="en-IN" sz="2000" dirty="0" smtClean="0">
                <a:latin typeface="Times New Roman" pitchFamily="18" charset="0"/>
                <a:cs typeface="Times New Roman" pitchFamily="18" charset="0"/>
              </a:rPr>
              <a:t>Some frameworks, on the other hand, </a:t>
            </a:r>
            <a:r>
              <a:rPr lang="en-IN" sz="2000" dirty="0" err="1" smtClean="0">
                <a:latin typeface="Times New Roman" pitchFamily="18" charset="0"/>
                <a:cs typeface="Times New Roman" pitchFamily="18" charset="0"/>
              </a:rPr>
              <a:t>discretise</a:t>
            </a:r>
            <a:r>
              <a:rPr lang="en-IN" sz="2000" dirty="0" smtClean="0">
                <a:latin typeface="Times New Roman" pitchFamily="18" charset="0"/>
                <a:cs typeface="Times New Roman" pitchFamily="18" charset="0"/>
              </a:rPr>
              <a:t> incoming data streams by temporarily storing arriving data during small time windows and then performing micro-batch processing whereby triggering distributed computations on the previously stored data.</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have done a group of simulations to evaluate the effect of input parameters to the performance. In the simulation, we generate a </a:t>
            </a:r>
            <a:r>
              <a:rPr lang="en-IN" sz="2000" dirty="0" err="1" smtClean="0">
                <a:latin typeface="Times New Roman" pitchFamily="18" charset="0"/>
                <a:cs typeface="Times New Roman" pitchFamily="18" charset="0"/>
              </a:rPr>
              <a:t>stateful</a:t>
            </a:r>
            <a:r>
              <a:rPr lang="en-IN" sz="2000" dirty="0" smtClean="0">
                <a:latin typeface="Times New Roman" pitchFamily="18" charset="0"/>
                <a:cs typeface="Times New Roman" pitchFamily="18" charset="0"/>
              </a:rPr>
              <a:t> data stream application with 40 modules. </a:t>
            </a:r>
          </a:p>
          <a:p>
            <a:pPr algn="just">
              <a:lnSpc>
                <a:spcPct val="150000"/>
              </a:lnSpc>
            </a:pPr>
            <a:r>
              <a:rPr lang="en-IN" sz="2000" dirty="0" smtClean="0">
                <a:latin typeface="Times New Roman" pitchFamily="18" charset="0"/>
                <a:cs typeface="Times New Roman" pitchFamily="18" charset="0"/>
              </a:rPr>
              <a:t>We consider a mobile device and an edge cloud server. The average execution time of modules on the mobile device and on the edge cloud server is 2.4s and 1.6s respectively. </a:t>
            </a:r>
          </a:p>
          <a:p>
            <a:pPr algn="just">
              <a:lnSpc>
                <a:spcPct val="150000"/>
              </a:lnSpc>
            </a:pPr>
            <a:r>
              <a:rPr lang="en-IN" sz="2000" dirty="0" smtClean="0">
                <a:latin typeface="Times New Roman" pitchFamily="18" charset="0"/>
                <a:cs typeface="Times New Roman" pitchFamily="18" charset="0"/>
              </a:rPr>
              <a:t>The number of network channels is 3 and each channel has the bandwidth 2MBps.</a:t>
            </a:r>
          </a:p>
          <a:p>
            <a:pPr algn="just">
              <a:lnSpc>
                <a:spcPct val="150000"/>
              </a:lnSpc>
            </a:pPr>
            <a:r>
              <a:rPr lang="en-IN" sz="2000" dirty="0" smtClean="0">
                <a:latin typeface="Times New Roman" pitchFamily="18" charset="0"/>
                <a:cs typeface="Times New Roman" pitchFamily="18" charset="0"/>
              </a:rPr>
              <a:t>As a benchmark naive approach, Re-partitioning has the worst performance. LS has slightly better performance than Repartitioning due to it schedules the state migration.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381000"/>
          <a:ext cx="7867650" cy="4842228"/>
        </p:xfrm>
        <a:graphic>
          <a:graphicData uri="http://schemas.openxmlformats.org/drawingml/2006/table">
            <a:tbl>
              <a:tblPr firstRow="1" bandRow="1">
                <a:tableStyleId>{5C22544A-7EE6-4342-B048-85BDC9FD1C3A}</a:tableStyleId>
              </a:tblPr>
              <a:tblGrid>
                <a:gridCol w="2622550"/>
                <a:gridCol w="2622550"/>
                <a:gridCol w="2622550"/>
              </a:tblGrid>
              <a:tr h="298732">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1473200">
                <a:tc>
                  <a:txBody>
                    <a:bodyPr/>
                    <a:lstStyle/>
                    <a:p>
                      <a:pPr algn="just">
                        <a:lnSpc>
                          <a:spcPct val="150000"/>
                        </a:lnSpc>
                        <a:spcAft>
                          <a:spcPts val="500"/>
                        </a:spcAft>
                        <a:tabLst>
                          <a:tab pos="457200" algn="l"/>
                        </a:tabLst>
                      </a:pPr>
                      <a:r>
                        <a:rPr lang="en-US" sz="1600" dirty="0">
                          <a:latin typeface="Times New Roman"/>
                          <a:ea typeface="Calibri"/>
                          <a:cs typeface="Latha"/>
                        </a:rPr>
                        <a:t>Mobile-Edge Computing: Partial Computation Offloading Using Dynamic Voltage Scaling</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Y. Wang, M. Sheng, et.al.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To address the nonconvex and nonsmooth LM problem, we propose a locally optimal algorithm with the univariate search technique.</a:t>
                      </a:r>
                      <a:endParaRPr lang="en-IN" sz="1100">
                        <a:latin typeface="Calibri"/>
                        <a:ea typeface="Calibri"/>
                        <a:cs typeface="Latha"/>
                      </a:endParaRPr>
                    </a:p>
                  </a:txBody>
                  <a:tcPr marL="68580" marR="68580" marT="0" marB="0"/>
                </a:tc>
              </a:tr>
              <a:tr h="2647668">
                <a:tc>
                  <a:txBody>
                    <a:bodyPr/>
                    <a:lstStyle/>
                    <a:p>
                      <a:pPr algn="just">
                        <a:lnSpc>
                          <a:spcPct val="150000"/>
                        </a:lnSpc>
                        <a:spcAft>
                          <a:spcPts val="500"/>
                        </a:spcAft>
                        <a:tabLst>
                          <a:tab pos="457200" algn="l"/>
                        </a:tabLst>
                      </a:pPr>
                      <a:r>
                        <a:rPr lang="en-US" sz="1600">
                          <a:latin typeface="Times New Roman"/>
                          <a:ea typeface="Calibri"/>
                          <a:cs typeface="Latha"/>
                        </a:rPr>
                        <a:t>Thinkair: Dynamic Resource Allocation and Parallel Execution in Cloud for Mobile Code Offloading</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S. Kosta, A. Aucinas, et.al.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In this paper we propose </a:t>
                      </a:r>
                      <a:r>
                        <a:rPr lang="en-US" sz="1600" dirty="0" err="1">
                          <a:solidFill>
                            <a:srgbClr val="333333"/>
                          </a:solidFill>
                          <a:latin typeface="Times New Roman"/>
                          <a:ea typeface="Calibri"/>
                          <a:cs typeface="Latha"/>
                        </a:rPr>
                        <a:t>ThinkAir</a:t>
                      </a:r>
                      <a:r>
                        <a:rPr lang="en-US" sz="1600" dirty="0">
                          <a:solidFill>
                            <a:srgbClr val="333333"/>
                          </a:solidFill>
                          <a:latin typeface="Times New Roman"/>
                          <a:ea typeface="Calibri"/>
                          <a:cs typeface="Latha"/>
                        </a:rPr>
                        <a:t>, a framework that makes it simple for developers to migrate their </a:t>
                      </a:r>
                      <a:r>
                        <a:rPr lang="en-US" sz="1600" dirty="0" err="1">
                          <a:solidFill>
                            <a:srgbClr val="333333"/>
                          </a:solidFill>
                          <a:latin typeface="Times New Roman"/>
                          <a:ea typeface="Calibri"/>
                          <a:cs typeface="Latha"/>
                        </a:rPr>
                        <a:t>smartphone</a:t>
                      </a:r>
                      <a:r>
                        <a:rPr lang="en-US" sz="1600" dirty="0">
                          <a:solidFill>
                            <a:srgbClr val="333333"/>
                          </a:solidFill>
                          <a:latin typeface="Times New Roman"/>
                          <a:ea typeface="Calibri"/>
                          <a:cs typeface="Latha"/>
                        </a:rPr>
                        <a:t> applications to the cloud.</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562601"/>
        </p:xfrm>
        <a:graphic>
          <a:graphicData uri="http://schemas.openxmlformats.org/drawingml/2006/table">
            <a:tbl>
              <a:tblPr firstRow="1" bandRow="1">
                <a:tableStyleId>{5C22544A-7EE6-4342-B048-85BDC9FD1C3A}</a:tableStyleId>
              </a:tblPr>
              <a:tblGrid>
                <a:gridCol w="2571750"/>
                <a:gridCol w="2571750"/>
                <a:gridCol w="2571750"/>
              </a:tblGrid>
              <a:tr h="469445">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778085">
                <a:tc>
                  <a:txBody>
                    <a:bodyPr/>
                    <a:lstStyle/>
                    <a:p>
                      <a:pPr algn="just">
                        <a:lnSpc>
                          <a:spcPct val="150000"/>
                        </a:lnSpc>
                        <a:spcAft>
                          <a:spcPts val="500"/>
                        </a:spcAft>
                        <a:tabLst>
                          <a:tab pos="457200" algn="l"/>
                        </a:tabLst>
                      </a:pPr>
                      <a:r>
                        <a:rPr lang="en-US" sz="1600" dirty="0">
                          <a:latin typeface="Times New Roman"/>
                          <a:ea typeface="Calibri"/>
                          <a:cs typeface="Latha"/>
                        </a:rPr>
                        <a:t>Tactics Based Remote Execution for Mobile Computing</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R. Balan, M. Satyanarayanan, et.al.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We present the design of a tactics-based remote execution system, Chroma, that performs comparably to a runtime system that makes perfect partitioning decisions.</a:t>
                      </a:r>
                      <a:endParaRPr lang="en-IN" sz="1100">
                        <a:latin typeface="Calibri"/>
                        <a:ea typeface="Calibri"/>
                        <a:cs typeface="Latha"/>
                      </a:endParaRPr>
                    </a:p>
                  </a:txBody>
                  <a:tcPr marL="68580" marR="68580" marT="0" marB="0"/>
                </a:tc>
              </a:tr>
              <a:tr h="2315071">
                <a:tc>
                  <a:txBody>
                    <a:bodyPr/>
                    <a:lstStyle/>
                    <a:p>
                      <a:pPr algn="just">
                        <a:lnSpc>
                          <a:spcPct val="150000"/>
                        </a:lnSpc>
                        <a:spcAft>
                          <a:spcPts val="500"/>
                        </a:spcAft>
                        <a:tabLst>
                          <a:tab pos="457200" algn="l"/>
                        </a:tabLst>
                      </a:pPr>
                      <a:r>
                        <a:rPr lang="en-US" sz="1600">
                          <a:latin typeface="Times New Roman"/>
                          <a:ea typeface="Calibri"/>
                          <a:cs typeface="Latha"/>
                        </a:rPr>
                        <a:t>A Framework for Partitioning and Execution of Data Stream Applications in Mobile Cloud Computing</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latin typeface="Times New Roman"/>
                          <a:ea typeface="Calibri"/>
                          <a:cs typeface="Latha"/>
                        </a:rPr>
                        <a:t>L. Yang, J. Cao, et.al. </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We first propose a framework to provide runtime support for the dynamic partitioning and execution of the application.</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2.png"/>
          <p:cNvPicPr>
            <a:picLocks noGrp="1" noChangeAspect="1" noChangeArrowheads="1"/>
          </p:cNvPicPr>
          <p:nvPr>
            <p:ph idx="1"/>
          </p:nvPr>
        </p:nvPicPr>
        <p:blipFill>
          <a:blip r:embed="rId2"/>
          <a:srcRect/>
          <a:stretch>
            <a:fillRect/>
          </a:stretch>
        </p:blipFill>
        <p:spPr bwMode="auto">
          <a:xfrm>
            <a:off x="1676400" y="1447800"/>
            <a:ext cx="6553200" cy="4267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47500" lnSpcReduction="20000"/>
          </a:bodyPr>
          <a:lstStyle/>
          <a:p>
            <a:pPr algn="just">
              <a:lnSpc>
                <a:spcPct val="170000"/>
              </a:lnSpc>
              <a:buNone/>
            </a:pPr>
            <a:r>
              <a:rPr lang="en-IN" dirty="0" smtClean="0">
                <a:latin typeface="Times New Roman" pitchFamily="18" charset="0"/>
                <a:cs typeface="Times New Roman" pitchFamily="18" charset="0"/>
              </a:rPr>
              <a:t>      In this paper, we study the computation partitioning problem of </a:t>
            </a:r>
            <a:r>
              <a:rPr lang="en-IN" dirty="0" err="1" smtClean="0">
                <a:latin typeface="Times New Roman" pitchFamily="18" charset="0"/>
                <a:cs typeface="Times New Roman" pitchFamily="18" charset="0"/>
              </a:rPr>
              <a:t>stateful</a:t>
            </a:r>
            <a:r>
              <a:rPr lang="en-IN" dirty="0" smtClean="0">
                <a:latin typeface="Times New Roman" pitchFamily="18" charset="0"/>
                <a:cs typeface="Times New Roman" pitchFamily="18" charset="0"/>
              </a:rPr>
              <a:t> data stream applications in dynamic edge cloud environments. We developed an efficient heuristic, named by Score Matrix-based Heuristic (SM-H), to solve the problem. The algorithm takes the reduction of make-span after updating the module’s execution position as its score. It iteratively adjusts the module with the greatest score until there is no score bigger than zero. On basis of SM-H, we further develop the Repeated Score Matrix-based Heuristic (RSM-H) to solve ∆t steps look ahead problem. Through extensive simulations, we conclude that both SM-H and RSM-H have better performance than benchmark methods in terms of make-span through selectively migrating state. Academically the models and solutions proposed in this paper enrich the scheduling theory and methodologies of the </a:t>
            </a:r>
            <a:r>
              <a:rPr lang="en-IN" dirty="0" err="1" smtClean="0">
                <a:latin typeface="Times New Roman" pitchFamily="18" charset="0"/>
                <a:cs typeface="Times New Roman" pitchFamily="18" charset="0"/>
              </a:rPr>
              <a:t>stateful</a:t>
            </a:r>
            <a:r>
              <a:rPr lang="en-IN" dirty="0" smtClean="0">
                <a:latin typeface="Times New Roman" pitchFamily="18" charset="0"/>
                <a:cs typeface="Times New Roman" pitchFamily="18" charset="0"/>
              </a:rPr>
              <a:t> application tasks. In practice, they can be applied in edge computing for optimizing the performance of </a:t>
            </a:r>
            <a:r>
              <a:rPr lang="en-IN" dirty="0" err="1" smtClean="0">
                <a:latin typeface="Times New Roman" pitchFamily="18" charset="0"/>
                <a:cs typeface="Times New Roman" pitchFamily="18" charset="0"/>
              </a:rPr>
              <a:t>stateful</a:t>
            </a:r>
            <a:r>
              <a:rPr lang="en-IN" dirty="0" smtClean="0">
                <a:latin typeface="Times New Roman" pitchFamily="18" charset="0"/>
                <a:cs typeface="Times New Roman" pitchFamily="18" charset="0"/>
              </a:rPr>
              <a:t> data stream applications such as augmented reality, object tracking and so on.</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Y. Wang, M. </a:t>
            </a:r>
            <a:r>
              <a:rPr lang="en-IN" sz="1600" dirty="0" err="1" smtClean="0">
                <a:latin typeface="Times New Roman" pitchFamily="18" charset="0"/>
                <a:cs typeface="Times New Roman" pitchFamily="18" charset="0"/>
              </a:rPr>
              <a:t>Sheng</a:t>
            </a:r>
            <a:r>
              <a:rPr lang="en-IN" sz="1600" dirty="0" smtClean="0">
                <a:latin typeface="Times New Roman" pitchFamily="18" charset="0"/>
                <a:cs typeface="Times New Roman" pitchFamily="18" charset="0"/>
              </a:rPr>
              <a:t>, et.al. Mobile-Edge Computing: Partial Computation Offloading Using Dynamic Voltage Scaling. IEEE Transactions on Communications, vol.64, no.10, pp.4268-4281, 2016. </a:t>
            </a:r>
          </a:p>
          <a:p>
            <a:pPr algn="just">
              <a:lnSpc>
                <a:spcPct val="160000"/>
              </a:lnSpc>
            </a:pPr>
            <a:r>
              <a:rPr lang="en-IN" sz="1600" dirty="0" smtClean="0">
                <a:latin typeface="Times New Roman" pitchFamily="18" charset="0"/>
                <a:cs typeface="Times New Roman" pitchFamily="18" charset="0"/>
              </a:rPr>
              <a:t>[2] S. </a:t>
            </a:r>
            <a:r>
              <a:rPr lang="en-IN" sz="1600" dirty="0" err="1" smtClean="0">
                <a:latin typeface="Times New Roman" pitchFamily="18" charset="0"/>
                <a:cs typeface="Times New Roman" pitchFamily="18" charset="0"/>
              </a:rPr>
              <a:t>Kosta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Aucinas</a:t>
            </a:r>
            <a:r>
              <a:rPr lang="en-IN" sz="1600" dirty="0" smtClean="0">
                <a:latin typeface="Times New Roman" pitchFamily="18" charset="0"/>
                <a:cs typeface="Times New Roman" pitchFamily="18" charset="0"/>
              </a:rPr>
              <a:t>, et.al. </a:t>
            </a:r>
            <a:r>
              <a:rPr lang="en-IN" sz="1600" dirty="0" err="1" smtClean="0">
                <a:latin typeface="Times New Roman" pitchFamily="18" charset="0"/>
                <a:cs typeface="Times New Roman" pitchFamily="18" charset="0"/>
              </a:rPr>
              <a:t>Thinkair</a:t>
            </a:r>
            <a:r>
              <a:rPr lang="en-IN" sz="1600" dirty="0" smtClean="0">
                <a:latin typeface="Times New Roman" pitchFamily="18" charset="0"/>
                <a:cs typeface="Times New Roman" pitchFamily="18" charset="0"/>
              </a:rPr>
              <a:t>: Dynamic Resource Allocation and Parallel Execution in Cloud for Mobile Code Offloading. In Proc. of INFOCOM, pp.945-953, 2012. </a:t>
            </a:r>
          </a:p>
          <a:p>
            <a:pPr algn="just">
              <a:lnSpc>
                <a:spcPct val="160000"/>
              </a:lnSpc>
            </a:pPr>
            <a:r>
              <a:rPr lang="en-IN" sz="1600" dirty="0" smtClean="0">
                <a:latin typeface="Times New Roman" pitchFamily="18" charset="0"/>
                <a:cs typeface="Times New Roman" pitchFamily="18" charset="0"/>
              </a:rPr>
              <a:t>[3] R. </a:t>
            </a:r>
            <a:r>
              <a:rPr lang="en-IN" sz="1600" dirty="0" err="1" smtClean="0">
                <a:latin typeface="Times New Roman" pitchFamily="18" charset="0"/>
                <a:cs typeface="Times New Roman" pitchFamily="18" charset="0"/>
              </a:rPr>
              <a:t>Balan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Satyanarayanan</a:t>
            </a:r>
            <a:r>
              <a:rPr lang="en-IN" sz="1600" dirty="0" smtClean="0">
                <a:latin typeface="Times New Roman" pitchFamily="18" charset="0"/>
                <a:cs typeface="Times New Roman" pitchFamily="18" charset="0"/>
              </a:rPr>
              <a:t>, et.al. Tactics Based Remote Execution for Mobile Computing. In Proc. of </a:t>
            </a:r>
            <a:r>
              <a:rPr lang="en-IN" sz="1600" dirty="0" err="1" smtClean="0">
                <a:latin typeface="Times New Roman" pitchFamily="18" charset="0"/>
                <a:cs typeface="Times New Roman" pitchFamily="18" charset="0"/>
              </a:rPr>
              <a:t>MobiSys</a:t>
            </a:r>
            <a:r>
              <a:rPr lang="en-IN" sz="1600" dirty="0" smtClean="0">
                <a:latin typeface="Times New Roman" pitchFamily="18" charset="0"/>
                <a:cs typeface="Times New Roman" pitchFamily="18" charset="0"/>
              </a:rPr>
              <a:t>, pp.945-953, 2003. </a:t>
            </a:r>
          </a:p>
          <a:p>
            <a:pPr algn="just">
              <a:lnSpc>
                <a:spcPct val="160000"/>
              </a:lnSpc>
            </a:pPr>
            <a:r>
              <a:rPr lang="en-IN" sz="1600" dirty="0" smtClean="0">
                <a:latin typeface="Times New Roman" pitchFamily="18" charset="0"/>
                <a:cs typeface="Times New Roman" pitchFamily="18" charset="0"/>
              </a:rPr>
              <a:t>[4] L. Yang, J. Cao, et.al. A Framework for Partitioning and Execution of Data Stream Applications in Mobile Cloud Computing. In ACM </a:t>
            </a:r>
            <a:r>
              <a:rPr lang="en-IN" sz="1600" dirty="0" err="1" smtClean="0">
                <a:latin typeface="Times New Roman" pitchFamily="18" charset="0"/>
                <a:cs typeface="Times New Roman" pitchFamily="18" charset="0"/>
              </a:rPr>
              <a:t>SigMetrics</a:t>
            </a:r>
            <a:r>
              <a:rPr lang="en-IN" sz="1600" dirty="0" smtClean="0">
                <a:latin typeface="Times New Roman" pitchFamily="18" charset="0"/>
                <a:cs typeface="Times New Roman" pitchFamily="18" charset="0"/>
              </a:rPr>
              <a:t> Performance Evaluation Review, vol. 40, no. 4, pp.23-32, 2013. </a:t>
            </a:r>
          </a:p>
          <a:p>
            <a:pPr algn="just">
              <a:lnSpc>
                <a:spcPct val="160000"/>
              </a:lnSpc>
            </a:pPr>
            <a:r>
              <a:rPr lang="en-IN" sz="1600" dirty="0" smtClean="0">
                <a:latin typeface="Times New Roman" pitchFamily="18" charset="0"/>
                <a:cs typeface="Times New Roman" pitchFamily="18" charset="0"/>
              </a:rPr>
              <a:t>[5] Z. Li, Y. Su, W. Ma. An Improved </a:t>
            </a:r>
            <a:r>
              <a:rPr lang="en-IN" sz="1600" dirty="0" err="1" smtClean="0">
                <a:latin typeface="Times New Roman" pitchFamily="18" charset="0"/>
                <a:cs typeface="Times New Roman" pitchFamily="18" charset="0"/>
              </a:rPr>
              <a:t>Spario</a:t>
            </a:r>
            <a:r>
              <a:rPr lang="en-IN" sz="1600" dirty="0" smtClean="0">
                <a:latin typeface="Times New Roman" pitchFamily="18" charset="0"/>
                <a:cs typeface="Times New Roman" pitchFamily="18" charset="0"/>
              </a:rPr>
              <a:t>-temporal Context Tracking Algorithm Combining LK Optical Flow. In 2017 10th International Congress on Image and Signal Processing, </a:t>
            </a:r>
            <a:r>
              <a:rPr lang="en-IN" sz="1600" dirty="0" err="1" smtClean="0">
                <a:latin typeface="Times New Roman" pitchFamily="18" charset="0"/>
                <a:cs typeface="Times New Roman" pitchFamily="18" charset="0"/>
              </a:rPr>
              <a:t>BioMedical</a:t>
            </a:r>
            <a:r>
              <a:rPr lang="en-IN" sz="1600" dirty="0" smtClean="0">
                <a:latin typeface="Times New Roman" pitchFamily="18" charset="0"/>
                <a:cs typeface="Times New Roman" pitchFamily="18" charset="0"/>
              </a:rPr>
              <a:t> Engineering and Informatics (CISP-BMEI), 2017.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T. </a:t>
            </a:r>
            <a:r>
              <a:rPr lang="en-IN" sz="1600" dirty="0" err="1" smtClean="0">
                <a:latin typeface="Times New Roman" pitchFamily="18" charset="0"/>
                <a:cs typeface="Times New Roman" pitchFamily="18" charset="0"/>
              </a:rPr>
              <a:t>Tobita</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Kasahara</a:t>
            </a:r>
            <a:r>
              <a:rPr lang="en-IN" sz="1600" dirty="0" smtClean="0">
                <a:latin typeface="Times New Roman" pitchFamily="18" charset="0"/>
                <a:cs typeface="Times New Roman" pitchFamily="18" charset="0"/>
              </a:rPr>
              <a:t>. A Standard Task Graph Set for Fair Evaluation of Multiprocessor Scheduling Algorithms. Journal of Scheduling, 5(5):379-394, 2002. </a:t>
            </a:r>
          </a:p>
          <a:p>
            <a:pPr algn="just">
              <a:lnSpc>
                <a:spcPct val="170000"/>
              </a:lnSpc>
            </a:pPr>
            <a:r>
              <a:rPr lang="en-IN" sz="1600" dirty="0" smtClean="0">
                <a:latin typeface="Times New Roman" pitchFamily="18" charset="0"/>
                <a:cs typeface="Times New Roman" pitchFamily="18" charset="0"/>
              </a:rPr>
              <a:t>[7] R. </a:t>
            </a:r>
            <a:r>
              <a:rPr lang="en-IN" sz="1600" dirty="0" err="1" smtClean="0">
                <a:latin typeface="Times New Roman" pitchFamily="18" charset="0"/>
                <a:cs typeface="Times New Roman" pitchFamily="18" charset="0"/>
              </a:rPr>
              <a:t>Balan</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Flinn</a:t>
            </a:r>
            <a:r>
              <a:rPr lang="en-IN" sz="1600" dirty="0" smtClean="0">
                <a:latin typeface="Times New Roman" pitchFamily="18" charset="0"/>
                <a:cs typeface="Times New Roman" pitchFamily="18" charset="0"/>
              </a:rPr>
              <a:t>, et.al. 2002. The Case for Cyber Foraging. In Proceedings of the 10th Workshop on ACM SIGOPS European Workshop (EW 10). ACM, New York, NY, USA, 87-92. </a:t>
            </a:r>
          </a:p>
          <a:p>
            <a:pPr algn="just">
              <a:lnSpc>
                <a:spcPct val="170000"/>
              </a:lnSpc>
            </a:pPr>
            <a:r>
              <a:rPr lang="en-IN" sz="1600" dirty="0" smtClean="0">
                <a:latin typeface="Times New Roman" pitchFamily="18" charset="0"/>
                <a:cs typeface="Times New Roman" pitchFamily="18" charset="0"/>
              </a:rPr>
              <a:t>[8] K. </a:t>
            </a:r>
            <a:r>
              <a:rPr lang="en-IN" sz="1600" dirty="0" err="1" smtClean="0">
                <a:latin typeface="Times New Roman" pitchFamily="18" charset="0"/>
                <a:cs typeface="Times New Roman" pitchFamily="18" charset="0"/>
              </a:rPr>
              <a:t>Habak</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Ammar</a:t>
            </a:r>
            <a:r>
              <a:rPr lang="en-IN" sz="1600" dirty="0" smtClean="0">
                <a:latin typeface="Times New Roman" pitchFamily="18" charset="0"/>
                <a:cs typeface="Times New Roman" pitchFamily="18" charset="0"/>
              </a:rPr>
              <a:t>, et.al. 2015. </a:t>
            </a:r>
            <a:r>
              <a:rPr lang="en-IN" sz="1600" dirty="0" err="1" smtClean="0">
                <a:latin typeface="Times New Roman" pitchFamily="18" charset="0"/>
                <a:cs typeface="Times New Roman" pitchFamily="18" charset="0"/>
              </a:rPr>
              <a:t>Femto</a:t>
            </a:r>
            <a:r>
              <a:rPr lang="en-IN" sz="1600" dirty="0" smtClean="0">
                <a:latin typeface="Times New Roman" pitchFamily="18" charset="0"/>
                <a:cs typeface="Times New Roman" pitchFamily="18" charset="0"/>
              </a:rPr>
              <a:t> Clouds: Leveraging Mobile Devices to Provide Cloud Service at the Edge. In 2015 IEEE 8th International Conference on Cloud Computing. 9-16. </a:t>
            </a:r>
          </a:p>
          <a:p>
            <a:pPr algn="just">
              <a:lnSpc>
                <a:spcPct val="170000"/>
              </a:lnSpc>
            </a:pPr>
            <a:r>
              <a:rPr lang="en-IN" sz="1600" dirty="0" smtClean="0">
                <a:latin typeface="Times New Roman" pitchFamily="18" charset="0"/>
                <a:cs typeface="Times New Roman" pitchFamily="18" charset="0"/>
              </a:rPr>
              <a:t>[9] M. </a:t>
            </a:r>
            <a:r>
              <a:rPr lang="en-IN" sz="1600" dirty="0" err="1" smtClean="0">
                <a:latin typeface="Times New Roman" pitchFamily="18" charset="0"/>
                <a:cs typeface="Times New Roman" pitchFamily="18" charset="0"/>
              </a:rPr>
              <a:t>Satyanarayanan</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Bahl</a:t>
            </a:r>
            <a:r>
              <a:rPr lang="en-IN" sz="1600" dirty="0" smtClean="0">
                <a:latin typeface="Times New Roman" pitchFamily="18" charset="0"/>
                <a:cs typeface="Times New Roman" pitchFamily="18" charset="0"/>
              </a:rPr>
              <a:t>, R. Caceres, and N. Davies. 2009. The Case for VM-Based Cloudlets in Mobile Computing. IEEE Pervasive Computing 8, 4(Oct 2009), 14-23. </a:t>
            </a:r>
          </a:p>
          <a:p>
            <a:pPr algn="just">
              <a:lnSpc>
                <a:spcPct val="170000"/>
              </a:lnSpc>
            </a:pPr>
            <a:r>
              <a:rPr lang="en-IN" sz="1600" dirty="0" smtClean="0">
                <a:latin typeface="Times New Roman" pitchFamily="18" charset="0"/>
                <a:cs typeface="Times New Roman" pitchFamily="18" charset="0"/>
              </a:rPr>
              <a:t>[10] E. </a:t>
            </a:r>
            <a:r>
              <a:rPr lang="en-IN" sz="1600" dirty="0" err="1" smtClean="0">
                <a:latin typeface="Times New Roman" pitchFamily="18" charset="0"/>
                <a:cs typeface="Times New Roman" pitchFamily="18" charset="0"/>
              </a:rPr>
              <a:t>Saurez</a:t>
            </a:r>
            <a:r>
              <a:rPr lang="en-IN" sz="1600" dirty="0" smtClean="0">
                <a:latin typeface="Times New Roman" pitchFamily="18" charset="0"/>
                <a:cs typeface="Times New Roman" pitchFamily="18" charset="0"/>
              </a:rPr>
              <a:t>, K. Hong, D. </a:t>
            </a:r>
            <a:r>
              <a:rPr lang="en-IN" sz="1600" dirty="0" err="1" smtClean="0">
                <a:latin typeface="Times New Roman" pitchFamily="18" charset="0"/>
                <a:cs typeface="Times New Roman" pitchFamily="18" charset="0"/>
              </a:rPr>
              <a:t>Lillethun</a:t>
            </a:r>
            <a:r>
              <a:rPr lang="en-IN" sz="1600" dirty="0" smtClean="0">
                <a:latin typeface="Times New Roman" pitchFamily="18" charset="0"/>
                <a:cs typeface="Times New Roman" pitchFamily="18" charset="0"/>
              </a:rPr>
              <a:t>, et.al. 2016. Incremental Deployment and Migration of Geo-distributed Situation Awareness Applications in the Fog. In Proceedings of the 10th ACM International Conference on Distributed and Event-based Systems (DEBS ’16). ACM, New York, NY, USA, 258-269.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1252</TotalTime>
  <Words>1433</Words>
  <Application>Microsoft Office PowerPoint</Application>
  <PresentationFormat>On-screen Show (4:3)</PresentationFormat>
  <Paragraphs>67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Partitioning Stateful Data Stream Applications in Dynamic Edge Cloud Environments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2021-05-17T16:44:02Z</dcterms:modified>
</cp:coreProperties>
</file>