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LYRIC Deadline and Budget Aware </a:t>
            </a:r>
            <a:r>
              <a:rPr lang="en-IN" b="1" dirty="0" err="1" smtClean="0">
                <a:latin typeface="Times New Roman" pitchFamily="18" charset="0"/>
                <a:cs typeface="Times New Roman" pitchFamily="18" charset="0"/>
              </a:rPr>
              <a:t>Spatio</a:t>
            </a:r>
            <a:r>
              <a:rPr lang="en-IN" b="1" dirty="0" smtClean="0">
                <a:latin typeface="Times New Roman" pitchFamily="18" charset="0"/>
                <a:cs typeface="Times New Roman" pitchFamily="18" charset="0"/>
              </a:rPr>
              <a:t>-Temporal Query Processing in Cloud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the enormous growth of wireless technology, and location acquisition techniques, a huge amount of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traces are being accumulated. This dataset facilitates varied location-aware services and helps to take real-life decisions. Efficiently handling and processing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queries are necessary to respond in real-time. Processing the vast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data requires scalable computing infrastructure. In this regard, an efficient query resolution system can be deployed if we predict the infrastructure requirement of the user query </a:t>
            </a:r>
            <a:r>
              <a:rPr lang="en-IN" sz="2000" dirty="0" err="1" smtClean="0">
                <a:latin typeface="Times New Roman" pitchFamily="18" charset="0"/>
                <a:cs typeface="Times New Roman" pitchFamily="18" charset="0"/>
              </a:rPr>
              <a:t>apriori</a:t>
            </a:r>
            <a:r>
              <a:rPr lang="en-IN" sz="2000" dirty="0" smtClean="0">
                <a:latin typeface="Times New Roman" pitchFamily="18" charset="0"/>
                <a:cs typeface="Times New Roman" pitchFamily="18" charset="0"/>
              </a:rPr>
              <a:t> along with the identification of the geospatial service chain.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this work, we propose a framework, namely LYRIC (</a:t>
            </a:r>
            <a:r>
              <a:rPr lang="en-IN" sz="2000" dirty="0" err="1" smtClean="0">
                <a:latin typeface="Times New Roman" pitchFamily="18" charset="0"/>
                <a:cs typeface="Times New Roman" pitchFamily="18" charset="0"/>
              </a:rPr>
              <a:t>deadLine</a:t>
            </a:r>
            <a:r>
              <a:rPr lang="en-IN" sz="2000" dirty="0" smtClean="0">
                <a:latin typeface="Times New Roman" pitchFamily="18" charset="0"/>
                <a:cs typeface="Times New Roman" pitchFamily="18" charset="0"/>
              </a:rPr>
              <a:t> and budget aware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a:t>
            </a:r>
            <a:r>
              <a:rPr lang="en-IN" sz="2000" dirty="0" err="1" smtClean="0">
                <a:latin typeface="Times New Roman" pitchFamily="18" charset="0"/>
                <a:cs typeface="Times New Roman" pitchFamily="18" charset="0"/>
              </a:rPr>
              <a:t>querY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pRocessing</a:t>
            </a:r>
            <a:r>
              <a:rPr lang="en-IN" sz="2000" dirty="0" smtClean="0">
                <a:latin typeface="Times New Roman" pitchFamily="18" charset="0"/>
                <a:cs typeface="Times New Roman" pitchFamily="18" charset="0"/>
              </a:rPr>
              <a:t> In Cloud), where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queries are resolved efficiently considering user-defined deadline and budget constraint. Our framework shows high deadline completion accuracy in the range of 1.0 - 0.937, which is more accurate than </a:t>
            </a:r>
            <a:r>
              <a:rPr lang="en-IN" sz="2000" dirty="0" err="1" smtClean="0">
                <a:latin typeface="Times New Roman" pitchFamily="18" charset="0"/>
                <a:cs typeface="Times New Roman" pitchFamily="18" charset="0"/>
              </a:rPr>
              <a:t>SparkGIS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GeoSpark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GeoMesa</a:t>
            </a:r>
            <a:r>
              <a:rPr lang="en-IN" sz="2000" dirty="0" smtClean="0">
                <a:latin typeface="Times New Roman" pitchFamily="18" charset="0"/>
                <a:cs typeface="Times New Roman" pitchFamily="18" charset="0"/>
              </a:rPr>
              <a:t> and JUST. This also reduces the resource prediction error by 11%, considering the geospatial service chain than without it. The cost of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query is reduced by ≈23% in LYRIC, further, the simulation study (using </a:t>
            </a:r>
            <a:r>
              <a:rPr lang="en-IN" sz="2000" dirty="0" err="1" smtClean="0">
                <a:latin typeface="Times New Roman" pitchFamily="18" charset="0"/>
                <a:cs typeface="Times New Roman" pitchFamily="18" charset="0"/>
              </a:rPr>
              <a:t>CloudSim</a:t>
            </a:r>
            <a:r>
              <a:rPr lang="en-IN" sz="2000" dirty="0" smtClean="0">
                <a:latin typeface="Times New Roman" pitchFamily="18" charset="0"/>
                <a:cs typeface="Times New Roman" pitchFamily="18" charset="0"/>
              </a:rPr>
              <a:t>) illustrates the efficacy and scalability of LYRIC in terms of optimal budget usage and execution time compared to four baseline approaches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continuous query processors for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databases assume explicitly that all incoming data can be stored in secondary storage. </a:t>
            </a:r>
          </a:p>
          <a:p>
            <a:pPr algn="just">
              <a:lnSpc>
                <a:spcPct val="150000"/>
              </a:lnSpc>
            </a:pPr>
            <a:r>
              <a:rPr lang="en-IN" sz="2000" dirty="0" smtClean="0">
                <a:latin typeface="Times New Roman" pitchFamily="18" charset="0"/>
                <a:cs typeface="Times New Roman" pitchFamily="18" charset="0"/>
              </a:rPr>
              <a:t>A wide variety of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access methods (e.g., see (</a:t>
            </a:r>
            <a:r>
              <a:rPr lang="en-IN" sz="2000" dirty="0" err="1" smtClean="0">
                <a:latin typeface="Times New Roman" pitchFamily="18" charset="0"/>
                <a:cs typeface="Times New Roman" pitchFamily="18" charset="0"/>
              </a:rPr>
              <a:t>Mokbel</a:t>
            </a:r>
            <a:r>
              <a:rPr lang="en-IN" sz="2000" dirty="0" smtClean="0">
                <a:latin typeface="Times New Roman" pitchFamily="18" charset="0"/>
                <a:cs typeface="Times New Roman" pitchFamily="18" charset="0"/>
              </a:rPr>
              <a:t> et al., 2003b) for a survey) has been introduced to deal with massive sizes of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data.</a:t>
            </a:r>
          </a:p>
          <a:p>
            <a:pPr algn="just">
              <a:lnSpc>
                <a:spcPct val="150000"/>
              </a:lnSpc>
            </a:pPr>
            <a:r>
              <a:rPr lang="en-IN" sz="2000" dirty="0" smtClean="0">
                <a:latin typeface="Times New Roman" pitchFamily="18" charset="0"/>
                <a:cs typeface="Times New Roman" pitchFamily="18" charset="0"/>
              </a:rPr>
              <a:t>Most of the existing techniques in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databases abstract the continuous query into a series of snapshot queries executed at regular interval times.</a:t>
            </a:r>
          </a:p>
          <a:p>
            <a:pPr algn="just">
              <a:lnSpc>
                <a:spcPct val="150000"/>
              </a:lnSpc>
            </a:pPr>
            <a:r>
              <a:rPr lang="en-IN" sz="2000" dirty="0" smtClean="0">
                <a:latin typeface="Times New Roman" pitchFamily="18" charset="0"/>
                <a:cs typeface="Times New Roman" pitchFamily="18" charset="0"/>
              </a:rPr>
              <a:t>Instead, we furnish existing data stream management systems by a set of primitive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pipeline operators (e.g., the INSIDE and </a:t>
            </a:r>
            <a:r>
              <a:rPr lang="en-IN" sz="2000" dirty="0" err="1" smtClean="0">
                <a:latin typeface="Times New Roman" pitchFamily="18" charset="0"/>
                <a:cs typeface="Times New Roman" pitchFamily="18" charset="0"/>
              </a:rPr>
              <a:t>kNN</a:t>
            </a:r>
            <a:r>
              <a:rPr lang="en-IN" sz="2000" dirty="0" smtClean="0">
                <a:latin typeface="Times New Roman" pitchFamily="18" charset="0"/>
                <a:cs typeface="Times New Roman" pitchFamily="18" charset="0"/>
              </a:rPr>
              <a:t> operators).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context of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query, we define our problem space into two broad aspects: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static spatial objects (these are “fixed location assets”, such as buildings, road-segments, lakes, mountains, etc.) where location information does not change with time; and (ii) moving objects in the two-dimensional space (moving agents, say, trajectory traces of people, vehicles, etc.). </a:t>
            </a:r>
          </a:p>
          <a:p>
            <a:pPr algn="just">
              <a:lnSpc>
                <a:spcPct val="150000"/>
              </a:lnSpc>
            </a:pPr>
            <a:r>
              <a:rPr lang="en-IN" sz="2000" dirty="0" smtClean="0">
                <a:latin typeface="Times New Roman" pitchFamily="18" charset="0"/>
                <a:cs typeface="Times New Roman" pitchFamily="18" charset="0"/>
              </a:rPr>
              <a:t>It may be noted, that temporal information is crucial in the latter case, since the location changes with time-instances, along with the data size.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present a continuous query processor designed specifically for highly dynamic environments (e.g., location-aware environments). </a:t>
            </a:r>
          </a:p>
          <a:p>
            <a:pPr algn="just">
              <a:lnSpc>
                <a:spcPct val="150000"/>
              </a:lnSpc>
            </a:pPr>
            <a:r>
              <a:rPr lang="en-IN" sz="2000" dirty="0" smtClean="0">
                <a:latin typeface="Times New Roman" pitchFamily="18" charset="0"/>
                <a:cs typeface="Times New Roman" pitchFamily="18" charset="0"/>
              </a:rPr>
              <a:t>We implemented the proposed continuous query processor inside the PLACE server (Pervasive Location-Aware Computing Environments); a scalable </a:t>
            </a:r>
            <a:r>
              <a:rPr lang="en-IN" sz="2000" dirty="0" err="1" smtClean="0">
                <a:latin typeface="Times New Roman" pitchFamily="18" charset="0"/>
                <a:cs typeface="Times New Roman" pitchFamily="18" charset="0"/>
              </a:rPr>
              <a:t>locationaware</a:t>
            </a:r>
            <a:r>
              <a:rPr lang="en-IN" sz="2000" dirty="0" smtClean="0">
                <a:latin typeface="Times New Roman" pitchFamily="18" charset="0"/>
                <a:cs typeface="Times New Roman" pitchFamily="18" charset="0"/>
              </a:rPr>
              <a:t> database server developed at Purdue University. </a:t>
            </a:r>
          </a:p>
          <a:p>
            <a:pPr algn="just">
              <a:lnSpc>
                <a:spcPct val="150000"/>
              </a:lnSpc>
            </a:pPr>
            <a:r>
              <a:rPr lang="en-IN" sz="2000" dirty="0" smtClean="0">
                <a:latin typeface="Times New Roman" pitchFamily="18" charset="0"/>
                <a:cs typeface="Times New Roman" pitchFamily="18" charset="0"/>
              </a:rPr>
              <a:t>The PLACE server extends data streaming management systems to support location-aware environments.</a:t>
            </a:r>
          </a:p>
          <a:p>
            <a:pPr algn="just">
              <a:lnSpc>
                <a:spcPct val="150000"/>
              </a:lnSpc>
            </a:pPr>
            <a:r>
              <a:rPr lang="en-IN" sz="2000" dirty="0" smtClean="0">
                <a:latin typeface="Times New Roman" pitchFamily="18" charset="0"/>
                <a:cs typeface="Times New Roman" pitchFamily="18" charset="0"/>
              </a:rPr>
              <a:t>If the trajectory information changes, then the query needs to be </a:t>
            </a:r>
            <a:r>
              <a:rPr lang="en-IN" sz="2000" dirty="0" err="1" smtClean="0">
                <a:latin typeface="Times New Roman" pitchFamily="18" charset="0"/>
                <a:cs typeface="Times New Roman" pitchFamily="18" charset="0"/>
              </a:rPr>
              <a:t>reevaluated</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learning achieved query scheduling with proper cost and performance management, which met the service level agreement(SLA) of user and service provider. </a:t>
            </a:r>
          </a:p>
          <a:p>
            <a:pPr algn="just">
              <a:lnSpc>
                <a:spcPct val="150000"/>
              </a:lnSpc>
            </a:pPr>
            <a:r>
              <a:rPr lang="en-IN" sz="2000" dirty="0" smtClean="0">
                <a:latin typeface="Times New Roman" pitchFamily="18" charset="0"/>
                <a:cs typeface="Times New Roman" pitchFamily="18" charset="0"/>
              </a:rPr>
              <a:t>Many researchers have also analyzed the performance and latency of analytical queries through machine learning techniques.</a:t>
            </a:r>
          </a:p>
          <a:p>
            <a:pPr algn="just">
              <a:lnSpc>
                <a:spcPct val="150000"/>
              </a:lnSpc>
            </a:pPr>
            <a:r>
              <a:rPr lang="en-IN" sz="2000" dirty="0" smtClean="0">
                <a:latin typeface="Times New Roman" pitchFamily="18" charset="0"/>
                <a:cs typeface="Times New Roman" pitchFamily="18" charset="0"/>
              </a:rPr>
              <a:t>They used Granite distributed engine over Graphite ICM platform for experiments. Another graph embedded query performance prediction for concurrent queries has been proposed by . </a:t>
            </a:r>
          </a:p>
          <a:p>
            <a:pPr algn="just">
              <a:lnSpc>
                <a:spcPct val="150000"/>
              </a:lnSpc>
            </a:pPr>
            <a:r>
              <a:rPr lang="en-IN" sz="2000" dirty="0" smtClean="0">
                <a:latin typeface="Times New Roman" pitchFamily="18" charset="0"/>
                <a:cs typeface="Times New Roman" pitchFamily="18" charset="0"/>
              </a:rPr>
              <a:t>They also used the graph update and compaction algorithm to determine the query workload. Chu et al. predicts the query execution time using LSTM in graph database. Encoding the query plan tree, they used a post-order traversal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44768"/>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Game-theoretic resource pricing and provisioning strategies in cloud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V. Cardellini, V. Di Valerio, and F. L. Presti,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We study two different IaaS provider pricing strategies: the first assumes the IaaS provider sets a unique price; in the second, instead, the IaaS provider can set different prices for different customers.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hybrid fault-tolerant scheduling for deadline-constrained tasks in cloud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G. Yao, Q. Ren, X. Li, S. Zhao, and R. Ruiz,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propose a Hybrid Fault-Tolerant Scheduling Algorithm (HFTSA) for independent tasks with deadlines by integrating the above techniques in virtualized Cloud systems.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81000"/>
          <a:ext cx="7715250" cy="5902195"/>
        </p:xfrm>
        <a:graphic>
          <a:graphicData uri="http://schemas.openxmlformats.org/drawingml/2006/table">
            <a:tbl>
              <a:tblPr firstRow="1" bandRow="1">
                <a:tableStyleId>{5C22544A-7EE6-4342-B048-85BDC9FD1C3A}</a:tableStyleId>
              </a:tblPr>
              <a:tblGrid>
                <a:gridCol w="2571750"/>
                <a:gridCol w="2571750"/>
                <a:gridCol w="2571750"/>
              </a:tblGrid>
              <a:tr h="48018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00811">
                <a:tc>
                  <a:txBody>
                    <a:bodyPr/>
                    <a:lstStyle/>
                    <a:p>
                      <a:pPr algn="just">
                        <a:lnSpc>
                          <a:spcPct val="150000"/>
                        </a:lnSpc>
                        <a:spcAft>
                          <a:spcPts val="500"/>
                        </a:spcAft>
                        <a:tabLst>
                          <a:tab pos="457200" algn="l"/>
                        </a:tabLst>
                      </a:pPr>
                      <a:r>
                        <a:rPr lang="en-US" sz="1600" dirty="0">
                          <a:latin typeface="Times New Roman"/>
                          <a:ea typeface="Calibri"/>
                          <a:cs typeface="Latha"/>
                        </a:rPr>
                        <a:t>A </a:t>
                      </a:r>
                      <a:r>
                        <a:rPr lang="en-US" sz="1600" dirty="0" err="1">
                          <a:latin typeface="Times New Roman"/>
                          <a:ea typeface="Calibri"/>
                          <a:cs typeface="Latha"/>
                        </a:rPr>
                        <a:t>learningbased</a:t>
                      </a:r>
                      <a:r>
                        <a:rPr lang="en-US" sz="1600" dirty="0">
                          <a:latin typeface="Times New Roman"/>
                          <a:ea typeface="Calibri"/>
                          <a:cs typeface="Latha"/>
                        </a:rPr>
                        <a:t> service for cost and performance management of cloud databases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R. Marcus, S. </a:t>
                      </a:r>
                      <a:r>
                        <a:rPr lang="en-US" sz="1600" dirty="0" err="1">
                          <a:latin typeface="Times New Roman"/>
                          <a:ea typeface="Calibri"/>
                          <a:cs typeface="Latha"/>
                        </a:rPr>
                        <a:t>Semenova</a:t>
                      </a:r>
                      <a:r>
                        <a:rPr lang="en-US" sz="1600" dirty="0">
                          <a:latin typeface="Times New Roman"/>
                          <a:ea typeface="Calibri"/>
                          <a:cs typeface="Latha"/>
                        </a:rPr>
                        <a:t>, and O. </a:t>
                      </a:r>
                      <a:r>
                        <a:rPr lang="en-US" sz="1600" dirty="0" err="1">
                          <a:latin typeface="Times New Roman"/>
                          <a:ea typeface="Calibri"/>
                          <a:cs typeface="Latha"/>
                        </a:rPr>
                        <a:t>Papaemmanouil</a:t>
                      </a:r>
                      <a:r>
                        <a:rPr lang="en-US" sz="16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In this paper, we introduce WiSeDB, a learning-based framework for generating holistic workload management solutions customized to application-defined performance goals and workload characteristics.</a:t>
                      </a:r>
                      <a:endParaRPr lang="en-IN" sz="1600">
                        <a:latin typeface="Calibri"/>
                        <a:ea typeface="Calibri"/>
                        <a:cs typeface="Latha"/>
                      </a:endParaRPr>
                    </a:p>
                  </a:txBody>
                  <a:tcPr marL="68580" marR="68580" marT="0" marB="0"/>
                </a:tc>
              </a:tr>
              <a:tr h="2486409">
                <a:tc>
                  <a:txBody>
                    <a:bodyPr/>
                    <a:lstStyle/>
                    <a:p>
                      <a:pPr algn="just">
                        <a:lnSpc>
                          <a:spcPct val="150000"/>
                        </a:lnSpc>
                        <a:spcAft>
                          <a:spcPts val="500"/>
                        </a:spcAft>
                        <a:tabLst>
                          <a:tab pos="457200" algn="l"/>
                        </a:tabLst>
                      </a:pPr>
                      <a:r>
                        <a:rPr lang="en-US" sz="1600">
                          <a:latin typeface="Times New Roman"/>
                          <a:ea typeface="Calibri"/>
                          <a:cs typeface="Latha"/>
                        </a:rPr>
                        <a:t>Naughton, “Predicting query execution time: Are optimizer cost models really unusable?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W. Wu, Y. Chi, S. Zhu, J. Tatemura, H. Hacigum¨ us, and J.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Predicting query execution time is useful in many database management issues including admission control, query scheduling, progress monitoring, and system sizing.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981200" y="1295400"/>
            <a:ext cx="611505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buNone/>
            </a:pPr>
            <a:r>
              <a:rPr lang="en-IN" dirty="0" smtClean="0">
                <a:latin typeface="Times New Roman" pitchFamily="18" charset="0"/>
                <a:cs typeface="Times New Roman" pitchFamily="18" charset="0"/>
              </a:rPr>
              <a:t>      Accurate estimation of query execution time, and the requirement of the computational resources, are challenging tasks. It helps in query scheduling based on the </a:t>
            </a:r>
            <a:r>
              <a:rPr lang="en-IN" dirty="0" err="1" smtClean="0">
                <a:latin typeface="Times New Roman" pitchFamily="18" charset="0"/>
                <a:cs typeface="Times New Roman" pitchFamily="18" charset="0"/>
              </a:rPr>
              <a:t>userdeadline</a:t>
            </a:r>
            <a:r>
              <a:rPr lang="en-IN" dirty="0" smtClean="0">
                <a:latin typeface="Times New Roman" pitchFamily="18" charset="0"/>
                <a:cs typeface="Times New Roman" pitchFamily="18" charset="0"/>
              </a:rPr>
              <a:t> and budget of the query processing. Furthermore, we can monitor the progress of the query processing. For bulk query processing, a particular query taking an unreasonably long time can be identified and eliminated </a:t>
            </a:r>
            <a:r>
              <a:rPr lang="en-IN" dirty="0" err="1" smtClean="0">
                <a:latin typeface="Times New Roman" pitchFamily="18" charset="0"/>
                <a:cs typeface="Times New Roman" pitchFamily="18" charset="0"/>
              </a:rPr>
              <a:t>apriori</a:t>
            </a:r>
            <a:r>
              <a:rPr lang="en-IN" dirty="0" smtClean="0">
                <a:latin typeface="Times New Roman" pitchFamily="18" charset="0"/>
                <a:cs typeface="Times New Roman" pitchFamily="18" charset="0"/>
              </a:rPr>
              <a:t>. It helps in system sizing or obtaining the approximate estimation of the total budget or resource utilization. The proposed framework, LYRIC, has three main components. First, it models the cost of an incoming </a:t>
            </a:r>
            <a:r>
              <a:rPr lang="en-IN" dirty="0" err="1" smtClean="0">
                <a:latin typeface="Times New Roman" pitchFamily="18" charset="0"/>
                <a:cs typeface="Times New Roman" pitchFamily="18" charset="0"/>
              </a:rPr>
              <a:t>spatio</a:t>
            </a:r>
            <a:r>
              <a:rPr lang="en-IN" dirty="0" smtClean="0">
                <a:latin typeface="Times New Roman" pitchFamily="18" charset="0"/>
                <a:cs typeface="Times New Roman" pitchFamily="18" charset="0"/>
              </a:rPr>
              <a:t>-temporal query based on the known </a:t>
            </a:r>
            <a:r>
              <a:rPr lang="en-IN" dirty="0" err="1" smtClean="0">
                <a:latin typeface="Times New Roman" pitchFamily="18" charset="0"/>
                <a:cs typeface="Times New Roman" pitchFamily="18" charset="0"/>
              </a:rPr>
              <a:t>PostgreSQL’s</a:t>
            </a:r>
            <a:r>
              <a:rPr lang="en-IN" dirty="0" smtClean="0">
                <a:latin typeface="Times New Roman" pitchFamily="18" charset="0"/>
                <a:cs typeface="Times New Roman" pitchFamily="18" charset="0"/>
              </a:rPr>
              <a:t> cost model. However, instead of the default parameters used by </a:t>
            </a:r>
            <a:r>
              <a:rPr lang="en-IN" dirty="0" err="1" smtClean="0">
                <a:latin typeface="Times New Roman" pitchFamily="18" charset="0"/>
                <a:cs typeface="Times New Roman" pitchFamily="18" charset="0"/>
              </a:rPr>
              <a:t>PostgreSQL</a:t>
            </a:r>
            <a:r>
              <a:rPr lang="en-IN" dirty="0" smtClean="0">
                <a:latin typeface="Times New Roman" pitchFamily="18" charset="0"/>
                <a:cs typeface="Times New Roman" pitchFamily="18" charset="0"/>
              </a:rPr>
              <a:t>, LYRIC extracts the accurate CPU and disk-access cost and effectively predicts the query execution time. Next, it identifies several </a:t>
            </a:r>
            <a:r>
              <a:rPr lang="en-IN" dirty="0" err="1" smtClean="0">
                <a:latin typeface="Times New Roman" pitchFamily="18" charset="0"/>
                <a:cs typeface="Times New Roman" pitchFamily="18" charset="0"/>
              </a:rPr>
              <a:t>spatio</a:t>
            </a:r>
            <a:r>
              <a:rPr lang="en-IN" dirty="0" smtClean="0">
                <a:latin typeface="Times New Roman" pitchFamily="18" charset="0"/>
                <a:cs typeface="Times New Roman" pitchFamily="18" charset="0"/>
              </a:rPr>
              <a:t>-temporal services required to complete the query processing task and further decomposes it into a query tree. LYRIC is capable of considering the user-defined timeline and given budget for each query. The framework utilizes the concept of cooperative game theory to obtain the </a:t>
            </a:r>
            <a:r>
              <a:rPr lang="en-IN" dirty="0" err="1" smtClean="0">
                <a:latin typeface="Times New Roman" pitchFamily="18" charset="0"/>
                <a:cs typeface="Times New Roman" pitchFamily="18" charset="0"/>
              </a:rPr>
              <a:t>tradeoff</a:t>
            </a:r>
            <a:r>
              <a:rPr lang="en-IN" dirty="0" smtClean="0">
                <a:latin typeface="Times New Roman" pitchFamily="18" charset="0"/>
                <a:cs typeface="Times New Roman" pitchFamily="18" charset="0"/>
              </a:rPr>
              <a:t> between more resources and budget or cost. LYRIC is deployed in GCP, and real-life experiments with mobility datasets and simulations yield encouraging results.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S. </a:t>
            </a:r>
            <a:r>
              <a:rPr lang="en-IN" sz="1500" dirty="0" err="1" smtClean="0">
                <a:latin typeface="Times New Roman" pitchFamily="18" charset="0"/>
                <a:cs typeface="Times New Roman" pitchFamily="18" charset="0"/>
              </a:rPr>
              <a:t>Shekhar</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Chawla</a:t>
            </a:r>
            <a:r>
              <a:rPr lang="en-IN" sz="1500" dirty="0" smtClean="0">
                <a:latin typeface="Times New Roman" pitchFamily="18" charset="0"/>
                <a:cs typeface="Times New Roman" pitchFamily="18" charset="0"/>
              </a:rPr>
              <a:t>, Spatial Databases: A Tour. Prentice Hall Upper Saddle River, NJ, 2003. </a:t>
            </a:r>
          </a:p>
          <a:p>
            <a:pPr algn="just">
              <a:lnSpc>
                <a:spcPct val="160000"/>
              </a:lnSpc>
            </a:pPr>
            <a:r>
              <a:rPr lang="en-IN" sz="1500" dirty="0" smtClean="0">
                <a:latin typeface="Times New Roman" pitchFamily="18" charset="0"/>
                <a:cs typeface="Times New Roman" pitchFamily="18" charset="0"/>
              </a:rPr>
              <a:t>[2] V. </a:t>
            </a:r>
            <a:r>
              <a:rPr lang="en-IN" sz="1500" dirty="0" err="1" smtClean="0">
                <a:latin typeface="Times New Roman" pitchFamily="18" charset="0"/>
                <a:cs typeface="Times New Roman" pitchFamily="18" charset="0"/>
              </a:rPr>
              <a:t>Cardellini</a:t>
            </a:r>
            <a:r>
              <a:rPr lang="en-IN" sz="1500" dirty="0" smtClean="0">
                <a:latin typeface="Times New Roman" pitchFamily="18" charset="0"/>
                <a:cs typeface="Times New Roman" pitchFamily="18" charset="0"/>
              </a:rPr>
              <a:t>, V. Di </a:t>
            </a:r>
            <a:r>
              <a:rPr lang="en-IN" sz="1500" dirty="0" err="1" smtClean="0">
                <a:latin typeface="Times New Roman" pitchFamily="18" charset="0"/>
                <a:cs typeface="Times New Roman" pitchFamily="18" charset="0"/>
              </a:rPr>
              <a:t>Valerio</a:t>
            </a:r>
            <a:r>
              <a:rPr lang="en-IN" sz="1500" dirty="0" smtClean="0">
                <a:latin typeface="Times New Roman" pitchFamily="18" charset="0"/>
                <a:cs typeface="Times New Roman" pitchFamily="18" charset="0"/>
              </a:rPr>
              <a:t>, and F. L. </a:t>
            </a:r>
            <a:r>
              <a:rPr lang="en-IN" sz="1500" dirty="0" err="1" smtClean="0">
                <a:latin typeface="Times New Roman" pitchFamily="18" charset="0"/>
                <a:cs typeface="Times New Roman" pitchFamily="18" charset="0"/>
              </a:rPr>
              <a:t>Presti</a:t>
            </a:r>
            <a:r>
              <a:rPr lang="en-IN" sz="1500" dirty="0" smtClean="0">
                <a:latin typeface="Times New Roman" pitchFamily="18" charset="0"/>
                <a:cs typeface="Times New Roman" pitchFamily="18" charset="0"/>
              </a:rPr>
              <a:t>, “Game-theoretic resource pricing and provisioning strategies in cloud systems,” IEEE Transactions on Services Computing, vol. 13, no. 1, pp. 86–98, 2020. </a:t>
            </a:r>
          </a:p>
          <a:p>
            <a:pPr algn="just">
              <a:lnSpc>
                <a:spcPct val="160000"/>
              </a:lnSpc>
            </a:pPr>
            <a:r>
              <a:rPr lang="en-IN" sz="1500" dirty="0" smtClean="0">
                <a:latin typeface="Times New Roman" pitchFamily="18" charset="0"/>
                <a:cs typeface="Times New Roman" pitchFamily="18" charset="0"/>
              </a:rPr>
              <a:t>[3] G. Yao, Q.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X. Li, S. Zhao, and R. Ruiz, “A hybrid fault-tolerant scheduling for deadline-constrained tasks in cloud systems,” IEEE Transactions on Services Computing, 2020. </a:t>
            </a:r>
          </a:p>
          <a:p>
            <a:pPr algn="just">
              <a:lnSpc>
                <a:spcPct val="160000"/>
              </a:lnSpc>
            </a:pPr>
            <a:r>
              <a:rPr lang="en-IN" sz="1500" dirty="0" smtClean="0">
                <a:latin typeface="Times New Roman" pitchFamily="18" charset="0"/>
                <a:cs typeface="Times New Roman" pitchFamily="18" charset="0"/>
              </a:rPr>
              <a:t>[4] R. Marcus, S. </a:t>
            </a:r>
            <a:r>
              <a:rPr lang="en-IN" sz="1500" dirty="0" err="1" smtClean="0">
                <a:latin typeface="Times New Roman" pitchFamily="18" charset="0"/>
                <a:cs typeface="Times New Roman" pitchFamily="18" charset="0"/>
              </a:rPr>
              <a:t>Semenova</a:t>
            </a:r>
            <a:r>
              <a:rPr lang="en-IN" sz="1500" dirty="0" smtClean="0">
                <a:latin typeface="Times New Roman" pitchFamily="18" charset="0"/>
                <a:cs typeface="Times New Roman" pitchFamily="18" charset="0"/>
              </a:rPr>
              <a:t>, and O. </a:t>
            </a:r>
            <a:r>
              <a:rPr lang="en-IN" sz="1500" dirty="0" err="1" smtClean="0">
                <a:latin typeface="Times New Roman" pitchFamily="18" charset="0"/>
                <a:cs typeface="Times New Roman" pitchFamily="18" charset="0"/>
              </a:rPr>
              <a:t>Papaemmanouil</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learningbased</a:t>
            </a:r>
            <a:r>
              <a:rPr lang="en-IN" sz="1500" dirty="0" smtClean="0">
                <a:latin typeface="Times New Roman" pitchFamily="18" charset="0"/>
                <a:cs typeface="Times New Roman" pitchFamily="18" charset="0"/>
              </a:rPr>
              <a:t> service for cost and performance management of cloud databases,” in Data Engineering (ICDE), 2017 IEEE 33rd International Conference on. IEEE, 2017, pp. 1361–1362. </a:t>
            </a:r>
          </a:p>
          <a:p>
            <a:pPr algn="just">
              <a:lnSpc>
                <a:spcPct val="160000"/>
              </a:lnSpc>
            </a:pPr>
            <a:r>
              <a:rPr lang="en-IN" sz="1500" dirty="0" smtClean="0">
                <a:latin typeface="Times New Roman" pitchFamily="18" charset="0"/>
                <a:cs typeface="Times New Roman" pitchFamily="18" charset="0"/>
              </a:rPr>
              <a:t>[5] W. Wu, Y. Chi, S. Zhu, J. </a:t>
            </a:r>
            <a:r>
              <a:rPr lang="en-IN" sz="1500" dirty="0" err="1" smtClean="0">
                <a:latin typeface="Times New Roman" pitchFamily="18" charset="0"/>
                <a:cs typeface="Times New Roman" pitchFamily="18" charset="0"/>
              </a:rPr>
              <a:t>Tatemura</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Hacigum</a:t>
            </a:r>
            <a:r>
              <a:rPr lang="en-IN" sz="1500" dirty="0" smtClean="0">
                <a:latin typeface="Times New Roman" pitchFamily="18" charset="0"/>
                <a:cs typeface="Times New Roman" pitchFamily="18" charset="0"/>
              </a:rPr>
              <a:t>¨ us, and J. F. ¨ </a:t>
            </a:r>
            <a:r>
              <a:rPr lang="en-IN" sz="1500" dirty="0" err="1" smtClean="0">
                <a:latin typeface="Times New Roman" pitchFamily="18" charset="0"/>
                <a:cs typeface="Times New Roman" pitchFamily="18" charset="0"/>
              </a:rPr>
              <a:t>Naughton</a:t>
            </a:r>
            <a:r>
              <a:rPr lang="en-IN" sz="1500" dirty="0" smtClean="0">
                <a:latin typeface="Times New Roman" pitchFamily="18" charset="0"/>
                <a:cs typeface="Times New Roman" pitchFamily="18" charset="0"/>
              </a:rPr>
              <a:t>, “Predicting query execution time: Are optimizer cost models really unusable?” in Data Engineering (ICDE), 2013 IEEE 29th International Conference on. IEEE, 2013, pp. 1081–1092.</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W. Wu, Y. Chi, H. </a:t>
            </a:r>
            <a:r>
              <a:rPr lang="en-IN" sz="1500" dirty="0" err="1" smtClean="0">
                <a:latin typeface="Times New Roman" pitchFamily="18" charset="0"/>
                <a:cs typeface="Times New Roman" pitchFamily="18" charset="0"/>
              </a:rPr>
              <a:t>Hac´ıgum</a:t>
            </a:r>
            <a:r>
              <a:rPr lang="en-IN" sz="1500" dirty="0" smtClean="0">
                <a:latin typeface="Times New Roman" pitchFamily="18" charset="0"/>
                <a:cs typeface="Times New Roman" pitchFamily="18" charset="0"/>
              </a:rPr>
              <a:t>¨ us¸, and J. F. </a:t>
            </a:r>
            <a:r>
              <a:rPr lang="en-IN" sz="1500" dirty="0" err="1" smtClean="0">
                <a:latin typeface="Times New Roman" pitchFamily="18" charset="0"/>
                <a:cs typeface="Times New Roman" pitchFamily="18" charset="0"/>
              </a:rPr>
              <a:t>Naughton</a:t>
            </a:r>
            <a:r>
              <a:rPr lang="en-IN" sz="1500" dirty="0" smtClean="0">
                <a:latin typeface="Times New Roman" pitchFamily="18" charset="0"/>
                <a:cs typeface="Times New Roman" pitchFamily="18" charset="0"/>
              </a:rPr>
              <a:t>, “Towards pre- ¨ </a:t>
            </a:r>
            <a:r>
              <a:rPr lang="en-IN" sz="1500" dirty="0" err="1" smtClean="0">
                <a:latin typeface="Times New Roman" pitchFamily="18" charset="0"/>
                <a:cs typeface="Times New Roman" pitchFamily="18" charset="0"/>
              </a:rPr>
              <a:t>dicting</a:t>
            </a:r>
            <a:r>
              <a:rPr lang="en-IN" sz="1500" dirty="0" smtClean="0">
                <a:latin typeface="Times New Roman" pitchFamily="18" charset="0"/>
                <a:cs typeface="Times New Roman" pitchFamily="18" charset="0"/>
              </a:rPr>
              <a:t> query execution time for concurrent and dynamic database workloads,” Proceedings of the VLDB Endowment, vol. 6, no. 10, pp. 925–936, 2013. </a:t>
            </a:r>
          </a:p>
          <a:p>
            <a:pPr algn="just">
              <a:lnSpc>
                <a:spcPct val="170000"/>
              </a:lnSpc>
            </a:pPr>
            <a:r>
              <a:rPr lang="en-IN" sz="1500" dirty="0" smtClean="0">
                <a:latin typeface="Times New Roman" pitchFamily="18" charset="0"/>
                <a:cs typeface="Times New Roman" pitchFamily="18" charset="0"/>
              </a:rPr>
              <a:t>[7] A. </a:t>
            </a:r>
            <a:r>
              <a:rPr lang="en-IN" sz="1500" dirty="0" err="1" smtClean="0">
                <a:latin typeface="Times New Roman" pitchFamily="18" charset="0"/>
                <a:cs typeface="Times New Roman" pitchFamily="18" charset="0"/>
              </a:rPr>
              <a:t>Ganapathi</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Kuno</a:t>
            </a:r>
            <a:r>
              <a:rPr lang="en-IN" sz="1500" dirty="0" smtClean="0">
                <a:latin typeface="Times New Roman" pitchFamily="18" charset="0"/>
                <a:cs typeface="Times New Roman" pitchFamily="18" charset="0"/>
              </a:rPr>
              <a:t>, U. </a:t>
            </a:r>
            <a:r>
              <a:rPr lang="en-IN" sz="1500" dirty="0" err="1" smtClean="0">
                <a:latin typeface="Times New Roman" pitchFamily="18" charset="0"/>
                <a:cs typeface="Times New Roman" pitchFamily="18" charset="0"/>
              </a:rPr>
              <a:t>Dayal</a:t>
            </a:r>
            <a:r>
              <a:rPr lang="en-IN" sz="1500" dirty="0" smtClean="0">
                <a:latin typeface="Times New Roman" pitchFamily="18" charset="0"/>
                <a:cs typeface="Times New Roman" pitchFamily="18" charset="0"/>
              </a:rPr>
              <a:t>, J. L. Wiener, A. Fox, M. Jordan, and D. Patterson, “Predicting multiple metrics for queries: Better decisions enabled by machine learning,” in Data Engineering, 2009. ICDE’09. IEEE 25th International Conference on. IEEE, 2009, pp. 592–603. </a:t>
            </a:r>
          </a:p>
          <a:p>
            <a:pPr algn="just">
              <a:lnSpc>
                <a:spcPct val="170000"/>
              </a:lnSpc>
            </a:pPr>
            <a:r>
              <a:rPr lang="en-IN" sz="1500" dirty="0" smtClean="0">
                <a:latin typeface="Times New Roman" pitchFamily="18" charset="0"/>
                <a:cs typeface="Times New Roman" pitchFamily="18" charset="0"/>
              </a:rPr>
              <a:t>[8] M. </a:t>
            </a:r>
            <a:r>
              <a:rPr lang="en-IN" sz="1500" dirty="0" err="1" smtClean="0">
                <a:latin typeface="Times New Roman" pitchFamily="18" charset="0"/>
                <a:cs typeface="Times New Roman" pitchFamily="18" charset="0"/>
              </a:rPr>
              <a:t>Akdere</a:t>
            </a:r>
            <a:r>
              <a:rPr lang="en-IN" sz="1500" dirty="0" smtClean="0">
                <a:latin typeface="Times New Roman" pitchFamily="18" charset="0"/>
                <a:cs typeface="Times New Roman" pitchFamily="18" charset="0"/>
              </a:rPr>
              <a:t>, U. C¸ </a:t>
            </a:r>
            <a:r>
              <a:rPr lang="en-IN" sz="1500" dirty="0" err="1" smtClean="0">
                <a:latin typeface="Times New Roman" pitchFamily="18" charset="0"/>
                <a:cs typeface="Times New Roman" pitchFamily="18" charset="0"/>
              </a:rPr>
              <a:t>etintemel</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Riondato</a:t>
            </a:r>
            <a:r>
              <a:rPr lang="en-IN" sz="1500" dirty="0" smtClean="0">
                <a:latin typeface="Times New Roman" pitchFamily="18" charset="0"/>
                <a:cs typeface="Times New Roman" pitchFamily="18" charset="0"/>
              </a:rPr>
              <a:t>, E. </a:t>
            </a:r>
            <a:r>
              <a:rPr lang="en-IN" sz="1500" dirty="0" err="1" smtClean="0">
                <a:latin typeface="Times New Roman" pitchFamily="18" charset="0"/>
                <a:cs typeface="Times New Roman" pitchFamily="18" charset="0"/>
              </a:rPr>
              <a:t>Upfal</a:t>
            </a:r>
            <a:r>
              <a:rPr lang="en-IN" sz="1500" dirty="0" smtClean="0">
                <a:latin typeface="Times New Roman" pitchFamily="18" charset="0"/>
                <a:cs typeface="Times New Roman" pitchFamily="18" charset="0"/>
              </a:rPr>
              <a:t>, and S. B. </a:t>
            </a:r>
            <a:r>
              <a:rPr lang="en-IN" sz="1500" dirty="0" err="1" smtClean="0">
                <a:latin typeface="Times New Roman" pitchFamily="18" charset="0"/>
                <a:cs typeface="Times New Roman" pitchFamily="18" charset="0"/>
              </a:rPr>
              <a:t>Zdonik</a:t>
            </a:r>
            <a:r>
              <a:rPr lang="en-IN" sz="1500" dirty="0" smtClean="0">
                <a:latin typeface="Times New Roman" pitchFamily="18" charset="0"/>
                <a:cs typeface="Times New Roman" pitchFamily="18" charset="0"/>
              </a:rPr>
              <a:t>, “Learning-based query performance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and prediction,” in Data Engineering (ICDE), 2012 IEEE 28th International Conference on. IEEE, 2012, pp. 390–401. </a:t>
            </a:r>
          </a:p>
          <a:p>
            <a:pPr algn="just">
              <a:lnSpc>
                <a:spcPct val="170000"/>
              </a:lnSpc>
            </a:pPr>
            <a:r>
              <a:rPr lang="en-IN" sz="1500" dirty="0" smtClean="0">
                <a:latin typeface="Times New Roman" pitchFamily="18" charset="0"/>
                <a:cs typeface="Times New Roman" pitchFamily="18" charset="0"/>
              </a:rPr>
              <a:t>[9] S. </a:t>
            </a:r>
            <a:r>
              <a:rPr lang="en-IN" sz="1500" dirty="0" err="1" smtClean="0">
                <a:latin typeface="Times New Roman" pitchFamily="18" charset="0"/>
                <a:cs typeface="Times New Roman" pitchFamily="18" charset="0"/>
              </a:rPr>
              <a:t>Ramesh</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Baranawal</a:t>
            </a:r>
            <a:r>
              <a:rPr lang="en-IN" sz="1500" dirty="0" smtClean="0">
                <a:latin typeface="Times New Roman" pitchFamily="18" charset="0"/>
                <a:cs typeface="Times New Roman" pitchFamily="18" charset="0"/>
              </a:rPr>
              <a:t>, and Y. </a:t>
            </a:r>
            <a:r>
              <a:rPr lang="en-IN" sz="1500" dirty="0" err="1" smtClean="0">
                <a:latin typeface="Times New Roman" pitchFamily="18" charset="0"/>
                <a:cs typeface="Times New Roman" pitchFamily="18" charset="0"/>
              </a:rPr>
              <a:t>Simmhan</a:t>
            </a:r>
            <a:r>
              <a:rPr lang="en-IN" sz="1500" dirty="0" smtClean="0">
                <a:latin typeface="Times New Roman" pitchFamily="18" charset="0"/>
                <a:cs typeface="Times New Roman" pitchFamily="18" charset="0"/>
              </a:rPr>
              <a:t>, “A distributed path query engine for temporal property graphs,” in Proceedings of 20th IEEE/ACM International Symposium on Cluster, Cloud and Internet Computing. IEEE, 2020, pp. 499–508. 14 </a:t>
            </a:r>
          </a:p>
          <a:p>
            <a:pPr algn="just">
              <a:lnSpc>
                <a:spcPct val="170000"/>
              </a:lnSpc>
            </a:pPr>
            <a:r>
              <a:rPr lang="en-IN" sz="1500" dirty="0" smtClean="0">
                <a:latin typeface="Times New Roman" pitchFamily="18" charset="0"/>
                <a:cs typeface="Times New Roman" pitchFamily="18" charset="0"/>
              </a:rPr>
              <a:t>[10] X. Zhou, J. Sun, G. Li, and J. </a:t>
            </a:r>
            <a:r>
              <a:rPr lang="en-IN" sz="1500" dirty="0" err="1" smtClean="0">
                <a:latin typeface="Times New Roman" pitchFamily="18" charset="0"/>
                <a:cs typeface="Times New Roman" pitchFamily="18" charset="0"/>
              </a:rPr>
              <a:t>Feng</a:t>
            </a:r>
            <a:r>
              <a:rPr lang="en-IN" sz="1500" dirty="0" smtClean="0">
                <a:latin typeface="Times New Roman" pitchFamily="18" charset="0"/>
                <a:cs typeface="Times New Roman" pitchFamily="18" charset="0"/>
              </a:rPr>
              <a:t>, “Query performance prediction for concurrent queries using graph embedding,” Proceedings of the VLDB Endowment, vol. 13, no. 9, 2020.</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1649</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LYRIC Deadline and Budget Aware Spatio-Temporal Query Processing in Cloud</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2021-05-17T16:25:15Z</dcterms:modified>
</cp:coreProperties>
</file>