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Aggregated Capability Assessment (</a:t>
            </a:r>
            <a:r>
              <a:rPr lang="en-IN" b="1" dirty="0" err="1" smtClean="0">
                <a:latin typeface="Times New Roman" pitchFamily="18" charset="0"/>
                <a:cs typeface="Times New Roman" pitchFamily="18" charset="0"/>
              </a:rPr>
              <a:t>AgCA</a:t>
            </a:r>
            <a:r>
              <a:rPr lang="en-IN" b="1" dirty="0" smtClean="0">
                <a:latin typeface="Times New Roman" pitchFamily="18" charset="0"/>
                <a:cs typeface="Times New Roman" pitchFamily="18" charset="0"/>
              </a:rPr>
              <a:t>) for CAIQ enabled Cross-cloud Federation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Cross-Cloud Federation (CCF) enables resource exchange among multiple, heterogeneous Cloud Service Providers (CSPs) to support the composition of services (workflow) hosted by different providers. CCF participation can either be fixed, or the types of services that can be used are limited to reduce the potential risk of service failure or secure access. Although many service selection approaches have been proposed in literature for cloud computing, their applicability to CCF i.e. cloud-to-cloud interaction, has not been adequately investigated.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key component of this cloud-to-cloud paradigm involves assessing the combined capability of contributing participants within a federation and their connectivity. A novel Aggregated Capability Assessment (</a:t>
            </a:r>
            <a:r>
              <a:rPr lang="en-IN" sz="2000" dirty="0" err="1" smtClean="0">
                <a:latin typeface="Times New Roman" pitchFamily="18" charset="0"/>
                <a:cs typeface="Times New Roman" pitchFamily="18" charset="0"/>
              </a:rPr>
              <a:t>AgCA</a:t>
            </a:r>
            <a:r>
              <a:rPr lang="en-IN" sz="2000" dirty="0" smtClean="0">
                <a:latin typeface="Times New Roman" pitchFamily="18" charset="0"/>
                <a:cs typeface="Times New Roman" pitchFamily="18" charset="0"/>
              </a:rPr>
              <a:t>) approach based on using the Consensus Assessment Initiative Questionnaire from Cloud Security Alliance is proposed for CCF. The proposed mechanism is implemented as a component of a centralized broker to enhance the quality of the selection process for participants within a federation. Our experimental results show that </a:t>
            </a:r>
            <a:r>
              <a:rPr lang="en-IN" sz="2000" dirty="0" err="1" smtClean="0">
                <a:latin typeface="Times New Roman" pitchFamily="18" charset="0"/>
                <a:cs typeface="Times New Roman" pitchFamily="18" charset="0"/>
              </a:rPr>
              <a:t>AgCA</a:t>
            </a:r>
            <a:r>
              <a:rPr lang="en-IN" sz="2000" dirty="0" smtClean="0">
                <a:latin typeface="Times New Roman" pitchFamily="18" charset="0"/>
                <a:cs typeface="Times New Roman" pitchFamily="18" charset="0"/>
              </a:rPr>
              <a:t> is a useful tool for partner selection in a dynamic, heterogeneous and multilevel cloud federation.</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Their goal is to build an improved cloud service ecosystem that supports higher-level concerns and </a:t>
            </a:r>
            <a:r>
              <a:rPr lang="en-IN" sz="2000" dirty="0" err="1" smtClean="0">
                <a:latin typeface="Times New Roman" pitchFamily="18" charset="0"/>
                <a:cs typeface="Times New Roman" pitchFamily="18" charset="0"/>
              </a:rPr>
              <a:t>nonfunctional</a:t>
            </a:r>
            <a:r>
              <a:rPr lang="en-IN" sz="2000" dirty="0" smtClean="0">
                <a:latin typeface="Times New Roman" pitchFamily="18" charset="0"/>
                <a:cs typeface="Times New Roman" pitchFamily="18" charset="0"/>
              </a:rPr>
              <a:t> aspects to achieve a wider adoption of Cloud Computing. </a:t>
            </a:r>
          </a:p>
          <a:p>
            <a:pPr algn="just">
              <a:lnSpc>
                <a:spcPct val="150000"/>
              </a:lnSpc>
            </a:pPr>
            <a:r>
              <a:rPr lang="en-IN" sz="2000" dirty="0" smtClean="0">
                <a:latin typeface="Times New Roman" pitchFamily="18" charset="0"/>
                <a:cs typeface="Times New Roman" pitchFamily="18" charset="0"/>
              </a:rPr>
              <a:t>The project follows a holistic approach for multiple coexisting cloud architectures and they target cloud service life-cycle optimization including cost, trust, risk and economic goals. </a:t>
            </a:r>
          </a:p>
          <a:p>
            <a:pPr algn="just">
              <a:lnSpc>
                <a:spcPct val="150000"/>
              </a:lnSpc>
            </a:pPr>
            <a:r>
              <a:rPr lang="en-IN" sz="2000" dirty="0" smtClean="0">
                <a:latin typeface="Times New Roman" pitchFamily="18" charset="0"/>
                <a:cs typeface="Times New Roman" pitchFamily="18" charset="0"/>
              </a:rPr>
              <a:t>By following the guidelines defined by the European Commission, and putting together the pieces of already existing, promising solutions of federation approaches of various research works, we will arrive to such federations that will be able to operate efficient ecosystems attracting thousands of users.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CSPs contributing to cross-cloud federation are not constrained by the limitations of other providers, but they are able to choose from a shared pool of resources contributed by multiple peers. </a:t>
            </a:r>
          </a:p>
          <a:p>
            <a:pPr algn="just">
              <a:lnSpc>
                <a:spcPct val="150000"/>
              </a:lnSpc>
            </a:pPr>
            <a:r>
              <a:rPr lang="en-IN" sz="2000" dirty="0" smtClean="0">
                <a:latin typeface="Times New Roman" pitchFamily="18" charset="0"/>
                <a:cs typeface="Times New Roman" pitchFamily="18" charset="0"/>
              </a:rPr>
              <a:t>Regardless of these benefits, CSPs are reluctant to contribute to CCF, mostly due to the lack of confidence among each other.</a:t>
            </a:r>
          </a:p>
          <a:p>
            <a:pPr algn="just">
              <a:lnSpc>
                <a:spcPct val="150000"/>
              </a:lnSpc>
            </a:pPr>
            <a:r>
              <a:rPr lang="en-IN" sz="2000" dirty="0" smtClean="0">
                <a:latin typeface="Times New Roman" pitchFamily="18" charset="0"/>
                <a:cs typeface="Times New Roman" pitchFamily="18" charset="0"/>
              </a:rPr>
              <a:t>Utilization of CAIQ for peer selection in cloud computing has been first practiced by </a:t>
            </a:r>
            <a:r>
              <a:rPr lang="en-IN" sz="2000" dirty="0" err="1" smtClean="0">
                <a:latin typeface="Times New Roman" pitchFamily="18" charset="0"/>
                <a:cs typeface="Times New Roman" pitchFamily="18" charset="0"/>
              </a:rPr>
              <a:t>Habib</a:t>
            </a:r>
            <a:r>
              <a:rPr lang="en-IN" sz="2000" dirty="0" smtClean="0">
                <a:latin typeface="Times New Roman" pitchFamily="18" charset="0"/>
                <a:cs typeface="Times New Roman" pitchFamily="18" charset="0"/>
              </a:rPr>
              <a:t> et al. The authors apply the notion of security attributes as defined by the Cloud Security Alliance (CSA) CAIQ framework. </a:t>
            </a:r>
          </a:p>
          <a:p>
            <a:pPr algn="just">
              <a:lnSpc>
                <a:spcPct val="150000"/>
              </a:lnSpc>
            </a:pPr>
            <a:r>
              <a:rPr lang="en-IN" sz="2000" dirty="0" smtClean="0">
                <a:latin typeface="Times New Roman" pitchFamily="18" charset="0"/>
                <a:cs typeface="Times New Roman" pitchFamily="18" charset="0"/>
              </a:rPr>
              <a:t>However, the article lacks a description of using it. In another attempt , </a:t>
            </a:r>
            <a:r>
              <a:rPr lang="en-IN" sz="2000" dirty="0" err="1" smtClean="0">
                <a:latin typeface="Times New Roman" pitchFamily="18" charset="0"/>
                <a:cs typeface="Times New Roman" pitchFamily="18" charset="0"/>
              </a:rPr>
              <a:t>Habib</a:t>
            </a:r>
            <a:r>
              <a:rPr lang="en-IN" sz="2000" dirty="0" smtClean="0">
                <a:latin typeface="Times New Roman" pitchFamily="18" charset="0"/>
                <a:cs typeface="Times New Roman" pitchFamily="18" charset="0"/>
              </a:rPr>
              <a:t> et al. elaborate their previous concept by creating a CAIQ-based evaluation system for cloud selection.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enable the meta-brokering service to differentiate between cloud providers, we proposed to use a basic service that is used to cost effectively determine the important characteristics of the available VMs in the federation. </a:t>
            </a:r>
          </a:p>
          <a:p>
            <a:pPr algn="just">
              <a:lnSpc>
                <a:spcPct val="150000"/>
              </a:lnSpc>
            </a:pPr>
            <a:r>
              <a:rPr lang="en-IN" sz="2000" dirty="0" smtClean="0">
                <a:latin typeface="Times New Roman" pitchFamily="18" charset="0"/>
                <a:cs typeface="Times New Roman" pitchFamily="18" charset="0"/>
              </a:rPr>
              <a:t>As a result, the system is capable to evaluate and choose between both public and private clouds based on the same kind of metrics. </a:t>
            </a:r>
          </a:p>
          <a:p>
            <a:pPr algn="just">
              <a:lnSpc>
                <a:spcPct val="150000"/>
              </a:lnSpc>
            </a:pPr>
            <a:r>
              <a:rPr lang="en-IN" sz="2000" dirty="0" smtClean="0">
                <a:latin typeface="Times New Roman" pitchFamily="18" charset="0"/>
                <a:cs typeface="Times New Roman" pitchFamily="18" charset="0"/>
              </a:rPr>
              <a:t>We refer to this basic service as the Minimal Metric Monitoring Service (M3S), which is capable of measuring infrastructure reliability together with the integrated </a:t>
            </a:r>
            <a:r>
              <a:rPr lang="en-IN" sz="2000" dirty="0" err="1" smtClean="0">
                <a:latin typeface="Times New Roman" pitchFamily="18" charset="0"/>
                <a:cs typeface="Times New Roman" pitchFamily="18" charset="0"/>
              </a:rPr>
              <a:t>SALMon</a:t>
            </a:r>
            <a:r>
              <a:rPr lang="en-IN" sz="2000" dirty="0" smtClean="0">
                <a:latin typeface="Times New Roman" pitchFamily="18" charset="0"/>
                <a:cs typeface="Times New Roman" pitchFamily="18" charset="0"/>
              </a:rPr>
              <a:t> framework in public and private clouds.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All CSPs joining the federation may have different types of computational infrastructure and may support monitoring of different performance metrics. </a:t>
            </a:r>
          </a:p>
          <a:p>
            <a:pPr algn="just">
              <a:lnSpc>
                <a:spcPct val="150000"/>
              </a:lnSpc>
            </a:pPr>
            <a:r>
              <a:rPr lang="en-IN" sz="2000" dirty="0" smtClean="0">
                <a:latin typeface="Times New Roman" pitchFamily="18" charset="0"/>
                <a:cs typeface="Times New Roman" pitchFamily="18" charset="0"/>
              </a:rPr>
              <a:t>A CSP could be a provider with a huge and sustained user community, or could be a new entrant with limited experience in service delivery.</a:t>
            </a:r>
          </a:p>
          <a:p>
            <a:pPr algn="just">
              <a:lnSpc>
                <a:spcPct val="150000"/>
              </a:lnSpc>
            </a:pPr>
            <a:r>
              <a:rPr lang="en-IN" sz="2000" dirty="0" smtClean="0">
                <a:latin typeface="Times New Roman" pitchFamily="18" charset="0"/>
                <a:cs typeface="Times New Roman" pitchFamily="18" charset="0"/>
              </a:rPr>
              <a:t>The model is based on the performance history of a CSP. </a:t>
            </a:r>
          </a:p>
          <a:p>
            <a:pPr algn="just">
              <a:lnSpc>
                <a:spcPct val="150000"/>
              </a:lnSpc>
            </a:pPr>
            <a:r>
              <a:rPr lang="en-IN" sz="2000" dirty="0" smtClean="0">
                <a:latin typeface="Times New Roman" pitchFamily="18" charset="0"/>
                <a:cs typeface="Times New Roman" pitchFamily="18" charset="0"/>
              </a:rPr>
              <a:t>It addresses provider and consumer concerns by relying on a third party provider to collect various data to perform the evaluation, assessing the risk that can be associated with a CSP for a cloud consumer, based on security, privacy and service performance metrics.</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91201"/>
        </p:xfrm>
        <a:graphic>
          <a:graphicData uri="http://schemas.openxmlformats.org/drawingml/2006/table">
            <a:tbl>
              <a:tblPr firstRow="1" bandRow="1">
                <a:tableStyleId>{5C22544A-7EE6-4342-B048-85BDC9FD1C3A}</a:tableStyleId>
              </a:tblPr>
              <a:tblGrid>
                <a:gridCol w="2622550"/>
                <a:gridCol w="2622550"/>
                <a:gridCol w="2622550"/>
              </a:tblGrid>
              <a:tr h="509961">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640620">
                <a:tc>
                  <a:txBody>
                    <a:bodyPr/>
                    <a:lstStyle/>
                    <a:p>
                      <a:pPr algn="just">
                        <a:lnSpc>
                          <a:spcPct val="150000"/>
                        </a:lnSpc>
                        <a:spcAft>
                          <a:spcPts val="500"/>
                        </a:spcAft>
                        <a:tabLst>
                          <a:tab pos="457200" algn="l"/>
                        </a:tabLst>
                      </a:pPr>
                      <a:r>
                        <a:rPr lang="en-IN" sz="1600" dirty="0">
                          <a:latin typeface="Times New Roman"/>
                          <a:ea typeface="Times New Roman"/>
                          <a:cs typeface="Latha"/>
                        </a:rPr>
                        <a:t>Inter</a:t>
                      </a:r>
                      <a:r>
                        <a:rPr lang="en-IN" sz="1600" dirty="0">
                          <a:latin typeface="Cambria Math"/>
                          <a:ea typeface="Times New Roman"/>
                          <a:cs typeface="Times New Roman"/>
                        </a:rPr>
                        <a:t>‐</a:t>
                      </a:r>
                      <a:r>
                        <a:rPr lang="en-IN" sz="1600" dirty="0">
                          <a:latin typeface="Times New Roman"/>
                          <a:ea typeface="Times New Roman"/>
                          <a:cs typeface="Latha"/>
                        </a:rPr>
                        <a:t>Cloud architectures and application brokering: taxonomy and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N. Grozev and R. Buyya,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We present a detailed survey of the state of the art in terms of both academic and industry developments (20 projects) and we fit each project onto the discussed taxonomies. </a:t>
                      </a:r>
                      <a:endParaRPr lang="en-IN" sz="1600">
                        <a:latin typeface="Calibri"/>
                        <a:ea typeface="Calibri"/>
                        <a:cs typeface="Latha"/>
                      </a:endParaRPr>
                    </a:p>
                  </a:txBody>
                  <a:tcPr marL="68580" marR="68580" marT="0" marB="0"/>
                </a:tc>
              </a:tr>
              <a:tr h="2640620">
                <a:tc>
                  <a:txBody>
                    <a:bodyPr/>
                    <a:lstStyle/>
                    <a:p>
                      <a:pPr algn="just">
                        <a:lnSpc>
                          <a:spcPct val="150000"/>
                        </a:lnSpc>
                        <a:spcAft>
                          <a:spcPts val="500"/>
                        </a:spcAft>
                        <a:tabLst>
                          <a:tab pos="457200" algn="l"/>
                        </a:tabLst>
                      </a:pPr>
                      <a:r>
                        <a:rPr lang="en-US" sz="1600">
                          <a:latin typeface="Times New Roman"/>
                          <a:ea typeface="Calibri"/>
                          <a:cs typeface="Latha"/>
                        </a:rPr>
                        <a:t>Intercloud: Utilityoriented federation of cloud computing environments for scaling of application services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 Buyya, R. Ranjan, and R. N. Calheiros,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Cloud computing providers have setup several data centers at different geographical locations over the Internet in order to optimally serve needs of their customers around the world.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86400"/>
        </p:xfrm>
        <a:graphic>
          <a:graphicData uri="http://schemas.openxmlformats.org/drawingml/2006/table">
            <a:tbl>
              <a:tblPr firstRow="1" bandRow="1">
                <a:tableStyleId>{5C22544A-7EE6-4342-B048-85BDC9FD1C3A}</a:tableStyleId>
              </a:tblPr>
              <a:tblGrid>
                <a:gridCol w="2571750"/>
                <a:gridCol w="2571750"/>
                <a:gridCol w="2571750"/>
              </a:tblGrid>
              <a:tr h="403087">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342874">
                <a:tc>
                  <a:txBody>
                    <a:bodyPr/>
                    <a:lstStyle/>
                    <a:p>
                      <a:pPr algn="just">
                        <a:lnSpc>
                          <a:spcPct val="150000"/>
                        </a:lnSpc>
                        <a:spcAft>
                          <a:spcPts val="500"/>
                        </a:spcAft>
                        <a:tabLst>
                          <a:tab pos="457200" algn="l"/>
                        </a:tabLst>
                      </a:pPr>
                      <a:r>
                        <a:rPr lang="en-US" sz="1600" dirty="0">
                          <a:latin typeface="Times New Roman"/>
                          <a:ea typeface="Calibri"/>
                          <a:cs typeface="Latha"/>
                        </a:rPr>
                        <a:t>How to enhance cloud architectures to enable cross-federation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Celesti, F. Tusa, M. Villari, and A. Puliafito,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In this paper, considering a general cloud architecture, we highlight such limitations and propose some enhancements which add new federation capabilities.</a:t>
                      </a:r>
                      <a:endParaRPr lang="en-IN" sz="1600">
                        <a:latin typeface="Calibri"/>
                        <a:ea typeface="Calibri"/>
                        <a:cs typeface="Latha"/>
                      </a:endParaRPr>
                    </a:p>
                  </a:txBody>
                  <a:tcPr marL="68580" marR="68580" marT="0" marB="0"/>
                </a:tc>
              </a:tr>
              <a:tr h="2740439">
                <a:tc>
                  <a:txBody>
                    <a:bodyPr/>
                    <a:lstStyle/>
                    <a:p>
                      <a:pPr algn="just">
                        <a:lnSpc>
                          <a:spcPct val="150000"/>
                        </a:lnSpc>
                        <a:spcAft>
                          <a:spcPts val="500"/>
                        </a:spcAft>
                        <a:tabLst>
                          <a:tab pos="457200" algn="l"/>
                        </a:tabLst>
                      </a:pPr>
                      <a:r>
                        <a:rPr lang="en-US" sz="1600">
                          <a:latin typeface="Times New Roman"/>
                          <a:ea typeface="Calibri"/>
                          <a:cs typeface="Latha"/>
                        </a:rPr>
                        <a:t>Thunder in the Clouds: Security challenges and solutions for federated Clouds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K. Bernsmed, M. G. Jaatun, P. H. Meland, and A. Undheim,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Cloud federation brings together different service providers and their offered services, so that many Cloud variants can be tailored to match different sets of customer requirements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jpg"/>
          <p:cNvPicPr>
            <a:picLocks noGrp="1" noChangeAspect="1" noChangeArrowheads="1"/>
          </p:cNvPicPr>
          <p:nvPr>
            <p:ph idx="1"/>
          </p:nvPr>
        </p:nvPicPr>
        <p:blipFill>
          <a:blip r:embed="rId2"/>
          <a:srcRect/>
          <a:stretch>
            <a:fillRect/>
          </a:stretch>
        </p:blipFill>
        <p:spPr bwMode="auto">
          <a:xfrm>
            <a:off x="2133600" y="1371600"/>
            <a:ext cx="6172200" cy="4876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This paper has presented </a:t>
            </a:r>
            <a:r>
              <a:rPr lang="en-IN" dirty="0" err="1" smtClean="0">
                <a:latin typeface="Times New Roman" pitchFamily="18" charset="0"/>
                <a:cs typeface="Times New Roman" pitchFamily="18" charset="0"/>
              </a:rPr>
              <a:t>AgCA</a:t>
            </a:r>
            <a:r>
              <a:rPr lang="en-IN" dirty="0" smtClean="0">
                <a:latin typeface="Times New Roman" pitchFamily="18" charset="0"/>
                <a:cs typeface="Times New Roman" pitchFamily="18" charset="0"/>
              </a:rPr>
              <a:t>, a novel aggregated capability assessment approach for composite services offered within CCF. We suggest that the capability assessment of a CCF is unique due to the hierarchical resource exchanges between multiple heterogeneous CSPs to deliver on-demand composite services. Capability scores for such composite services within CCF are proposed to be evaluated based on the individual capability of all participating CSPs and their dependency relation. The individual capability of each CSP in a federation is evaluated based on its CAIQ assessment as endorsed by CSA. The aggregated capability of any composite service is afterwards evaluated as a function of individual capabilities and the dependency relation of its participant CSPs. This approach is implemented as a component of a centralized broker to increase the reliability and enforcement of peer selection decisions. Numerous experiments have shown that capability values reflected by </a:t>
            </a:r>
            <a:r>
              <a:rPr lang="en-IN" dirty="0" err="1" smtClean="0">
                <a:latin typeface="Times New Roman" pitchFamily="18" charset="0"/>
                <a:cs typeface="Times New Roman" pitchFamily="18" charset="0"/>
              </a:rPr>
              <a:t>AgCA</a:t>
            </a:r>
            <a:r>
              <a:rPr lang="en-IN" dirty="0" smtClean="0">
                <a:latin typeface="Times New Roman" pitchFamily="18" charset="0"/>
                <a:cs typeface="Times New Roman" pitchFamily="18" charset="0"/>
              </a:rPr>
              <a:t> are adaptive to the service composition structure. Future work includes integrating a competence based approach in this model to enhance the quality of decisions.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N. </a:t>
            </a:r>
            <a:r>
              <a:rPr lang="en-IN" sz="1500" dirty="0" err="1" smtClean="0">
                <a:latin typeface="Times New Roman" pitchFamily="18" charset="0"/>
                <a:cs typeface="Times New Roman" pitchFamily="18" charset="0"/>
              </a:rPr>
              <a:t>Grozev</a:t>
            </a:r>
            <a:r>
              <a:rPr lang="en-IN" sz="1500" dirty="0" smtClean="0">
                <a:latin typeface="Times New Roman" pitchFamily="18" charset="0"/>
                <a:cs typeface="Times New Roman" pitchFamily="18" charset="0"/>
              </a:rPr>
              <a:t> and R. </a:t>
            </a:r>
            <a:r>
              <a:rPr lang="en-IN" sz="1500" dirty="0" err="1" smtClean="0">
                <a:latin typeface="Times New Roman" pitchFamily="18" charset="0"/>
                <a:cs typeface="Times New Roman" pitchFamily="18" charset="0"/>
              </a:rPr>
              <a:t>Buyya</a:t>
            </a:r>
            <a:r>
              <a:rPr lang="en-IN" sz="1500" dirty="0" smtClean="0">
                <a:latin typeface="Times New Roman" pitchFamily="18" charset="0"/>
                <a:cs typeface="Times New Roman" pitchFamily="18" charset="0"/>
              </a:rPr>
              <a:t>, "Inter‐Cloud architectures and application brokering: taxonomy and survey," Software: Practice and Experience, vol. 44, pp. 369-390, Mar 2014. </a:t>
            </a:r>
          </a:p>
          <a:p>
            <a:pPr algn="just">
              <a:lnSpc>
                <a:spcPct val="160000"/>
              </a:lnSpc>
            </a:pPr>
            <a:r>
              <a:rPr lang="en-IN" sz="1500" dirty="0" smtClean="0">
                <a:latin typeface="Times New Roman" pitchFamily="18" charset="0"/>
                <a:cs typeface="Times New Roman" pitchFamily="18" charset="0"/>
              </a:rPr>
              <a:t>[2] R. </a:t>
            </a:r>
            <a:r>
              <a:rPr lang="en-IN" sz="1500" dirty="0" err="1" smtClean="0">
                <a:latin typeface="Times New Roman" pitchFamily="18" charset="0"/>
                <a:cs typeface="Times New Roman" pitchFamily="18" charset="0"/>
              </a:rPr>
              <a:t>Buyya</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Ranjan</a:t>
            </a:r>
            <a:r>
              <a:rPr lang="en-IN" sz="1500" dirty="0" smtClean="0">
                <a:latin typeface="Times New Roman" pitchFamily="18" charset="0"/>
                <a:cs typeface="Times New Roman" pitchFamily="18" charset="0"/>
              </a:rPr>
              <a:t>, and R. N. </a:t>
            </a:r>
            <a:r>
              <a:rPr lang="en-IN" sz="1500" dirty="0" err="1" smtClean="0">
                <a:latin typeface="Times New Roman" pitchFamily="18" charset="0"/>
                <a:cs typeface="Times New Roman" pitchFamily="18" charset="0"/>
              </a:rPr>
              <a:t>Calheiros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Intercloud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Utilityoriented</a:t>
            </a:r>
            <a:r>
              <a:rPr lang="en-IN" sz="1500" dirty="0" smtClean="0">
                <a:latin typeface="Times New Roman" pitchFamily="18" charset="0"/>
                <a:cs typeface="Times New Roman" pitchFamily="18" charset="0"/>
              </a:rPr>
              <a:t> federation of cloud computing environments for scaling of application services," in International Conference on Algorithms and Architectures for Parallel Processing, 2010, pp. 13-31. </a:t>
            </a:r>
          </a:p>
          <a:p>
            <a:pPr algn="just">
              <a:lnSpc>
                <a:spcPct val="160000"/>
              </a:lnSpc>
            </a:pPr>
            <a:r>
              <a:rPr lang="en-IN" sz="1500" dirty="0" smtClean="0">
                <a:latin typeface="Times New Roman" pitchFamily="18" charset="0"/>
                <a:cs typeface="Times New Roman" pitchFamily="18" charset="0"/>
              </a:rPr>
              <a:t>[3] V. Massimo, B. </a:t>
            </a:r>
            <a:r>
              <a:rPr lang="en-IN" sz="1500" dirty="0" err="1" smtClean="0">
                <a:latin typeface="Times New Roman" pitchFamily="18" charset="0"/>
                <a:cs typeface="Times New Roman" pitchFamily="18" charset="0"/>
              </a:rPr>
              <a:t>Ivona</a:t>
            </a:r>
            <a:r>
              <a:rPr lang="en-IN" sz="1500" dirty="0" smtClean="0">
                <a:latin typeface="Times New Roman" pitchFamily="18" charset="0"/>
                <a:cs typeface="Times New Roman" pitchFamily="18" charset="0"/>
              </a:rPr>
              <a:t>, and T. Francesco, Achieving Federated and Self-Manageable Cloud Infrastructures: Theory and Practice. Hershey, PA, USA: IGI Global, 2012. </a:t>
            </a:r>
          </a:p>
          <a:p>
            <a:pPr algn="just">
              <a:lnSpc>
                <a:spcPct val="160000"/>
              </a:lnSpc>
            </a:pPr>
            <a:r>
              <a:rPr lang="en-IN" sz="1500" dirty="0" smtClean="0">
                <a:latin typeface="Times New Roman" pitchFamily="18" charset="0"/>
                <a:cs typeface="Times New Roman" pitchFamily="18" charset="0"/>
              </a:rPr>
              <a:t>[4] A. </a:t>
            </a:r>
            <a:r>
              <a:rPr lang="en-IN" sz="1500" dirty="0" err="1" smtClean="0">
                <a:latin typeface="Times New Roman" pitchFamily="18" charset="0"/>
                <a:cs typeface="Times New Roman" pitchFamily="18" charset="0"/>
              </a:rPr>
              <a:t>Celesti</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Tusa</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Villari</a:t>
            </a:r>
            <a:r>
              <a:rPr lang="en-IN" sz="1500" dirty="0" smtClean="0">
                <a:latin typeface="Times New Roman" pitchFamily="18" charset="0"/>
                <a:cs typeface="Times New Roman" pitchFamily="18" charset="0"/>
              </a:rPr>
              <a:t>, and A. </a:t>
            </a:r>
            <a:r>
              <a:rPr lang="en-IN" sz="1500" dirty="0" err="1" smtClean="0">
                <a:latin typeface="Times New Roman" pitchFamily="18" charset="0"/>
                <a:cs typeface="Times New Roman" pitchFamily="18" charset="0"/>
              </a:rPr>
              <a:t>Puliafito</a:t>
            </a:r>
            <a:r>
              <a:rPr lang="en-IN" sz="1500" dirty="0" smtClean="0">
                <a:latin typeface="Times New Roman" pitchFamily="18" charset="0"/>
                <a:cs typeface="Times New Roman" pitchFamily="18" charset="0"/>
              </a:rPr>
              <a:t>, "How to enhance cloud architectures to enable cross-federation," in Cloud Computing (CLOUD), 2010 IEEE 3rd International Conference on, 2010, pp. 337-345. </a:t>
            </a:r>
          </a:p>
          <a:p>
            <a:pPr algn="just">
              <a:lnSpc>
                <a:spcPct val="160000"/>
              </a:lnSpc>
            </a:pPr>
            <a:r>
              <a:rPr lang="en-IN" sz="1500" dirty="0" smtClean="0">
                <a:latin typeface="Times New Roman" pitchFamily="18" charset="0"/>
                <a:cs typeface="Times New Roman" pitchFamily="18" charset="0"/>
              </a:rPr>
              <a:t>[5] K. </a:t>
            </a:r>
            <a:r>
              <a:rPr lang="en-IN" sz="1500" dirty="0" err="1" smtClean="0">
                <a:latin typeface="Times New Roman" pitchFamily="18" charset="0"/>
                <a:cs typeface="Times New Roman" pitchFamily="18" charset="0"/>
              </a:rPr>
              <a:t>Bernsmed</a:t>
            </a:r>
            <a:r>
              <a:rPr lang="en-IN" sz="1500" dirty="0" smtClean="0">
                <a:latin typeface="Times New Roman" pitchFamily="18" charset="0"/>
                <a:cs typeface="Times New Roman" pitchFamily="18" charset="0"/>
              </a:rPr>
              <a:t>, M. G. </a:t>
            </a:r>
            <a:r>
              <a:rPr lang="en-IN" sz="1500" dirty="0" err="1" smtClean="0">
                <a:latin typeface="Times New Roman" pitchFamily="18" charset="0"/>
                <a:cs typeface="Times New Roman" pitchFamily="18" charset="0"/>
              </a:rPr>
              <a:t>Jaatun</a:t>
            </a:r>
            <a:r>
              <a:rPr lang="en-IN" sz="1500" dirty="0" smtClean="0">
                <a:latin typeface="Times New Roman" pitchFamily="18" charset="0"/>
                <a:cs typeface="Times New Roman" pitchFamily="18" charset="0"/>
              </a:rPr>
              <a:t>, P. H. </a:t>
            </a:r>
            <a:r>
              <a:rPr lang="en-IN" sz="1500" dirty="0" err="1" smtClean="0">
                <a:latin typeface="Times New Roman" pitchFamily="18" charset="0"/>
                <a:cs typeface="Times New Roman" pitchFamily="18" charset="0"/>
              </a:rPr>
              <a:t>Meland</a:t>
            </a:r>
            <a:r>
              <a:rPr lang="en-IN" sz="1500" dirty="0" smtClean="0">
                <a:latin typeface="Times New Roman" pitchFamily="18" charset="0"/>
                <a:cs typeface="Times New Roman" pitchFamily="18" charset="0"/>
              </a:rPr>
              <a:t>, and A. </a:t>
            </a:r>
            <a:r>
              <a:rPr lang="en-IN" sz="1500" dirty="0" err="1" smtClean="0">
                <a:latin typeface="Times New Roman" pitchFamily="18" charset="0"/>
                <a:cs typeface="Times New Roman" pitchFamily="18" charset="0"/>
              </a:rPr>
              <a:t>Undheim</a:t>
            </a:r>
            <a:r>
              <a:rPr lang="en-IN" sz="1500" dirty="0" smtClean="0">
                <a:latin typeface="Times New Roman" pitchFamily="18" charset="0"/>
                <a:cs typeface="Times New Roman" pitchFamily="18" charset="0"/>
              </a:rPr>
              <a:t>, "Thunder in the Clouds: Security challenges and solutions for federated Clouds," presented at the 4th IEEE International Conference on Cloud Computing Technology and Science (</a:t>
            </a:r>
            <a:r>
              <a:rPr lang="en-IN" sz="1500" dirty="0" err="1" smtClean="0">
                <a:latin typeface="Times New Roman" pitchFamily="18" charset="0"/>
                <a:cs typeface="Times New Roman" pitchFamily="18" charset="0"/>
              </a:rPr>
              <a:t>CloudCom</a:t>
            </a:r>
            <a:r>
              <a:rPr lang="en-IN" sz="1500" dirty="0" smtClean="0">
                <a:latin typeface="Times New Roman" pitchFamily="18" charset="0"/>
                <a:cs typeface="Times New Roman" pitchFamily="18" charset="0"/>
              </a:rPr>
              <a:t> '12), 2012. </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Chen, J.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D.-C. Wang, J. J. Tsai, H. Al-</a:t>
            </a:r>
            <a:r>
              <a:rPr lang="en-IN" sz="1600" dirty="0" err="1" smtClean="0">
                <a:latin typeface="Times New Roman" pitchFamily="18" charset="0"/>
                <a:cs typeface="Times New Roman" pitchFamily="18" charset="0"/>
              </a:rPr>
              <a:t>Hamadi</a:t>
            </a:r>
            <a:r>
              <a:rPr lang="en-IN" sz="1600" dirty="0" smtClean="0">
                <a:latin typeface="Times New Roman" pitchFamily="18" charset="0"/>
                <a:cs typeface="Times New Roman" pitchFamily="18" charset="0"/>
              </a:rPr>
              <a:t>, and I. You, "Trust-based service management for mobile cloud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systems," IEEE transactions on network and service management, vol. 16, pp. 246-263, 2018. </a:t>
            </a:r>
          </a:p>
          <a:p>
            <a:pPr algn="just">
              <a:lnSpc>
                <a:spcPct val="170000"/>
              </a:lnSpc>
            </a:pPr>
            <a:r>
              <a:rPr lang="en-IN" sz="1600" dirty="0" smtClean="0">
                <a:latin typeface="Times New Roman" pitchFamily="18" charset="0"/>
                <a:cs typeface="Times New Roman" pitchFamily="18" charset="0"/>
              </a:rPr>
              <a:t>[7] P. Zhang, Y. Kong, and M. Zhou, "A domain partition-based trust model for unreliable clouds," IEEE Transactions on Information Forensics and Security, vol. 13, pp. 2167-2178, 2018. </a:t>
            </a:r>
          </a:p>
          <a:p>
            <a:pPr algn="just">
              <a:lnSpc>
                <a:spcPct val="170000"/>
              </a:lnSpc>
            </a:pPr>
            <a:r>
              <a:rPr lang="en-IN" sz="1600" dirty="0" smtClean="0">
                <a:latin typeface="Times New Roman" pitchFamily="18" charset="0"/>
                <a:cs typeface="Times New Roman" pitchFamily="18" charset="0"/>
              </a:rPr>
              <a:t>[8] P. Zhang, M. Zhou, and Y. Kong, "A double-blind anonymous evaluation-based trust model in cloud computing environments," IEEE Transactions on Systems, Man, and Cybernetics: Systems, 2019. </a:t>
            </a:r>
          </a:p>
          <a:p>
            <a:pPr algn="just">
              <a:lnSpc>
                <a:spcPct val="170000"/>
              </a:lnSpc>
            </a:pPr>
            <a:r>
              <a:rPr lang="en-IN" sz="1600" dirty="0" smtClean="0">
                <a:latin typeface="Times New Roman" pitchFamily="18" charset="0"/>
                <a:cs typeface="Times New Roman" pitchFamily="18" charset="0"/>
              </a:rPr>
              <a:t>[9] X. Li, H. Ma, F. Zhou, and W. Yao, "T-broker: A trust-aware service brokering scheme for multiple cloud collaborative services," IEEE Transactions on Information Forensics and Security, vol. 10, pp. 1402-1415, Jul 2015. </a:t>
            </a:r>
          </a:p>
          <a:p>
            <a:pPr algn="just">
              <a:lnSpc>
                <a:spcPct val="170000"/>
              </a:lnSpc>
            </a:pPr>
            <a:r>
              <a:rPr lang="en-IN" sz="1600" dirty="0" smtClean="0">
                <a:latin typeface="Times New Roman" pitchFamily="18" charset="0"/>
                <a:cs typeface="Times New Roman" pitchFamily="18" charset="0"/>
              </a:rPr>
              <a:t>[10] X. Li, H. Ma, F. Zhou, and X. </a:t>
            </a:r>
            <a:r>
              <a:rPr lang="en-IN" sz="1600" dirty="0" err="1" smtClean="0">
                <a:latin typeface="Times New Roman" pitchFamily="18" charset="0"/>
                <a:cs typeface="Times New Roman" pitchFamily="18" charset="0"/>
              </a:rPr>
              <a:t>Gui</a:t>
            </a:r>
            <a:r>
              <a:rPr lang="en-IN" sz="1600" dirty="0" smtClean="0">
                <a:latin typeface="Times New Roman" pitchFamily="18" charset="0"/>
                <a:cs typeface="Times New Roman" pitchFamily="18" charset="0"/>
              </a:rPr>
              <a:t>, "Service operator-aware trust scheme for resource matchmaking across multiple clouds," IEEE transactions on parallel and distributed systems, vol. 26, pp. 1419- 1429, May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1493</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Aggregated Capability Assessment (AgCA) for CAIQ enabled Cross-cloud Federation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2021-05-17T15:50:19Z</dcterms:modified>
</cp:coreProperties>
</file>