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Truthful Auction for Graph Job Allocation in Vehicular Cloud-assisted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Vehicular cloud computing has emerged as a promising solution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users’ demands on processing computation-intensive applications in modern driving environments. Such applications are commonly represented by graphs consisting of components and edges. However, encouraging vehicles to share resources poses significant challenges owing to users’ selfishness. In this paper, an auction-based graph job allocation problem is studied in vehicular cloud-assisted networks considering resource reutilization. Our goal is to map each buyer (component) to a feasible seller (virtual machine) while maximizing the buyers’ utility-of-service, which concerns the execution time and commission cost.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10000"/>
          </a:bodyPr>
          <a:lstStyle/>
          <a:p>
            <a:pPr algn="just">
              <a:lnSpc>
                <a:spcPct val="150000"/>
              </a:lnSpc>
              <a:buNone/>
            </a:pPr>
            <a:r>
              <a:rPr lang="en-IN" sz="2000" dirty="0" smtClean="0">
                <a:latin typeface="Times New Roman" pitchFamily="18" charset="0"/>
                <a:cs typeface="Times New Roman" pitchFamily="18" charset="0"/>
              </a:rPr>
              <a:t>     First, we formulate the auction-based graph job allocation as an integer programming (IP) problem. Then, a </a:t>
            </a:r>
            <a:r>
              <a:rPr lang="en-IN" sz="2000" dirty="0" err="1" smtClean="0">
                <a:latin typeface="Times New Roman" pitchFamily="18" charset="0"/>
                <a:cs typeface="Times New Roman" pitchFamily="18" charset="0"/>
              </a:rPr>
              <a:t>Vickrey</a:t>
            </a:r>
            <a:r>
              <a:rPr lang="en-IN" sz="2000" dirty="0" smtClean="0">
                <a:latin typeface="Times New Roman" pitchFamily="18" charset="0"/>
                <a:cs typeface="Times New Roman" pitchFamily="18" charset="0"/>
              </a:rPr>
              <a:t>-Clarke-Groves based payment rule is proposed which satisfies the desired economical properties, truthfulness and individual rationality. We face two challenges: 1) the above-mentioned IP problem is NP-hard; 2) one constraint associated with the IP problem poses addressing the </a:t>
            </a:r>
            <a:r>
              <a:rPr lang="en-IN" sz="2000" dirty="0" err="1" smtClean="0">
                <a:latin typeface="Times New Roman" pitchFamily="18" charset="0"/>
                <a:cs typeface="Times New Roman" pitchFamily="18" charset="0"/>
              </a:rPr>
              <a:t>subgraph</a:t>
            </a:r>
            <a:r>
              <a:rPr lang="en-IN" sz="2000" dirty="0" smtClean="0">
                <a:latin typeface="Times New Roman" pitchFamily="18" charset="0"/>
                <a:cs typeface="Times New Roman" pitchFamily="18" charset="0"/>
              </a:rPr>
              <a:t> isomorphism problem. Thus, obtaining the optimal solution is practically infeasible in large-scale networks. Motivated by which, we develop a structure-preserved matching algorithm by maximizing the utility-of-service-gain, and the corresponding payment rule which offers economical properties and low computation complexity. Extensive simulations demonstrate that the proposed algorithm outperforms the benchmark methods considering various problem sizes.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case, our BRMA algorithm is compared with the random strategy selection method due to the lack of an existing algorithm for the problem. </a:t>
            </a:r>
          </a:p>
          <a:p>
            <a:pPr algn="just">
              <a:lnSpc>
                <a:spcPct val="150000"/>
              </a:lnSpc>
            </a:pPr>
            <a:r>
              <a:rPr lang="en-IN" sz="2000" dirty="0" smtClean="0">
                <a:latin typeface="Times New Roman" pitchFamily="18" charset="0"/>
                <a:cs typeface="Times New Roman" pitchFamily="18" charset="0"/>
              </a:rPr>
              <a:t>Note that in this case, load parameters and prices of the DCs are unknown prior to the graph job assignment; hence the </a:t>
            </a:r>
            <a:r>
              <a:rPr lang="en-IN" sz="2000" dirty="0" err="1" smtClean="0">
                <a:latin typeface="Times New Roman" pitchFamily="18" charset="0"/>
                <a:cs typeface="Times New Roman" pitchFamily="18" charset="0"/>
              </a:rPr>
              <a:t>abovedefined</a:t>
            </a:r>
            <a:r>
              <a:rPr lang="en-IN" sz="2000" dirty="0" smtClean="0">
                <a:latin typeface="Times New Roman" pitchFamily="18" charset="0"/>
                <a:cs typeface="Times New Roman" pitchFamily="18" charset="0"/>
              </a:rPr>
              <a:t> greedy algorithms can not be applied to this setting.</a:t>
            </a:r>
          </a:p>
          <a:p>
            <a:pPr algn="just">
              <a:lnSpc>
                <a:spcPct val="150000"/>
              </a:lnSpc>
            </a:pPr>
            <a:r>
              <a:rPr lang="en-IN" sz="2000" dirty="0" smtClean="0">
                <a:latin typeface="Times New Roman" pitchFamily="18" charset="0"/>
                <a:cs typeface="Times New Roman" pitchFamily="18" charset="0"/>
              </a:rPr>
              <a:t>In simulations, we use the term “incurred power” referring to the difference between the power consumption of the GDCN after the graph jobs are assigned as compared to that before the assignment.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graph job allocation problem in dynamic network environments have rarely been studied. </a:t>
            </a:r>
          </a:p>
          <a:p>
            <a:pPr algn="just">
              <a:lnSpc>
                <a:spcPct val="150000"/>
              </a:lnSpc>
            </a:pPr>
            <a:r>
              <a:rPr lang="en-IN" sz="2000" dirty="0" smtClean="0">
                <a:latin typeface="Times New Roman" pitchFamily="18" charset="0"/>
                <a:cs typeface="Times New Roman" pitchFamily="18" charset="0"/>
              </a:rPr>
              <a:t>In such networks, the mobility of servers and users as well as interdependency of the components pose major challenges to the design of applicable allocation methods. We were among the few working on addressing such challenges.</a:t>
            </a:r>
          </a:p>
          <a:p>
            <a:pPr algn="just">
              <a:lnSpc>
                <a:spcPct val="150000"/>
              </a:lnSpc>
            </a:pPr>
            <a:r>
              <a:rPr lang="en-IN" sz="2000" dirty="0" smtClean="0">
                <a:latin typeface="Times New Roman" pitchFamily="18" charset="0"/>
                <a:cs typeface="Times New Roman" pitchFamily="18" charset="0"/>
              </a:rPr>
              <a:t>In, we investigated the multi-graph-task offloading problem while considering the potential competition among components caused by the concurrency of multiple tasks.</a:t>
            </a:r>
          </a:p>
          <a:p>
            <a:pPr algn="just">
              <a:lnSpc>
                <a:spcPct val="150000"/>
              </a:lnSpc>
            </a:pPr>
            <a:r>
              <a:rPr lang="en-IN" sz="2000" dirty="0" smtClean="0">
                <a:latin typeface="Times New Roman" pitchFamily="18" charset="0"/>
                <a:cs typeface="Times New Roman" pitchFamily="18" charset="0"/>
              </a:rPr>
              <a:t>To the best of our knowledge, this paper is among the first which proposes a truthful auction model for the graph job allocation problem over VCs while considering resource reutilization.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 a resource allocation scheme is proposed resulting in efficient utilization of the resources while increasing the revenue of the mobile cloud service providers. </a:t>
            </a:r>
          </a:p>
          <a:p>
            <a:pPr algn="just">
              <a:lnSpc>
                <a:spcPct val="150000"/>
              </a:lnSpc>
            </a:pPr>
            <a:r>
              <a:rPr lang="en-IN" sz="2000" dirty="0" smtClean="0">
                <a:latin typeface="Times New Roman" pitchFamily="18" charset="0"/>
                <a:cs typeface="Times New Roman" pitchFamily="18" charset="0"/>
              </a:rPr>
              <a:t>One of the pioneer works addressing resource allocation in GDCNs considering the power consumption state of the DCs is , where a distributed algorithm, called DGLB, is proposed for real-time geographical load balancing. </a:t>
            </a:r>
          </a:p>
          <a:p>
            <a:pPr algn="just">
              <a:lnSpc>
                <a:spcPct val="150000"/>
              </a:lnSpc>
            </a:pPr>
            <a:r>
              <a:rPr lang="en-IN" sz="2000" dirty="0" smtClean="0">
                <a:latin typeface="Times New Roman" pitchFamily="18" charset="0"/>
                <a:cs typeface="Times New Roman" pitchFamily="18" charset="0"/>
              </a:rPr>
              <a:t>The proposed system models do not capture the power consumption of the utilized DCs. </a:t>
            </a:r>
          </a:p>
          <a:p>
            <a:pPr algn="just">
              <a:lnSpc>
                <a:spcPct val="150000"/>
              </a:lnSpc>
            </a:pPr>
            <a:r>
              <a:rPr lang="en-IN" sz="2000" dirty="0" smtClean="0">
                <a:latin typeface="Times New Roman" pitchFamily="18" charset="0"/>
                <a:cs typeface="Times New Roman" pitchFamily="18" charset="0"/>
              </a:rPr>
              <a:t>This is despite the fact that in GDCNs, the execution cost is mainly determined by the real-time power consumption of the DCs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Based on thorough numerical analysis and comparative evaluations, we demonstrate that the performance of the proposed low complexity </a:t>
            </a:r>
            <a:r>
              <a:rPr lang="en-IN" sz="2000" dirty="0" err="1" smtClean="0">
                <a:latin typeface="Times New Roman" pitchFamily="18" charset="0"/>
                <a:cs typeface="Times New Roman" pitchFamily="18" charset="0"/>
              </a:rPr>
              <a:t>structurepreserved</a:t>
            </a:r>
            <a:r>
              <a:rPr lang="en-IN" sz="2000" dirty="0" smtClean="0">
                <a:latin typeface="Times New Roman" pitchFamily="18" charset="0"/>
                <a:cs typeface="Times New Roman" pitchFamily="18" charset="0"/>
              </a:rPr>
              <a:t> matching algorithm can approach that of the optimal algorithm, while outperforming baseline methods considering various problem sizes.</a:t>
            </a:r>
          </a:p>
          <a:p>
            <a:pPr algn="just">
              <a:lnSpc>
                <a:spcPct val="150000"/>
              </a:lnSpc>
            </a:pPr>
            <a:r>
              <a:rPr lang="en-IN" sz="2000" dirty="0" smtClean="0">
                <a:latin typeface="Times New Roman" pitchFamily="18" charset="0"/>
                <a:cs typeface="Times New Roman" pitchFamily="18" charset="0"/>
              </a:rPr>
              <a:t>In semi-static environment where the topologies of either the computing servers or the service requestors are fixed, a novel framework for energy-efficient graph job allocation in geo-distributed cloud networks was introduced in , where solutions are obtained for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networks considering various scales.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8800"/>
        </p:xfrm>
        <a:graphic>
          <a:graphicData uri="http://schemas.openxmlformats.org/drawingml/2006/table">
            <a:tbl>
              <a:tblPr firstRow="1" bandRow="1">
                <a:tableStyleId>{5C22544A-7EE6-4342-B048-85BDC9FD1C3A}</a:tableStyleId>
              </a:tblPr>
              <a:tblGrid>
                <a:gridCol w="2622550"/>
                <a:gridCol w="2622550"/>
                <a:gridCol w="2622550"/>
              </a:tblGrid>
              <a:tr h="537379">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318828">
                <a:tc>
                  <a:txBody>
                    <a:bodyPr/>
                    <a:lstStyle/>
                    <a:p>
                      <a:pPr algn="just">
                        <a:lnSpc>
                          <a:spcPct val="150000"/>
                        </a:lnSpc>
                        <a:spcAft>
                          <a:spcPts val="500"/>
                        </a:spcAft>
                        <a:tabLst>
                          <a:tab pos="457200" algn="l"/>
                        </a:tabLst>
                      </a:pPr>
                      <a:r>
                        <a:rPr lang="en-US" sz="1600" dirty="0">
                          <a:latin typeface="Times New Roman"/>
                          <a:ea typeface="Calibri"/>
                          <a:cs typeface="Latha"/>
                        </a:rPr>
                        <a:t>Collaborative task offloading in vehicular edge multi-access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G. Qiao, S. Leng, K. Zhang, and Y. He,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deep integration of multi-access technologies and MEC can significantly enhance the access capacity between heterogeneous devices and MEC platforms. </a:t>
                      </a:r>
                      <a:endParaRPr lang="en-IN" sz="1600">
                        <a:latin typeface="Calibri"/>
                        <a:ea typeface="Calibri"/>
                        <a:cs typeface="Latha"/>
                      </a:endParaRPr>
                    </a:p>
                  </a:txBody>
                  <a:tcPr marL="68580" marR="68580" marT="0" marB="0"/>
                </a:tc>
              </a:tr>
              <a:tr h="2782593">
                <a:tc>
                  <a:txBody>
                    <a:bodyPr/>
                    <a:lstStyle/>
                    <a:p>
                      <a:pPr algn="just">
                        <a:lnSpc>
                          <a:spcPct val="150000"/>
                        </a:lnSpc>
                        <a:spcAft>
                          <a:spcPts val="500"/>
                        </a:spcAft>
                        <a:tabLst>
                          <a:tab pos="457200" algn="l"/>
                        </a:tabLst>
                      </a:pPr>
                      <a:r>
                        <a:rPr lang="en-US" sz="1600">
                          <a:latin typeface="Times New Roman"/>
                          <a:ea typeface="Calibri"/>
                          <a:cs typeface="Latha"/>
                        </a:rPr>
                        <a:t>Vehicular cloud networks: challenges, architectures, and future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T. Mekki, I. Jabri, A. Rachedi, and M. B. Jemaa,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Their research outcome was started with awareness between vehicles for collision avoidance to internet access and then expanded to vehicular multimedia </a:t>
                      </a:r>
                      <a:r>
                        <a:rPr lang="en-US" sz="1600" dirty="0" err="1">
                          <a:solidFill>
                            <a:srgbClr val="333333"/>
                          </a:solidFill>
                          <a:latin typeface="Times New Roman"/>
                          <a:ea typeface="Calibri"/>
                          <a:cs typeface="Latha"/>
                        </a:rPr>
                        <a:t>communica-tions</a:t>
                      </a:r>
                      <a:r>
                        <a:rPr lang="en-US" sz="16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91201"/>
        </p:xfrm>
        <a:graphic>
          <a:graphicData uri="http://schemas.openxmlformats.org/drawingml/2006/table">
            <a:tbl>
              <a:tblPr firstRow="1" bandRow="1">
                <a:tableStyleId>{5C22544A-7EE6-4342-B048-85BDC9FD1C3A}</a:tableStyleId>
              </a:tblPr>
              <a:tblGrid>
                <a:gridCol w="2571750"/>
                <a:gridCol w="2571750"/>
                <a:gridCol w="2571750"/>
              </a:tblGrid>
              <a:tr h="50996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40620">
                <a:tc>
                  <a:txBody>
                    <a:bodyPr/>
                    <a:lstStyle/>
                    <a:p>
                      <a:pPr algn="just">
                        <a:lnSpc>
                          <a:spcPct val="150000"/>
                        </a:lnSpc>
                        <a:spcAft>
                          <a:spcPts val="500"/>
                        </a:spcAft>
                        <a:tabLst>
                          <a:tab pos="457200" algn="l"/>
                        </a:tabLst>
                      </a:pPr>
                      <a:r>
                        <a:rPr lang="en-US" sz="1600" dirty="0">
                          <a:latin typeface="Times New Roman"/>
                          <a:ea typeface="Calibri"/>
                          <a:cs typeface="Latha"/>
                        </a:rPr>
                        <a:t>Power-aware allocation of graph jobs in geo-distributed cloud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S. Hosseinalipour, A. Nayak, and H. Dai,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We develop a framework for efficient allocation of graph jobs in geo-distributed cloud networks (GDCNs), explicitly considering the power consumption of the datacenters (DCs).</a:t>
                      </a:r>
                      <a:endParaRPr lang="en-IN" sz="1600">
                        <a:latin typeface="Calibri"/>
                        <a:ea typeface="Calibri"/>
                        <a:cs typeface="Latha"/>
                      </a:endParaRPr>
                    </a:p>
                  </a:txBody>
                  <a:tcPr marL="68580" marR="68580" marT="0" marB="0"/>
                </a:tc>
              </a:tr>
              <a:tr h="2640620">
                <a:tc>
                  <a:txBody>
                    <a:bodyPr/>
                    <a:lstStyle/>
                    <a:p>
                      <a:pPr algn="just">
                        <a:lnSpc>
                          <a:spcPct val="150000"/>
                        </a:lnSpc>
                        <a:spcAft>
                          <a:spcPts val="500"/>
                        </a:spcAft>
                        <a:tabLst>
                          <a:tab pos="457200" algn="l"/>
                        </a:tabLst>
                      </a:pPr>
                      <a:r>
                        <a:rPr lang="en-US" sz="1600">
                          <a:latin typeface="Times New Roman"/>
                          <a:ea typeface="Calibri"/>
                          <a:cs typeface="Latha"/>
                        </a:rPr>
                        <a:t>A cooperative partial computation offloading scheme for mobile edge computing enabled internet of thing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Z. Ning, P. Dong, X. Kong, and F. Xia,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With the evolutionary development of latency sensitive applications, delay restriction is becoming an obstacle to run sophisticated applications on mobile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png"/>
          <p:cNvPicPr>
            <a:picLocks noGrp="1" noChangeAspect="1" noChangeArrowheads="1"/>
          </p:cNvPicPr>
          <p:nvPr>
            <p:ph idx="1"/>
          </p:nvPr>
        </p:nvPicPr>
        <p:blipFill>
          <a:blip r:embed="rId2"/>
          <a:srcRect/>
          <a:stretch>
            <a:fillRect/>
          </a:stretch>
        </p:blipFill>
        <p:spPr bwMode="auto">
          <a:xfrm>
            <a:off x="1981200" y="1295400"/>
            <a:ext cx="61722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This paper studies a novel truthful auction-based graph job allocation scheme for VC-assisted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which is formulated as an IP problem. For small problem sizes with a couple of buyers and sellers, an optimal algorithm is introduced along with a VCG-based payment rule. For large problem sizes containing more participants and complicated job and VC structures, a low computation complexity </a:t>
            </a:r>
            <a:r>
              <a:rPr lang="en-IN" sz="2000" dirty="0" err="1" smtClean="0">
                <a:latin typeface="Times New Roman" pitchFamily="18" charset="0"/>
                <a:cs typeface="Times New Roman" pitchFamily="18" charset="0"/>
              </a:rPr>
              <a:t>structurepreserved</a:t>
            </a:r>
            <a:r>
              <a:rPr lang="en-IN" sz="2000" dirty="0" smtClean="0">
                <a:latin typeface="Times New Roman" pitchFamily="18" charset="0"/>
                <a:cs typeface="Times New Roman" pitchFamily="18" charset="0"/>
              </a:rPr>
              <a:t> matching algorithm based on </a:t>
            </a:r>
            <a:r>
              <a:rPr lang="en-IN" sz="2000" dirty="0" err="1" smtClean="0">
                <a:latin typeface="Times New Roman" pitchFamily="18" charset="0"/>
                <a:cs typeface="Times New Roman" pitchFamily="18" charset="0"/>
              </a:rPr>
              <a:t>UoSG</a:t>
            </a:r>
            <a:r>
              <a:rPr lang="en-IN" sz="2000" dirty="0" smtClean="0">
                <a:latin typeface="Times New Roman" pitchFamily="18" charset="0"/>
                <a:cs typeface="Times New Roman" pitchFamily="18" charset="0"/>
              </a:rPr>
              <a:t> maximization, and the corresponding payment role are proposed. The effectiveness of the proposed algorithms is revealed through comprehensive simulations. Several potential future directions can be concerned such as considering the cooperation among the SPs, and designing new payment rules to avoid risks if possible.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Leng</a:t>
            </a:r>
            <a:r>
              <a:rPr lang="en-IN" sz="1600" dirty="0" smtClean="0">
                <a:latin typeface="Times New Roman" pitchFamily="18" charset="0"/>
                <a:cs typeface="Times New Roman" pitchFamily="18" charset="0"/>
              </a:rPr>
              <a:t>, K. Zhang, and Y. He, “Collaborative task offloading in vehicular edge multi-access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56, no. 8, pp. 48–54, 2018. </a:t>
            </a:r>
          </a:p>
          <a:p>
            <a:pPr algn="just">
              <a:lnSpc>
                <a:spcPct val="160000"/>
              </a:lnSpc>
            </a:pPr>
            <a:r>
              <a:rPr lang="en-IN" sz="1600" dirty="0" smtClean="0">
                <a:latin typeface="Times New Roman" pitchFamily="18" charset="0"/>
                <a:cs typeface="Times New Roman" pitchFamily="18" charset="0"/>
              </a:rPr>
              <a:t>[2] T. </a:t>
            </a:r>
            <a:r>
              <a:rPr lang="en-IN" sz="1600" dirty="0" err="1" smtClean="0">
                <a:latin typeface="Times New Roman" pitchFamily="18" charset="0"/>
                <a:cs typeface="Times New Roman" pitchFamily="18" charset="0"/>
              </a:rPr>
              <a:t>Mekki</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Jabri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Rachedi</a:t>
            </a:r>
            <a:r>
              <a:rPr lang="en-IN" sz="1600" dirty="0" smtClean="0">
                <a:latin typeface="Times New Roman" pitchFamily="18" charset="0"/>
                <a:cs typeface="Times New Roman" pitchFamily="18" charset="0"/>
              </a:rPr>
              <a:t>, and M. B. </a:t>
            </a:r>
            <a:r>
              <a:rPr lang="en-IN" sz="1600" dirty="0" err="1" smtClean="0">
                <a:latin typeface="Times New Roman" pitchFamily="18" charset="0"/>
                <a:cs typeface="Times New Roman" pitchFamily="18" charset="0"/>
              </a:rPr>
              <a:t>Jemaa</a:t>
            </a:r>
            <a:r>
              <a:rPr lang="en-IN" sz="1600" dirty="0" smtClean="0">
                <a:latin typeface="Times New Roman" pitchFamily="18" charset="0"/>
                <a:cs typeface="Times New Roman" pitchFamily="18" charset="0"/>
              </a:rPr>
              <a:t>, “Vehicular cloud networks: challenges, architectures, and future directions,”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9, pp. 268–280, 2017. </a:t>
            </a:r>
          </a:p>
          <a:p>
            <a:pPr algn="just">
              <a:lnSpc>
                <a:spcPct val="160000"/>
              </a:lnSpc>
            </a:pP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Hosseinalipour</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Nayak</a:t>
            </a:r>
            <a:r>
              <a:rPr lang="en-IN" sz="1600" dirty="0" smtClean="0">
                <a:latin typeface="Times New Roman" pitchFamily="18" charset="0"/>
                <a:cs typeface="Times New Roman" pitchFamily="18" charset="0"/>
              </a:rPr>
              <a:t>, and H. Dai, “Power-aware allocation of graph jobs in geo-distributed cloud networks,” IEEE Trans. Parallel </a:t>
            </a:r>
            <a:r>
              <a:rPr lang="en-IN" sz="1600" dirty="0" err="1" smtClean="0">
                <a:latin typeface="Times New Roman" pitchFamily="18" charset="0"/>
                <a:cs typeface="Times New Roman" pitchFamily="18" charset="0"/>
              </a:rPr>
              <a:t>Distrib</a:t>
            </a:r>
            <a:r>
              <a:rPr lang="en-IN" sz="1600" dirty="0" smtClean="0">
                <a:latin typeface="Times New Roman" pitchFamily="18" charset="0"/>
                <a:cs typeface="Times New Roman" pitchFamily="18" charset="0"/>
              </a:rPr>
              <a:t>. Syst., vol. 31, no. 4, pp. 749–765, 2019. </a:t>
            </a:r>
          </a:p>
          <a:p>
            <a:pPr algn="just">
              <a:lnSpc>
                <a:spcPct val="160000"/>
              </a:lnSpc>
            </a:pPr>
            <a:r>
              <a:rPr lang="en-IN" sz="1600" dirty="0" smtClean="0">
                <a:latin typeface="Times New Roman" pitchFamily="18" charset="0"/>
                <a:cs typeface="Times New Roman" pitchFamily="18" charset="0"/>
              </a:rPr>
              <a:t>[4] Z. </a:t>
            </a:r>
            <a:r>
              <a:rPr lang="en-IN" sz="1600" dirty="0" err="1" smtClean="0">
                <a:latin typeface="Times New Roman" pitchFamily="18" charset="0"/>
                <a:cs typeface="Times New Roman" pitchFamily="18" charset="0"/>
              </a:rPr>
              <a:t>Ning</a:t>
            </a:r>
            <a:r>
              <a:rPr lang="en-IN" sz="1600" dirty="0" smtClean="0">
                <a:latin typeface="Times New Roman" pitchFamily="18" charset="0"/>
                <a:cs typeface="Times New Roman" pitchFamily="18" charset="0"/>
              </a:rPr>
              <a:t>, P. Dong, X. Kong, and F. Xia, “A cooperative partial computation offloading scheme for mobile edge computing enabled internet of thing,” IEEE Internet Things J., vol. 6, no. 3, pp. 4804- 4814, 2018. </a:t>
            </a:r>
          </a:p>
          <a:p>
            <a:pPr algn="just">
              <a:lnSpc>
                <a:spcPct val="160000"/>
              </a:lnSpc>
            </a:pPr>
            <a:r>
              <a:rPr lang="en-IN" sz="1600" dirty="0" smtClean="0">
                <a:latin typeface="Times New Roman" pitchFamily="18" charset="0"/>
                <a:cs typeface="Times New Roman" pitchFamily="18" charset="0"/>
              </a:rPr>
              <a:t>[5] S. Bi, and Y. J. Zhang, “Computation rate maximization for wireless powered mobile-edge computing with binary computation offloading,”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17, no. 6, pp. 4177- 4190, 2018.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Deng, Z. Xiang, J. T. </a:t>
            </a:r>
            <a:r>
              <a:rPr lang="en-IN" sz="1600" dirty="0" err="1" smtClean="0">
                <a:latin typeface="Times New Roman" pitchFamily="18" charset="0"/>
                <a:cs typeface="Times New Roman" pitchFamily="18" charset="0"/>
              </a:rPr>
              <a:t>Taheri</a:t>
            </a:r>
            <a:r>
              <a:rPr lang="en-IN" sz="1600" dirty="0" smtClean="0">
                <a:latin typeface="Times New Roman" pitchFamily="18" charset="0"/>
                <a:cs typeface="Times New Roman" pitchFamily="18" charset="0"/>
              </a:rPr>
              <a:t>, M. A. </a:t>
            </a:r>
            <a:r>
              <a:rPr lang="en-IN" sz="1600" dirty="0" err="1" smtClean="0">
                <a:latin typeface="Times New Roman" pitchFamily="18" charset="0"/>
                <a:cs typeface="Times New Roman" pitchFamily="18" charset="0"/>
              </a:rPr>
              <a:t>Khoshkholghi</a:t>
            </a:r>
            <a:r>
              <a:rPr lang="en-IN" sz="1600" dirty="0" smtClean="0">
                <a:latin typeface="Times New Roman" pitchFamily="18" charset="0"/>
                <a:cs typeface="Times New Roman" pitchFamily="18" charset="0"/>
              </a:rPr>
              <a:t>, J. Yin, A. Y. </a:t>
            </a:r>
            <a:r>
              <a:rPr lang="en-IN" sz="1600" dirty="0" err="1" smtClean="0">
                <a:latin typeface="Times New Roman" pitchFamily="18" charset="0"/>
                <a:cs typeface="Times New Roman" pitchFamily="18" charset="0"/>
              </a:rPr>
              <a:t>Zomaya</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“Optimal application deployment in resource constrained distributed edges,” IEEE Trans. Mobile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DOI: 10.1109/TMC.2020.2970698, pp. 1-1, 2020. </a:t>
            </a:r>
          </a:p>
          <a:p>
            <a:pPr algn="just">
              <a:lnSpc>
                <a:spcPct val="170000"/>
              </a:lnSpc>
            </a:pPr>
            <a:r>
              <a:rPr lang="en-IN" sz="1600" dirty="0" smtClean="0">
                <a:latin typeface="Times New Roman" pitchFamily="18" charset="0"/>
                <a:cs typeface="Times New Roman" pitchFamily="18" charset="0"/>
              </a:rPr>
              <a:t>[7] X. Wang, X. Chen, and W. Wu, “Towards truthful auction mechanisms for task assignment in mobile device clouds,” IEEE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(INFOCOM), Atlanta, GA, USA, May. 2017, pp. 1-9. </a:t>
            </a:r>
          </a:p>
          <a:p>
            <a:pPr algn="just">
              <a:lnSpc>
                <a:spcPct val="170000"/>
              </a:lnSpc>
            </a:pPr>
            <a:r>
              <a:rPr lang="en-IN" sz="1600" dirty="0" smtClean="0">
                <a:latin typeface="Times New Roman" pitchFamily="18" charset="0"/>
                <a:cs typeface="Times New Roman" pitchFamily="18" charset="0"/>
              </a:rPr>
              <a:t>[8] Q. Wu, M. Zhou, Q. Zhu, and Y. Xia, “VCG auction-based dynamic pricing for multi-granularity service composition,” IEEE Trans.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Sci. Eng., vol. 15, no. 2, pp. 796–805, 2018. </a:t>
            </a:r>
          </a:p>
          <a:p>
            <a:pPr algn="just">
              <a:lnSpc>
                <a:spcPct val="170000"/>
              </a:lnSpc>
            </a:pPr>
            <a:r>
              <a:rPr lang="en-IN" sz="1600" dirty="0" smtClean="0">
                <a:latin typeface="Times New Roman" pitchFamily="18" charset="0"/>
                <a:cs typeface="Times New Roman" pitchFamily="18" charset="0"/>
              </a:rPr>
              <a:t>[9] Z. Tao, Q. Xia, Z. </a:t>
            </a:r>
            <a:r>
              <a:rPr lang="en-IN" sz="1600" dirty="0" err="1" smtClean="0">
                <a:latin typeface="Times New Roman" pitchFamily="18" charset="0"/>
                <a:cs typeface="Times New Roman" pitchFamily="18" charset="0"/>
              </a:rPr>
              <a:t>Hao</a:t>
            </a:r>
            <a:r>
              <a:rPr lang="en-IN" sz="1600" dirty="0" smtClean="0">
                <a:latin typeface="Times New Roman" pitchFamily="18" charset="0"/>
                <a:cs typeface="Times New Roman" pitchFamily="18" charset="0"/>
              </a:rPr>
              <a:t>, C. Li, L. Ma, S. Yi, and Q. Li, “A survey of virtual machine management in edge computing,” Proc. IEEE, vol. 107, no. 8, pp: 1482–1499, 2019. </a:t>
            </a:r>
          </a:p>
          <a:p>
            <a:pPr algn="just">
              <a:lnSpc>
                <a:spcPct val="170000"/>
              </a:lnSpc>
            </a:pP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J. Liu, J. Zhang, W. Sun, and N. Kato, “Mobile-edge computation offloading for </a:t>
            </a:r>
            <a:r>
              <a:rPr lang="en-IN" sz="1600" dirty="0" err="1" smtClean="0">
                <a:latin typeface="Times New Roman" pitchFamily="18" charset="0"/>
                <a:cs typeface="Times New Roman" pitchFamily="18" charset="0"/>
              </a:rPr>
              <a:t>ultradense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networks,” IEEE Internet Things J., vol. 5, no. 6, pp. 4977-4988,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1537</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Truthful Auction for Graph Job Allocation in Vehicular Cloud-assisted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2021-05-17T15:30:19Z</dcterms:modified>
</cp:coreProperties>
</file>