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Toward Automated Classroom Observation Multimodal Machine Learning to Estimate CLASS Positive Climate and Negative Climate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200000"/>
              </a:lnSpc>
              <a:buNone/>
            </a:pPr>
            <a:r>
              <a:rPr lang="en-IN" sz="2000" dirty="0" smtClean="0">
                <a:latin typeface="Times New Roman" pitchFamily="18" charset="0"/>
                <a:cs typeface="Times New Roman" pitchFamily="18" charset="0"/>
              </a:rPr>
              <a:t>  In this work we present a multi-modal machine learning-based system, which we call ACORN, to analyze videos of school classrooms for the Positive Climate (PC) and Negative Climate (NC) dimensions of the CLASS [1] observation protocol that is widely used in educational research. ACORN uses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to analyze spectral audio features, the faces of teachers and students, and the pixels of each image frame, and then integrates this information over time using Temporal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audiovisual ACORN’s PC and NC predictions have Pearson correlations of 0.55 and 0.63 with ground-truth scores provided by expert CLASS coders on the UVA Toddler dataset (cross-validation on n = 300 15-min video segments), and a purely auditory ACORN predicts PC and NC with correlations of 0.36 and 0.41 on the MET dataset (test set of n = 2000 videos segments). These numbers are similar to inter-coder reliability of human coders. Finally, using Graph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Networks we make early strides (AUC=0.70) toward predicting the specific moments (45-90sec clips) when the PC is particularly weak/strong. Our findings inform the design of automatic classroom observation and also more general video activity recognition and summary recognition systems.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Systematic reviews on the use of machine learning within psychiatric and </a:t>
            </a:r>
            <a:r>
              <a:rPr lang="en-IN" sz="2000" dirty="0" err="1" smtClean="0">
                <a:latin typeface="Times New Roman" pitchFamily="18" charset="0"/>
                <a:cs typeface="Times New Roman" pitchFamily="18" charset="0"/>
              </a:rPr>
              <a:t>neuroscientific</a:t>
            </a:r>
            <a:r>
              <a:rPr lang="en-IN" sz="2000" dirty="0" smtClean="0">
                <a:latin typeface="Times New Roman" pitchFamily="18" charset="0"/>
                <a:cs typeface="Times New Roman" pitchFamily="18" charset="0"/>
              </a:rPr>
              <a:t>  research emphasizes the need for a theory-driven machine learning approach, that is building on existing knowledge and hypothesis, to achieve relevant results and a deeper understanding. </a:t>
            </a:r>
          </a:p>
          <a:p>
            <a:pPr algn="just">
              <a:lnSpc>
                <a:spcPct val="150000"/>
              </a:lnSpc>
            </a:pPr>
            <a:r>
              <a:rPr lang="en-IN" sz="2000" dirty="0" smtClean="0">
                <a:latin typeface="Times New Roman" pitchFamily="18" charset="0"/>
                <a:cs typeface="Times New Roman" pitchFamily="18" charset="0"/>
              </a:rPr>
              <a:t>In other words, this is the method to get high quality ground truth data. Furthermore, the innovative explanation algorithm presented by </a:t>
            </a:r>
            <a:r>
              <a:rPr lang="en-IN" sz="2000" dirty="0" err="1" smtClean="0">
                <a:latin typeface="Times New Roman" pitchFamily="18" charset="0"/>
                <a:cs typeface="Times New Roman" pitchFamily="18" charset="0"/>
              </a:rPr>
              <a:t>Ribeiro</a:t>
            </a:r>
            <a:r>
              <a:rPr lang="en-IN" sz="2000" dirty="0" smtClean="0">
                <a:latin typeface="Times New Roman" pitchFamily="18" charset="0"/>
                <a:cs typeface="Times New Roman" pitchFamily="18" charset="0"/>
              </a:rPr>
              <a:t> et al. has the potential to accomplish further scientific understanding, as it gives both; insight into, and reasons for the predictions of the classifiers.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we focus on finding moments that have particularly strong Positive Climate. </a:t>
            </a:r>
          </a:p>
          <a:p>
            <a:pPr algn="just">
              <a:lnSpc>
                <a:spcPct val="150000"/>
              </a:lnSpc>
            </a:pPr>
            <a:r>
              <a:rPr lang="en-IN" sz="2000" dirty="0" smtClean="0">
                <a:latin typeface="Times New Roman" pitchFamily="18" charset="0"/>
                <a:cs typeface="Times New Roman" pitchFamily="18" charset="0"/>
              </a:rPr>
              <a:t>If successful, such a tool could be valuable to teachers to help them understand when and why their interactions with students were particularly effective. Our particular summarization problem is supervised because the moments we want to find depend on a particular CLASS dimension (PC); quite possibly, different moments would be found for other dimensions.</a:t>
            </a:r>
          </a:p>
          <a:p>
            <a:pPr algn="just">
              <a:lnSpc>
                <a:spcPct val="150000"/>
              </a:lnSpc>
            </a:pPr>
            <a:r>
              <a:rPr lang="en-IN" sz="2000" dirty="0" smtClean="0">
                <a:latin typeface="Times New Roman" pitchFamily="18" charset="0"/>
                <a:cs typeface="Times New Roman" pitchFamily="18" charset="0"/>
              </a:rPr>
              <a:t>To tackle this problem, we collected more labels for the UVA Toddler dataset, and we explored three different algorithmic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present our proposed classification taxonomy for automatic MHMS works. graphically depicts the classification taxonomy which is divided into three main levels, namely: </a:t>
            </a:r>
            <a:r>
              <a:rPr lang="en-IN" sz="2000" i="1" dirty="0" smtClean="0">
                <a:latin typeface="Times New Roman" pitchFamily="18" charset="0"/>
                <a:cs typeface="Times New Roman" pitchFamily="18" charset="0"/>
              </a:rPr>
              <a:t>study type</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study duration</a:t>
            </a:r>
            <a:r>
              <a:rPr lang="en-IN" sz="2000" dirty="0" smtClean="0">
                <a:latin typeface="Times New Roman" pitchFamily="18" charset="0"/>
                <a:cs typeface="Times New Roman" pitchFamily="18" charset="0"/>
              </a:rPr>
              <a:t> and </a:t>
            </a:r>
            <a:r>
              <a:rPr lang="en-IN" sz="2000" i="1" dirty="0" smtClean="0">
                <a:latin typeface="Times New Roman" pitchFamily="18" charset="0"/>
                <a:cs typeface="Times New Roman" pitchFamily="18" charset="0"/>
              </a:rPr>
              <a:t>sensing types</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Subsequently, each level has different types of categories. For instance, the </a:t>
            </a:r>
            <a:r>
              <a:rPr lang="en-IN" sz="2000" i="1" dirty="0" smtClean="0">
                <a:latin typeface="Times New Roman" pitchFamily="18" charset="0"/>
                <a:cs typeface="Times New Roman" pitchFamily="18" charset="0"/>
              </a:rPr>
              <a:t>study type</a:t>
            </a:r>
            <a:r>
              <a:rPr lang="en-IN" sz="2000" dirty="0" smtClean="0">
                <a:latin typeface="Times New Roman" pitchFamily="18" charset="0"/>
                <a:cs typeface="Times New Roman" pitchFamily="18" charset="0"/>
              </a:rPr>
              <a:t> can be association, detection and forecasting. The </a:t>
            </a:r>
            <a:r>
              <a:rPr lang="en-IN" sz="2000" i="1" dirty="0" smtClean="0">
                <a:latin typeface="Times New Roman" pitchFamily="18" charset="0"/>
                <a:cs typeface="Times New Roman" pitchFamily="18" charset="0"/>
              </a:rPr>
              <a:t>study duration</a:t>
            </a:r>
            <a:r>
              <a:rPr lang="en-IN" sz="2000" dirty="0" smtClean="0">
                <a:latin typeface="Times New Roman" pitchFamily="18" charset="0"/>
                <a:cs typeface="Times New Roman" pitchFamily="18" charset="0"/>
              </a:rPr>
              <a:t> can be either short-term or long-term.</a:t>
            </a:r>
          </a:p>
          <a:p>
            <a:pPr algn="just">
              <a:lnSpc>
                <a:spcPct val="150000"/>
              </a:lnSpc>
            </a:pPr>
            <a:r>
              <a:rPr lang="en-IN" sz="2000" dirty="0" smtClean="0">
                <a:latin typeface="Times New Roman" pitchFamily="18" charset="0"/>
                <a:cs typeface="Times New Roman" pitchFamily="18" charset="0"/>
              </a:rPr>
              <a:t>In the same work, they proposed a state-change detection algorithm without explicitly recognizing the new state, i.e., detect when there is a change from a default state such that this could trigger a notification to visit a doctor for an exact diagnosis.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Through stacking dilated convolution layers, the TCN can have a very large receptive field with relatively few layers and thus maintain computational efficiency. </a:t>
            </a:r>
          </a:p>
          <a:p>
            <a:pPr algn="just">
              <a:lnSpc>
                <a:spcPct val="150000"/>
              </a:lnSpc>
            </a:pPr>
            <a:r>
              <a:rPr lang="en-IN" sz="2000" dirty="0" smtClean="0">
                <a:latin typeface="Times New Roman" pitchFamily="18" charset="0"/>
                <a:cs typeface="Times New Roman" pitchFamily="18" charset="0"/>
              </a:rPr>
              <a:t>TCN are an alternative to LSTM and GRU networks and can retain high accuracy while reducing run-time costs. We thus tried using a TCN to predict CLASS scores from the audio feature. The TCN took </a:t>
            </a:r>
            <a:r>
              <a:rPr lang="en-IN" sz="2000" dirty="0" err="1" smtClean="0">
                <a:latin typeface="Times New Roman" pitchFamily="18" charset="0"/>
                <a:cs typeface="Times New Roman" pitchFamily="18" charset="0"/>
              </a:rPr>
              <a:t>took</a:t>
            </a:r>
            <a:r>
              <a:rPr lang="en-IN" sz="2000" dirty="0" smtClean="0">
                <a:latin typeface="Times New Roman" pitchFamily="18" charset="0"/>
                <a:cs typeface="Times New Roman" pitchFamily="18" charset="0"/>
              </a:rPr>
              <a:t> a 34- dim audio feature vector at each </a:t>
            </a:r>
            <a:r>
              <a:rPr lang="en-IN" sz="2000" dirty="0" err="1" smtClean="0">
                <a:latin typeface="Times New Roman" pitchFamily="18" charset="0"/>
                <a:cs typeface="Times New Roman" pitchFamily="18" charset="0"/>
              </a:rPr>
              <a:t>timestep</a:t>
            </a:r>
            <a:r>
              <a:rPr lang="en-IN" sz="2000" dirty="0" smtClean="0">
                <a:latin typeface="Times New Roman" pitchFamily="18" charset="0"/>
                <a:cs typeface="Times New Roman" pitchFamily="18" charset="0"/>
              </a:rPr>
              <a:t> and produces a single CLASS score estimate as output in the final </a:t>
            </a:r>
            <a:r>
              <a:rPr lang="en-IN" sz="2000" dirty="0" err="1" smtClean="0">
                <a:latin typeface="Times New Roman" pitchFamily="18" charset="0"/>
                <a:cs typeface="Times New Roman" pitchFamily="18" charset="0"/>
              </a:rPr>
              <a:t>timestep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idea behind the attention is that we can identify the key participants present in each video frame using the self-attention weights. It also condenses the graph into a fixed-length representation.</a:t>
            </a:r>
          </a:p>
          <a:p>
            <a:pPr algn="just">
              <a:lnSpc>
                <a:spcPct val="150000"/>
              </a:lnSpc>
            </a:pPr>
            <a:r>
              <a:rPr lang="en-IN" sz="2000" dirty="0" smtClean="0">
                <a:latin typeface="Times New Roman" pitchFamily="18" charset="0"/>
                <a:cs typeface="Times New Roman" pitchFamily="18" charset="0"/>
              </a:rPr>
              <a:t> We found that both the attention mechanism and dropout were essential to obtain good performance with the GCN.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8514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400" dirty="0">
                          <a:latin typeface="Times New Roman"/>
                          <a:ea typeface="Times New Roman"/>
                          <a:cs typeface="Latha"/>
                        </a:rPr>
                        <a:t>A structured observation of </a:t>
                      </a:r>
                      <a:r>
                        <a:rPr lang="en-IN" sz="1400" dirty="0" err="1">
                          <a:latin typeface="Times New Roman"/>
                          <a:ea typeface="Times New Roman"/>
                          <a:cs typeface="Latha"/>
                        </a:rPr>
                        <a:t>behavioral</a:t>
                      </a:r>
                      <a:r>
                        <a:rPr lang="en-IN" sz="1400" dirty="0">
                          <a:latin typeface="Times New Roman"/>
                          <a:ea typeface="Times New Roman"/>
                          <a:cs typeface="Latha"/>
                        </a:rPr>
                        <a:t> self-regulation and its contribution to kindergarten outcomes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400">
                          <a:latin typeface="Times New Roman"/>
                          <a:ea typeface="Times New Roman"/>
                          <a:cs typeface="Latha"/>
                        </a:rPr>
                        <a:t>Claire Cameron Ponitz, Megan M McClelland, JS Matthews, and Frederick J Morrison.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solidFill>
                            <a:srgbClr val="333333"/>
                          </a:solidFill>
                          <a:latin typeface="Times New Roman"/>
                          <a:ea typeface="Calibri"/>
                          <a:cs typeface="Latha"/>
                        </a:rPr>
                        <a:t>Evidence for construct validity was found in positive correlations with parent ratings of attentional focusing and inhibitory control and teacher ratings of classroom behavioral regulation.</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400">
                          <a:latin typeface="Times New Roman"/>
                          <a:ea typeface="Calibri"/>
                          <a:cs typeface="Latha"/>
                        </a:rPr>
                        <a:t>The relation of preschool child-care quality to children’s cognitive and social developmental trajectories through second grade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Ellen S Peisner-Feinberg, Margaret R Burchinal, Richard M Clifford, Mary L Culkin, Carollee Howes, Sharon Lynn Kagan, and Noreen Yazejian.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dirty="0">
                          <a:solidFill>
                            <a:srgbClr val="333333"/>
                          </a:solidFill>
                          <a:latin typeface="Times New Roman"/>
                          <a:ea typeface="Calibri"/>
                          <a:cs typeface="Latha"/>
                        </a:rPr>
                        <a:t>These results provide evidence that child-care quality has a modest long-term effect on children's patterns of cognitive and </a:t>
                      </a:r>
                      <a:r>
                        <a:rPr lang="en-US" sz="1400" dirty="0" err="1">
                          <a:solidFill>
                            <a:srgbClr val="333333"/>
                          </a:solidFill>
                          <a:latin typeface="Times New Roman"/>
                          <a:ea typeface="Calibri"/>
                          <a:cs typeface="Latha"/>
                        </a:rPr>
                        <a:t>socioemotional</a:t>
                      </a:r>
                      <a:r>
                        <a:rPr lang="en-US" sz="1400" dirty="0">
                          <a:solidFill>
                            <a:srgbClr val="333333"/>
                          </a:solidFill>
                          <a:latin typeface="Times New Roman"/>
                          <a:ea typeface="Calibri"/>
                          <a:cs typeface="Latha"/>
                        </a:rPr>
                        <a:t> development at least through kindergarten, and in some cases, through second grade.</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53136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400" dirty="0">
                          <a:latin typeface="Times New Roman"/>
                          <a:ea typeface="Calibri"/>
                          <a:cs typeface="Latha"/>
                        </a:rPr>
                        <a:t>Student learning benefits of a mixed-reality teacher awareness tool in </a:t>
                      </a:r>
                      <a:r>
                        <a:rPr lang="en-US" sz="1400" dirty="0" err="1">
                          <a:latin typeface="Times New Roman"/>
                          <a:ea typeface="Calibri"/>
                          <a:cs typeface="Latha"/>
                        </a:rPr>
                        <a:t>ai</a:t>
                      </a:r>
                      <a:r>
                        <a:rPr lang="en-US" sz="1400" dirty="0">
                          <a:latin typeface="Times New Roman"/>
                          <a:ea typeface="Calibri"/>
                          <a:cs typeface="Latha"/>
                        </a:rPr>
                        <a:t>-enhanced classrooms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Kenneth Holstein, Bruce M McLaren, and Vincent Aleven.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solidFill>
                            <a:srgbClr val="333333"/>
                          </a:solidFill>
                          <a:latin typeface="Times New Roman"/>
                          <a:ea typeface="Calibri"/>
                          <a:cs typeface="Latha"/>
                        </a:rPr>
                        <a:t>This is the first experimental study showing that real-time teacher analytics can enhance student learning. This research illustrates the promise of AIED systems that integrate human and machine intelligence to support student learning.</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400">
                          <a:latin typeface="Times New Roman"/>
                          <a:ea typeface="Calibri"/>
                          <a:cs typeface="Latha"/>
                        </a:rPr>
                        <a:t>Prediction and localization of student engagement in the wild</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Amanjot Kaur, Aamir Mustafa, Love Mehta, and Abhinav Dhall.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dirty="0">
                          <a:solidFill>
                            <a:srgbClr val="333333"/>
                          </a:solidFill>
                          <a:latin typeface="Times New Roman"/>
                          <a:ea typeface="Calibri"/>
                          <a:cs typeface="Latha"/>
                        </a:rPr>
                        <a:t>Facial expressions of an individual in response to stimuli videos provide important cues in estimating variations in engagement level.</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png"/>
          <p:cNvPicPr>
            <a:picLocks noGrp="1" noChangeAspect="1" noChangeArrowheads="1"/>
          </p:cNvPicPr>
          <p:nvPr>
            <p:ph idx="1"/>
          </p:nvPr>
        </p:nvPicPr>
        <p:blipFill>
          <a:blip r:embed="rId2"/>
          <a:srcRect/>
          <a:stretch>
            <a:fillRect/>
          </a:stretch>
        </p:blipFill>
        <p:spPr bwMode="auto">
          <a:xfrm>
            <a:off x="1889125" y="1524000"/>
            <a:ext cx="65913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    We devised a multi-modal machine learning architecture and training procedure to create an Automatic Classroom Observation Recognition Network (ACORN). The ACORN is, to our best knowledge, the first fully automated system that can analyze videos of school classrooms and estimate the Positive Climate (PC) and Negative Climate (NC) dimensions of the CLASS protocol. The best system (model #22) presented in this paper can predict PC and NC with an accuracy (Pearson correlation) of 0.55 and 0.63 </a:t>
            </a:r>
            <a:r>
              <a:rPr lang="en-IN" sz="2000" dirty="0" err="1" smtClean="0">
                <a:latin typeface="Times New Roman" pitchFamily="18" charset="0"/>
                <a:cs typeface="Times New Roman" pitchFamily="18" charset="0"/>
              </a:rPr>
              <a:t>w.r.t</a:t>
            </a:r>
            <a:r>
              <a:rPr lang="en-IN" sz="2000" dirty="0" smtClean="0">
                <a:latin typeface="Times New Roman" pitchFamily="18" charset="0"/>
                <a:cs typeface="Times New Roman" pitchFamily="18" charset="0"/>
              </a:rPr>
              <a:t>. labels provided by expert CLASS coders, which is a substantial improvement on our earlier work [15] (with Pearson correlations of 0.40 and 0.51 </a:t>
            </a:r>
            <a:r>
              <a:rPr lang="en-IN" sz="2000" dirty="0" err="1" smtClean="0">
                <a:latin typeface="Times New Roman" pitchFamily="18" charset="0"/>
                <a:cs typeface="Times New Roman" pitchFamily="18" charset="0"/>
              </a:rPr>
              <a:t>w.r.t</a:t>
            </a:r>
            <a:r>
              <a:rPr lang="en-IN" sz="2000" dirty="0" smtClean="0">
                <a:latin typeface="Times New Roman" pitchFamily="18" charset="0"/>
                <a:cs typeface="Times New Roman" pitchFamily="18" charset="0"/>
              </a:rPr>
              <a:t>. ground-truth). These accuracy levels are similar to inter-coder reliability of human coders. We also presented statistically significant results (AUC=0.70) on automatically detecting the key moments within a classroom video when PC is higher or lower.</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Robert C </a:t>
            </a:r>
            <a:r>
              <a:rPr lang="en-IN" sz="1400" dirty="0" err="1" smtClean="0">
                <a:latin typeface="Times New Roman" pitchFamily="18" charset="0"/>
                <a:cs typeface="Times New Roman" pitchFamily="18" charset="0"/>
              </a:rPr>
              <a:t>Pianta</a:t>
            </a:r>
            <a:r>
              <a:rPr lang="en-IN" sz="1400" dirty="0" smtClean="0">
                <a:latin typeface="Times New Roman" pitchFamily="18" charset="0"/>
                <a:cs typeface="Times New Roman" pitchFamily="18" charset="0"/>
              </a:rPr>
              <a:t>, Karen M La </a:t>
            </a:r>
            <a:r>
              <a:rPr lang="en-IN" sz="1400" dirty="0" err="1" smtClean="0">
                <a:latin typeface="Times New Roman" pitchFamily="18" charset="0"/>
                <a:cs typeface="Times New Roman" pitchFamily="18" charset="0"/>
              </a:rPr>
              <a:t>Paro</a:t>
            </a:r>
            <a:r>
              <a:rPr lang="en-IN" sz="1400" dirty="0" smtClean="0">
                <a:latin typeface="Times New Roman" pitchFamily="18" charset="0"/>
                <a:cs typeface="Times New Roman" pitchFamily="18" charset="0"/>
              </a:rPr>
              <a:t>, and Bridget K </a:t>
            </a:r>
            <a:r>
              <a:rPr lang="en-IN" sz="1400" dirty="0" err="1" smtClean="0">
                <a:latin typeface="Times New Roman" pitchFamily="18" charset="0"/>
                <a:cs typeface="Times New Roman" pitchFamily="18" charset="0"/>
              </a:rPr>
              <a:t>Hamre</a:t>
            </a:r>
            <a:r>
              <a:rPr lang="en-IN" sz="1400" dirty="0" smtClean="0">
                <a:latin typeface="Times New Roman" pitchFamily="18" charset="0"/>
                <a:cs typeface="Times New Roman" pitchFamily="18" charset="0"/>
              </a:rPr>
              <a:t>. Classroom Assessment Scoring System™: Manual K-3. Paul H Brookes Publishing, 2008. </a:t>
            </a:r>
          </a:p>
          <a:p>
            <a:pPr algn="just">
              <a:lnSpc>
                <a:spcPct val="160000"/>
              </a:lnSpc>
            </a:pPr>
            <a:r>
              <a:rPr lang="en-IN" sz="1400" dirty="0" smtClean="0">
                <a:latin typeface="Times New Roman" pitchFamily="18" charset="0"/>
                <a:cs typeface="Times New Roman" pitchFamily="18" charset="0"/>
              </a:rPr>
              <a:t>[2] Susan </a:t>
            </a:r>
            <a:r>
              <a:rPr lang="en-IN" sz="1400" dirty="0" err="1" smtClean="0">
                <a:latin typeface="Times New Roman" pitchFamily="18" charset="0"/>
                <a:cs typeface="Times New Roman" pitchFamily="18" charset="0"/>
              </a:rPr>
              <a:t>Kontos</a:t>
            </a:r>
            <a:r>
              <a:rPr lang="en-IN" sz="1400" dirty="0" smtClean="0">
                <a:latin typeface="Times New Roman" pitchFamily="18" charset="0"/>
                <a:cs typeface="Times New Roman" pitchFamily="18" charset="0"/>
              </a:rPr>
              <a:t> and Amanda Wilcox-Herzog. Teachers’ interactions with children: Why are they so important? research in review. Young Children, 52(2):4–12, 1997. </a:t>
            </a:r>
          </a:p>
          <a:p>
            <a:pPr algn="just">
              <a:lnSpc>
                <a:spcPct val="160000"/>
              </a:lnSpc>
            </a:pPr>
            <a:r>
              <a:rPr lang="en-IN" sz="1400" dirty="0" smtClean="0">
                <a:latin typeface="Times New Roman" pitchFamily="18" charset="0"/>
                <a:cs typeface="Times New Roman" pitchFamily="18" charset="0"/>
              </a:rPr>
              <a:t>[3] Andrew J </a:t>
            </a:r>
            <a:r>
              <a:rPr lang="en-IN" sz="1400" dirty="0" err="1" smtClean="0">
                <a:latin typeface="Times New Roman" pitchFamily="18" charset="0"/>
                <a:cs typeface="Times New Roman" pitchFamily="18" charset="0"/>
              </a:rPr>
              <a:t>Mashburn</a:t>
            </a:r>
            <a:r>
              <a:rPr lang="en-IN" sz="1400" dirty="0" smtClean="0">
                <a:latin typeface="Times New Roman" pitchFamily="18" charset="0"/>
                <a:cs typeface="Times New Roman" pitchFamily="18" charset="0"/>
              </a:rPr>
              <a:t>, Robert C </a:t>
            </a:r>
            <a:r>
              <a:rPr lang="en-IN" sz="1400" dirty="0" err="1" smtClean="0">
                <a:latin typeface="Times New Roman" pitchFamily="18" charset="0"/>
                <a:cs typeface="Times New Roman" pitchFamily="18" charset="0"/>
              </a:rPr>
              <a:t>Pianta</a:t>
            </a:r>
            <a:r>
              <a:rPr lang="en-IN" sz="1400" dirty="0" smtClean="0">
                <a:latin typeface="Times New Roman" pitchFamily="18" charset="0"/>
                <a:cs typeface="Times New Roman" pitchFamily="18" charset="0"/>
              </a:rPr>
              <a:t>, Bridget K </a:t>
            </a:r>
            <a:r>
              <a:rPr lang="en-IN" sz="1400" dirty="0" err="1" smtClean="0">
                <a:latin typeface="Times New Roman" pitchFamily="18" charset="0"/>
                <a:cs typeface="Times New Roman" pitchFamily="18" charset="0"/>
              </a:rPr>
              <a:t>Hamre</a:t>
            </a:r>
            <a:r>
              <a:rPr lang="en-IN" sz="1400" dirty="0" smtClean="0">
                <a:latin typeface="Times New Roman" pitchFamily="18" charset="0"/>
                <a:cs typeface="Times New Roman" pitchFamily="18" charset="0"/>
              </a:rPr>
              <a:t>, Jason T Downer, Oscar A </a:t>
            </a:r>
            <a:r>
              <a:rPr lang="en-IN" sz="1400" dirty="0" err="1" smtClean="0">
                <a:latin typeface="Times New Roman" pitchFamily="18" charset="0"/>
                <a:cs typeface="Times New Roman" pitchFamily="18" charset="0"/>
              </a:rPr>
              <a:t>Barbarin</a:t>
            </a:r>
            <a:r>
              <a:rPr lang="en-IN" sz="1400" dirty="0" smtClean="0">
                <a:latin typeface="Times New Roman" pitchFamily="18" charset="0"/>
                <a:cs typeface="Times New Roman" pitchFamily="18" charset="0"/>
              </a:rPr>
              <a:t>, Donna Bryant, Margaret </a:t>
            </a:r>
            <a:r>
              <a:rPr lang="en-IN" sz="1400" dirty="0" err="1" smtClean="0">
                <a:latin typeface="Times New Roman" pitchFamily="18" charset="0"/>
                <a:cs typeface="Times New Roman" pitchFamily="18" charset="0"/>
              </a:rPr>
              <a:t>Burchinal</a:t>
            </a:r>
            <a:r>
              <a:rPr lang="en-IN" sz="1400" dirty="0" smtClean="0">
                <a:latin typeface="Times New Roman" pitchFamily="18" charset="0"/>
                <a:cs typeface="Times New Roman" pitchFamily="18" charset="0"/>
              </a:rPr>
              <a:t>, Diane M Early, and </a:t>
            </a:r>
            <a:r>
              <a:rPr lang="en-IN" sz="1400" dirty="0" err="1" smtClean="0">
                <a:latin typeface="Times New Roman" pitchFamily="18" charset="0"/>
                <a:cs typeface="Times New Roman" pitchFamily="18" charset="0"/>
              </a:rPr>
              <a:t>Carollee</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Howes</a:t>
            </a:r>
            <a:r>
              <a:rPr lang="en-IN" sz="1400" dirty="0" smtClean="0">
                <a:latin typeface="Times New Roman" pitchFamily="18" charset="0"/>
                <a:cs typeface="Times New Roman" pitchFamily="18" charset="0"/>
              </a:rPr>
              <a:t>. Measures of classroom quality in prekindergarten and children’s development of academic, language, and social skills. Child development, 79(3):732–749, 2008. </a:t>
            </a:r>
          </a:p>
          <a:p>
            <a:pPr algn="just">
              <a:lnSpc>
                <a:spcPct val="160000"/>
              </a:lnSpc>
            </a:pPr>
            <a:r>
              <a:rPr lang="en-IN" sz="1400" dirty="0" smtClean="0">
                <a:latin typeface="Times New Roman" pitchFamily="18" charset="0"/>
                <a:cs typeface="Times New Roman" pitchFamily="18" charset="0"/>
              </a:rPr>
              <a:t>[4] Claire Cameron </a:t>
            </a:r>
            <a:r>
              <a:rPr lang="en-IN" sz="1400" dirty="0" err="1" smtClean="0">
                <a:latin typeface="Times New Roman" pitchFamily="18" charset="0"/>
                <a:cs typeface="Times New Roman" pitchFamily="18" charset="0"/>
              </a:rPr>
              <a:t>Ponitz</a:t>
            </a:r>
            <a:r>
              <a:rPr lang="en-IN" sz="1400" dirty="0" smtClean="0">
                <a:latin typeface="Times New Roman" pitchFamily="18" charset="0"/>
                <a:cs typeface="Times New Roman" pitchFamily="18" charset="0"/>
              </a:rPr>
              <a:t>, Megan M McClelland, JS Matthews, and Frederick J Morrison. A structured observation of </a:t>
            </a:r>
            <a:r>
              <a:rPr lang="en-IN" sz="1400" dirty="0" err="1" smtClean="0">
                <a:latin typeface="Times New Roman" pitchFamily="18" charset="0"/>
                <a:cs typeface="Times New Roman" pitchFamily="18" charset="0"/>
              </a:rPr>
              <a:t>behavioral</a:t>
            </a:r>
            <a:r>
              <a:rPr lang="en-IN" sz="1400" dirty="0" smtClean="0">
                <a:latin typeface="Times New Roman" pitchFamily="18" charset="0"/>
                <a:cs typeface="Times New Roman" pitchFamily="18" charset="0"/>
              </a:rPr>
              <a:t> self-regulation and its contribution to kindergarten outcomes. Developmental psychology, 45(3):605, 2009. </a:t>
            </a:r>
          </a:p>
          <a:p>
            <a:pPr algn="just">
              <a:lnSpc>
                <a:spcPct val="160000"/>
              </a:lnSpc>
            </a:pPr>
            <a:r>
              <a:rPr lang="en-IN" sz="1400" dirty="0" smtClean="0">
                <a:latin typeface="Times New Roman" pitchFamily="18" charset="0"/>
                <a:cs typeface="Times New Roman" pitchFamily="18" charset="0"/>
              </a:rPr>
              <a:t>[5] Deborah Lowe </a:t>
            </a:r>
            <a:r>
              <a:rPr lang="en-IN" sz="1400" dirty="0" err="1" smtClean="0">
                <a:latin typeface="Times New Roman" pitchFamily="18" charset="0"/>
                <a:cs typeface="Times New Roman" pitchFamily="18" charset="0"/>
              </a:rPr>
              <a:t>Vandell</a:t>
            </a:r>
            <a:r>
              <a:rPr lang="en-IN" sz="1400" dirty="0" smtClean="0">
                <a:latin typeface="Times New Roman" pitchFamily="18" charset="0"/>
                <a:cs typeface="Times New Roman" pitchFamily="18" charset="0"/>
              </a:rPr>
              <a:t>, Jay </a:t>
            </a:r>
            <a:r>
              <a:rPr lang="en-IN" sz="1400" dirty="0" err="1" smtClean="0">
                <a:latin typeface="Times New Roman" pitchFamily="18" charset="0"/>
                <a:cs typeface="Times New Roman" pitchFamily="18" charset="0"/>
              </a:rPr>
              <a:t>Belsky</a:t>
            </a:r>
            <a:r>
              <a:rPr lang="en-IN" sz="1400" dirty="0" smtClean="0">
                <a:latin typeface="Times New Roman" pitchFamily="18" charset="0"/>
                <a:cs typeface="Times New Roman" pitchFamily="18" charset="0"/>
              </a:rPr>
              <a:t>, Margaret </a:t>
            </a:r>
            <a:r>
              <a:rPr lang="en-IN" sz="1400" dirty="0" err="1" smtClean="0">
                <a:latin typeface="Times New Roman" pitchFamily="18" charset="0"/>
                <a:cs typeface="Times New Roman" pitchFamily="18" charset="0"/>
              </a:rPr>
              <a:t>Burchinal</a:t>
            </a:r>
            <a:r>
              <a:rPr lang="en-IN" sz="1400" dirty="0" smtClean="0">
                <a:latin typeface="Times New Roman" pitchFamily="18" charset="0"/>
                <a:cs typeface="Times New Roman" pitchFamily="18" charset="0"/>
              </a:rPr>
              <a:t>, Laurence Steinberg, and Nathan Vandergrift. Do effects of early child care extend to age 15 years? results from the </a:t>
            </a:r>
            <a:r>
              <a:rPr lang="en-IN" sz="1400" dirty="0" err="1" smtClean="0">
                <a:latin typeface="Times New Roman" pitchFamily="18" charset="0"/>
                <a:cs typeface="Times New Roman" pitchFamily="18" charset="0"/>
              </a:rPr>
              <a:t>nichd</a:t>
            </a:r>
            <a:r>
              <a:rPr lang="en-IN" sz="1400" dirty="0" smtClean="0">
                <a:latin typeface="Times New Roman" pitchFamily="18" charset="0"/>
                <a:cs typeface="Times New Roman" pitchFamily="18" charset="0"/>
              </a:rPr>
              <a:t> study of early child care and youth development. Child development, 81(3):737–756, 2010</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Ellen S </a:t>
            </a:r>
            <a:r>
              <a:rPr lang="en-IN" sz="1400" dirty="0" err="1" smtClean="0">
                <a:latin typeface="Times New Roman" pitchFamily="18" charset="0"/>
                <a:cs typeface="Times New Roman" pitchFamily="18" charset="0"/>
              </a:rPr>
              <a:t>Peisner</a:t>
            </a:r>
            <a:r>
              <a:rPr lang="en-IN" sz="1400" dirty="0" smtClean="0">
                <a:latin typeface="Times New Roman" pitchFamily="18" charset="0"/>
                <a:cs typeface="Times New Roman" pitchFamily="18" charset="0"/>
              </a:rPr>
              <a:t>-Feinberg, Margaret R </a:t>
            </a:r>
            <a:r>
              <a:rPr lang="en-IN" sz="1400" dirty="0" err="1" smtClean="0">
                <a:latin typeface="Times New Roman" pitchFamily="18" charset="0"/>
                <a:cs typeface="Times New Roman" pitchFamily="18" charset="0"/>
              </a:rPr>
              <a:t>Burchinal</a:t>
            </a:r>
            <a:r>
              <a:rPr lang="en-IN" sz="1400" dirty="0" smtClean="0">
                <a:latin typeface="Times New Roman" pitchFamily="18" charset="0"/>
                <a:cs typeface="Times New Roman" pitchFamily="18" charset="0"/>
              </a:rPr>
              <a:t>, Richard M Clifford, Mary L </a:t>
            </a:r>
            <a:r>
              <a:rPr lang="en-IN" sz="1400" dirty="0" err="1" smtClean="0">
                <a:latin typeface="Times New Roman" pitchFamily="18" charset="0"/>
                <a:cs typeface="Times New Roman" pitchFamily="18" charset="0"/>
              </a:rPr>
              <a:t>Culkin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Carollee</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Howes</a:t>
            </a:r>
            <a:r>
              <a:rPr lang="en-IN" sz="1400" dirty="0" smtClean="0">
                <a:latin typeface="Times New Roman" pitchFamily="18" charset="0"/>
                <a:cs typeface="Times New Roman" pitchFamily="18" charset="0"/>
              </a:rPr>
              <a:t>, Sharon Lynn </a:t>
            </a:r>
            <a:r>
              <a:rPr lang="en-IN" sz="1400" dirty="0" err="1" smtClean="0">
                <a:latin typeface="Times New Roman" pitchFamily="18" charset="0"/>
                <a:cs typeface="Times New Roman" pitchFamily="18" charset="0"/>
              </a:rPr>
              <a:t>Kagan</a:t>
            </a:r>
            <a:r>
              <a:rPr lang="en-IN" sz="1400" dirty="0" smtClean="0">
                <a:latin typeface="Times New Roman" pitchFamily="18" charset="0"/>
                <a:cs typeface="Times New Roman" pitchFamily="18" charset="0"/>
              </a:rPr>
              <a:t>, and Noreen </a:t>
            </a:r>
            <a:r>
              <a:rPr lang="en-IN" sz="1400" dirty="0" err="1" smtClean="0">
                <a:latin typeface="Times New Roman" pitchFamily="18" charset="0"/>
                <a:cs typeface="Times New Roman" pitchFamily="18" charset="0"/>
              </a:rPr>
              <a:t>Yazejian</a:t>
            </a:r>
            <a:r>
              <a:rPr lang="en-IN" sz="1400" dirty="0" smtClean="0">
                <a:latin typeface="Times New Roman" pitchFamily="18" charset="0"/>
                <a:cs typeface="Times New Roman" pitchFamily="18" charset="0"/>
              </a:rPr>
              <a:t>. The relation of preschool child-care quality to children’s cognitive and social developmental trajectories through second grade. Child development, 72(5):1534–1553, 2001. </a:t>
            </a:r>
          </a:p>
          <a:p>
            <a:pPr algn="just">
              <a:lnSpc>
                <a:spcPct val="170000"/>
              </a:lnSpc>
            </a:pPr>
            <a:r>
              <a:rPr lang="en-IN" sz="1400" dirty="0" smtClean="0">
                <a:latin typeface="Times New Roman" pitchFamily="18" charset="0"/>
                <a:cs typeface="Times New Roman" pitchFamily="18" charset="0"/>
              </a:rPr>
              <a:t>[7] Barbara Nye, Spyros </a:t>
            </a:r>
            <a:r>
              <a:rPr lang="en-IN" sz="1400" dirty="0" err="1" smtClean="0">
                <a:latin typeface="Times New Roman" pitchFamily="18" charset="0"/>
                <a:cs typeface="Times New Roman" pitchFamily="18" charset="0"/>
              </a:rPr>
              <a:t>Konstantopoulos</a:t>
            </a:r>
            <a:r>
              <a:rPr lang="en-IN" sz="1400" dirty="0" smtClean="0">
                <a:latin typeface="Times New Roman" pitchFamily="18" charset="0"/>
                <a:cs typeface="Times New Roman" pitchFamily="18" charset="0"/>
              </a:rPr>
              <a:t>, and Larry V Hedges. How large are teacher effects? Educational evaluation and policy analysis, 26(3):237–257, 2004. </a:t>
            </a:r>
          </a:p>
          <a:p>
            <a:pPr algn="just">
              <a:lnSpc>
                <a:spcPct val="170000"/>
              </a:lnSpc>
            </a:pPr>
            <a:r>
              <a:rPr lang="en-IN" sz="1400" dirty="0" smtClean="0">
                <a:latin typeface="Times New Roman" pitchFamily="18" charset="0"/>
                <a:cs typeface="Times New Roman" pitchFamily="18" charset="0"/>
              </a:rPr>
              <a:t>[8] Thomas J Kane, Daniel F McCaffrey, Trey Miller, and Douglas O </a:t>
            </a:r>
            <a:r>
              <a:rPr lang="en-IN" sz="1400" dirty="0" err="1" smtClean="0">
                <a:latin typeface="Times New Roman" pitchFamily="18" charset="0"/>
                <a:cs typeface="Times New Roman" pitchFamily="18" charset="0"/>
              </a:rPr>
              <a:t>Staiger</a:t>
            </a:r>
            <a:r>
              <a:rPr lang="en-IN" sz="1400" dirty="0" smtClean="0">
                <a:latin typeface="Times New Roman" pitchFamily="18" charset="0"/>
                <a:cs typeface="Times New Roman" pitchFamily="18" charset="0"/>
              </a:rPr>
              <a:t>. Have we identified effective teachers? validating measures of effective teaching using random assignment. In Research Paper. MET Project. Bill &amp; Melinda Gates Foundation. </a:t>
            </a:r>
            <a:r>
              <a:rPr lang="en-IN" sz="1400" dirty="0" err="1" smtClean="0">
                <a:latin typeface="Times New Roman" pitchFamily="18" charset="0"/>
                <a:cs typeface="Times New Roman" pitchFamily="18" charset="0"/>
              </a:rPr>
              <a:t>Citeseer</a:t>
            </a:r>
            <a:r>
              <a:rPr lang="en-IN" sz="1400" dirty="0" smtClean="0">
                <a:latin typeface="Times New Roman" pitchFamily="18" charset="0"/>
                <a:cs typeface="Times New Roman" pitchFamily="18" charset="0"/>
              </a:rPr>
              <a:t>, 2013. </a:t>
            </a:r>
          </a:p>
          <a:p>
            <a:pPr algn="just">
              <a:lnSpc>
                <a:spcPct val="170000"/>
              </a:lnSpc>
            </a:pPr>
            <a:r>
              <a:rPr lang="en-IN" sz="1400" dirty="0" smtClean="0">
                <a:latin typeface="Times New Roman" pitchFamily="18" charset="0"/>
                <a:cs typeface="Times New Roman" pitchFamily="18" charset="0"/>
              </a:rPr>
              <a:t>[9] Kenneth Holstein, Bruce M McLaren, and Vincent </a:t>
            </a:r>
            <a:r>
              <a:rPr lang="en-IN" sz="1400" dirty="0" err="1" smtClean="0">
                <a:latin typeface="Times New Roman" pitchFamily="18" charset="0"/>
                <a:cs typeface="Times New Roman" pitchFamily="18" charset="0"/>
              </a:rPr>
              <a:t>Aleven</a:t>
            </a:r>
            <a:r>
              <a:rPr lang="en-IN" sz="1400" dirty="0" smtClean="0">
                <a:latin typeface="Times New Roman" pitchFamily="18" charset="0"/>
                <a:cs typeface="Times New Roman" pitchFamily="18" charset="0"/>
              </a:rPr>
              <a:t>. Student learning benefits of a mixed-reality teacher awareness tool in </a:t>
            </a:r>
            <a:r>
              <a:rPr lang="en-IN" sz="1400" dirty="0" err="1" smtClean="0">
                <a:latin typeface="Times New Roman" pitchFamily="18" charset="0"/>
                <a:cs typeface="Times New Roman" pitchFamily="18" charset="0"/>
              </a:rPr>
              <a:t>ai</a:t>
            </a:r>
            <a:r>
              <a:rPr lang="en-IN" sz="1400" dirty="0" smtClean="0">
                <a:latin typeface="Times New Roman" pitchFamily="18" charset="0"/>
                <a:cs typeface="Times New Roman" pitchFamily="18" charset="0"/>
              </a:rPr>
              <a:t>-enhanced classrooms. In International conference on artificial intelligence in education, pages 154–168. Springer, 2018. </a:t>
            </a:r>
          </a:p>
          <a:p>
            <a:pPr algn="just">
              <a:lnSpc>
                <a:spcPct val="170000"/>
              </a:lnSpc>
            </a:pPr>
            <a:r>
              <a:rPr lang="en-IN" sz="1400" dirty="0" smtClean="0">
                <a:latin typeface="Times New Roman" pitchFamily="18" charset="0"/>
                <a:cs typeface="Times New Roman" pitchFamily="18" charset="0"/>
              </a:rPr>
              <a:t>[10] </a:t>
            </a:r>
            <a:r>
              <a:rPr lang="en-IN" sz="1400" dirty="0" err="1" smtClean="0">
                <a:latin typeface="Times New Roman" pitchFamily="18" charset="0"/>
                <a:cs typeface="Times New Roman" pitchFamily="18" charset="0"/>
              </a:rPr>
              <a:t>Amanjot</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Kaur</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Aamir</a:t>
            </a:r>
            <a:r>
              <a:rPr lang="en-IN" sz="1400" dirty="0" smtClean="0">
                <a:latin typeface="Times New Roman" pitchFamily="18" charset="0"/>
                <a:cs typeface="Times New Roman" pitchFamily="18" charset="0"/>
              </a:rPr>
              <a:t> Mustafa, Love Mehta, and </a:t>
            </a:r>
            <a:r>
              <a:rPr lang="en-IN" sz="1400" dirty="0" err="1" smtClean="0">
                <a:latin typeface="Times New Roman" pitchFamily="18" charset="0"/>
                <a:cs typeface="Times New Roman" pitchFamily="18" charset="0"/>
              </a:rPr>
              <a:t>Abhinav</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Dhall</a:t>
            </a:r>
            <a:r>
              <a:rPr lang="en-IN" sz="1400" dirty="0" smtClean="0">
                <a:latin typeface="Times New Roman" pitchFamily="18" charset="0"/>
                <a:cs typeface="Times New Roman" pitchFamily="18" charset="0"/>
              </a:rPr>
              <a:t>. Prediction and localization of student engagement in the wild. In 2018 Digital Image Computing: Techniques and Applications (DICTA), pages 1–8. IEEE, 2018.</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1309</TotalTime>
  <Words>1376</Words>
  <Application>Microsoft Office PowerPoint</Application>
  <PresentationFormat>On-screen Show (4:3)</PresentationFormat>
  <Paragraphs>65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Toward Automated Classroom Observation Multimodal Machine Learning to Estimate CLASS Positive Climate and Negative Climate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2021-05-15T11:35:22Z</dcterms:modified>
</cp:coreProperties>
</file>