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 Machine Learning for Energy-Aware </a:t>
            </a:r>
            <a:r>
              <a:rPr lang="en-IN" b="1" dirty="0" err="1" smtClean="0">
                <a:latin typeface="Times New Roman" pitchFamily="18" charset="0"/>
                <a:cs typeface="Times New Roman" pitchFamily="18" charset="0"/>
              </a:rPr>
              <a:t>Multicore</a:t>
            </a:r>
            <a:r>
              <a:rPr lang="en-IN" b="1" dirty="0" smtClean="0">
                <a:latin typeface="Times New Roman" pitchFamily="18" charset="0"/>
                <a:cs typeface="Times New Roman" pitchFamily="18" charset="0"/>
              </a:rPr>
              <a:t> Real-Time Embedded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969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an Online Learning Artificial Neural Network (ANN) model that is able to predict the performance of tasks in lower frequency levels and safely optimize real-time embedded systems' power saving operations. The proposed ANN model is supported by feature selection, which provides the most relevant variables to describe shared resource contention in the selected </a:t>
            </a:r>
            <a:r>
              <a:rPr lang="en-IN" sz="2000" dirty="0" err="1" smtClean="0">
                <a:latin typeface="Times New Roman" pitchFamily="18" charset="0"/>
                <a:cs typeface="Times New Roman" pitchFamily="18" charset="0"/>
              </a:rPr>
              <a:t>multicore</a:t>
            </a:r>
            <a:r>
              <a:rPr lang="en-IN" sz="2000" dirty="0" smtClean="0">
                <a:latin typeface="Times New Roman" pitchFamily="18" charset="0"/>
                <a:cs typeface="Times New Roman" pitchFamily="18" charset="0"/>
              </a:rPr>
              <a:t> architecture. The variables are used at runtime to produce a performance trace that encompasses sufficient information for the ANN model to predict the impact of a frequency change on the performance of tasks.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migration heuristic encompassing a weighted activity vector is combined with the ANN model to dynamically adjust frequencies and also to trigger task migrations among cores, enabling further optimization by solving resource contentions and balancing the load among cores. The proposed solution achieved energy-savings of 24.97% on average when compared to the run-to-end approach, and it did it without compromising the criticality of any single task. The overhead incurred in terms of execution time was 0.1791% on average. Each prediction added 15.3585us on average and each retraining cycle triggered at frequency adjustments was never larger than 100us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have considerably extended our previous </a:t>
            </a:r>
            <a:r>
              <a:rPr lang="en-IN" sz="2000" dirty="0" smtClean="0">
                <a:latin typeface="Times New Roman" pitchFamily="18" charset="0"/>
                <a:cs typeface="Times New Roman" pitchFamily="18" charset="0"/>
              </a:rPr>
              <a:t>work, </a:t>
            </a:r>
            <a:r>
              <a:rPr lang="en-IN" sz="2000" dirty="0" smtClean="0">
                <a:latin typeface="Times New Roman" pitchFamily="18" charset="0"/>
                <a:cs typeface="Times New Roman" pitchFamily="18" charset="0"/>
              </a:rPr>
              <a:t>which only gives some experimental findings but without theoretical analysis, to reduce the power consumption. The proposed technique differs from the existing ones in three aspects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existing work assumes the parameters of tasks are predefined, thus it is hard to directly apply these methods to solve the problem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introduce the architecture of processing prototype scheduler, which can handle both user transactions and update transactions, while supporting real-time validity requirements of data processing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optimization techniques like Genetic, Particle Swarm, Stochastic Evolution, Ant, and others algorithms are used to determine the optimal solution of a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Recent </a:t>
            </a:r>
            <a:r>
              <a:rPr lang="en-IN" sz="2000" dirty="0" smtClean="0">
                <a:latin typeface="Times New Roman" pitchFamily="18" charset="0"/>
                <a:cs typeface="Times New Roman" pitchFamily="18" charset="0"/>
              </a:rPr>
              <a:t>researches in energy aware scheduling uses the optimization techniques to solve the Bin-packing and scheduling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recent challenge is how to determine the tasks with harmonic relationship and their execution time are probabilistic rather than deterministic, which is considered an NP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problem of partitioning tasks is considered as an NP- problem. So it is transformed into the </a:t>
            </a:r>
            <a:r>
              <a:rPr lang="en-IN" sz="2000" dirty="0" err="1" smtClean="0">
                <a:latin typeface="Times New Roman" pitchFamily="18" charset="0"/>
                <a:cs typeface="Times New Roman" pitchFamily="18" charset="0"/>
              </a:rPr>
              <a:t>binpacking</a:t>
            </a:r>
            <a:r>
              <a:rPr lang="en-IN" sz="2000" dirty="0" smtClean="0">
                <a:latin typeface="Times New Roman" pitchFamily="18" charset="0"/>
                <a:cs typeface="Times New Roman" pitchFamily="18" charset="0"/>
              </a:rPr>
              <a:t> problem or optimization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the proposed methods is evaluated by simulation experiments. Compared to the state-</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-art, our methods offer remarkable energy savings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a:t>
            </a:r>
            <a:r>
              <a:rPr lang="en-IN" sz="2000" dirty="0" smtClean="0">
                <a:latin typeface="Times New Roman" pitchFamily="18" charset="0"/>
                <a:cs typeface="Times New Roman" pitchFamily="18" charset="0"/>
              </a:rPr>
              <a:t>simulation results show the proposed methods offer an improved energy saving performance compared to the state-of-the-art schemes.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err="1" smtClean="0">
                <a:latin typeface="Times New Roman" pitchFamily="18" charset="0"/>
                <a:cs typeface="Times New Roman" pitchFamily="18" charset="0"/>
              </a:rPr>
              <a:t>multicore</a:t>
            </a:r>
            <a:r>
              <a:rPr lang="en-IN" sz="2000" dirty="0" smtClean="0">
                <a:latin typeface="Times New Roman" pitchFamily="18" charset="0"/>
                <a:cs typeface="Times New Roman" pitchFamily="18" charset="0"/>
              </a:rPr>
              <a:t> solution, we propose a mapping scheme called TCBM, which outperforms the state-of-the art methods in terms of energy savings.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conduct theoretical analysis to confirm the reliability of the proposed method</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power dissipation for processor is divided into static power and dynamic power. DVFS deals with enhancing the performance of system by decreasing the supply voltage leading to decrease the dynamic power and enhances the overall energy </a:t>
            </a:r>
            <a:r>
              <a:rPr lang="en-IN" sz="2000" dirty="0" smtClean="0">
                <a:latin typeface="Times New Roman" pitchFamily="18" charset="0"/>
                <a:cs typeface="Times New Roman" pitchFamily="18" charset="0"/>
              </a:rPr>
              <a:t>dissipation.</a:t>
            </a:r>
          </a:p>
          <a:p>
            <a:pPr algn="just">
              <a:lnSpc>
                <a:spcPct val="150000"/>
              </a:lnSpc>
            </a:pPr>
            <a:r>
              <a:rPr lang="en-IN" sz="2000" dirty="0" smtClean="0">
                <a:latin typeface="Times New Roman" pitchFamily="18" charset="0"/>
                <a:cs typeface="Times New Roman" pitchFamily="18" charset="0"/>
              </a:rPr>
              <a:t>DPM is used to determine a specific point in which the processor is switched into sleep mode to decrease the leakage </a:t>
            </a:r>
            <a:r>
              <a:rPr lang="en-IN" sz="2000" dirty="0" smtClean="0">
                <a:latin typeface="Times New Roman" pitchFamily="18" charset="0"/>
                <a:cs typeface="Times New Roman" pitchFamily="18" charset="0"/>
              </a:rPr>
              <a:t>current, </a:t>
            </a:r>
            <a:r>
              <a:rPr lang="en-IN" sz="2000" dirty="0" smtClean="0">
                <a:latin typeface="Times New Roman" pitchFamily="18" charset="0"/>
                <a:cs typeface="Times New Roman" pitchFamily="18" charset="0"/>
              </a:rPr>
              <a:t>leading to decrease in its static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algorithms are used to decrease the energy consumption under a specific temperature threshold. Some use the meta-heuristic search algorithm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other use the linear programming method (ILP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schedule tasks under thermal constraints. Both require a huge computation.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Power-aware scheduling of compositional real-time frameworks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G.M. Tchamgoue, K.H. Kim, and Y.K. Jun,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The energy consumption problem has become a great challenge in all computing areas from modern handheld devices to large data centers.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efficient scheduling of realtime tasks on multicore processors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Seo, J. Jeong, S. Park, and J. Lee,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algorithm dynamically balances the task loads of multiple cores to optimize power consumption during execution.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Real-Time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 S. Liu,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students following this note are expected to be familiar with basics of computer architecture, programming, computer communications, computer hardware and operating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Statistical rate monotonic scheduling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Atlas, and Abestavros,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particular it ensures the important property of task isolation, whereby tasks do not infringe on each other.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752600" y="1600200"/>
            <a:ext cx="6705600" cy="4571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increase of the system demands for homogeneous and heterogeneous multi-core systems along with the future vision towards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with limited resource constraints leads to the need of improving the energy aware scheduling for real time systems. Consequently, this paper addresses different perspectives of energy aware scheduling for real time systems. In this context, several factors such as execution models, the task dependency, the selection of tasks with harmonic nature, the thermal dissipation, the use of reinforcement learning, and the task allocation technique through bin-packing or optimization techniques are considered. Finally, this paper provided a guideline for choosing the proper energy aware scheduling criterion that meets the excessive requirement of the system.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G.M. </a:t>
            </a:r>
            <a:r>
              <a:rPr lang="en-IN" sz="1600" dirty="0" err="1" smtClean="0">
                <a:latin typeface="Times New Roman" pitchFamily="18" charset="0"/>
                <a:cs typeface="Times New Roman" pitchFamily="18" charset="0"/>
              </a:rPr>
              <a:t>Tchamgoue</a:t>
            </a:r>
            <a:r>
              <a:rPr lang="en-IN" sz="1600" dirty="0" smtClean="0">
                <a:latin typeface="Times New Roman" pitchFamily="18" charset="0"/>
                <a:cs typeface="Times New Roman" pitchFamily="18" charset="0"/>
              </a:rPr>
              <a:t>, K.H. Kim, and Y.K. Jun, “Power-aware scheduling of compositional real-time frameworks,” in Journal of Systems and Software, vol. 102, pp. 58–71, April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E. </a:t>
            </a:r>
            <a:r>
              <a:rPr lang="en-IN" sz="1600" dirty="0" err="1" smtClean="0">
                <a:latin typeface="Times New Roman" pitchFamily="18" charset="0"/>
                <a:cs typeface="Times New Roman" pitchFamily="18" charset="0"/>
              </a:rPr>
              <a:t>Seo</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S. Park, and J. Lee, “Energy efficient scheduling of </a:t>
            </a:r>
            <a:r>
              <a:rPr lang="en-IN" sz="1600" dirty="0" err="1" smtClean="0">
                <a:latin typeface="Times New Roman" pitchFamily="18" charset="0"/>
                <a:cs typeface="Times New Roman" pitchFamily="18" charset="0"/>
              </a:rPr>
              <a:t>realtime</a:t>
            </a:r>
            <a:r>
              <a:rPr lang="en-IN" sz="1600" dirty="0" smtClean="0">
                <a:latin typeface="Times New Roman" pitchFamily="18" charset="0"/>
                <a:cs typeface="Times New Roman" pitchFamily="18" charset="0"/>
              </a:rPr>
              <a:t> tasks on </a:t>
            </a:r>
            <a:r>
              <a:rPr lang="en-IN" sz="1600" dirty="0" err="1" smtClean="0">
                <a:latin typeface="Times New Roman" pitchFamily="18" charset="0"/>
                <a:cs typeface="Times New Roman" pitchFamily="18" charset="0"/>
              </a:rPr>
              <a:t>multicore</a:t>
            </a:r>
            <a:r>
              <a:rPr lang="en-IN" sz="1600" dirty="0" smtClean="0">
                <a:latin typeface="Times New Roman" pitchFamily="18" charset="0"/>
                <a:cs typeface="Times New Roman" pitchFamily="18" charset="0"/>
              </a:rPr>
              <a:t> processors,” in IEEE Transactions on Parallel and Distributed Systems, vol. 19, no. 11, pp. 1540–1552, November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W. Knight, “Two heads are better than one [dual-core processors],” in IEEE Review, vol. 51, no. 9, pp. 32–35, </a:t>
            </a:r>
            <a:r>
              <a:rPr lang="en-IN" sz="1600" dirty="0" err="1" smtClean="0">
                <a:latin typeface="Times New Roman" pitchFamily="18" charset="0"/>
                <a:cs typeface="Times New Roman" pitchFamily="18" charset="0"/>
              </a:rPr>
              <a:t>Septemper</a:t>
            </a:r>
            <a:r>
              <a:rPr lang="en-IN" sz="1600" dirty="0" smtClean="0">
                <a:latin typeface="Times New Roman" pitchFamily="18" charset="0"/>
                <a:cs typeface="Times New Roman" pitchFamily="18" charset="0"/>
              </a:rPr>
              <a:t>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W. S. Liu, “Real-Time Systems,” Upper Saddle River, NJ, USA: Prentice-Hall,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Atlas, and </a:t>
            </a:r>
            <a:r>
              <a:rPr lang="en-IN" sz="1600" dirty="0" err="1" smtClean="0">
                <a:latin typeface="Times New Roman" pitchFamily="18" charset="0"/>
                <a:cs typeface="Times New Roman" pitchFamily="18" charset="0"/>
              </a:rPr>
              <a:t>Abestavros</a:t>
            </a:r>
            <a:r>
              <a:rPr lang="en-IN" sz="1600" dirty="0" smtClean="0">
                <a:latin typeface="Times New Roman" pitchFamily="18" charset="0"/>
                <a:cs typeface="Times New Roman" pitchFamily="18" charset="0"/>
              </a:rPr>
              <a:t>, “Statistical rate monotonic scheduling,” in the 19th IEEE Proceedings of Real-Time Systems Symposium, pp. 123–132, 1989, DOI: http: //dx.doi.org/10.1109/REAL.1998.739737.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J.P. </a:t>
            </a:r>
            <a:r>
              <a:rPr lang="en-IN" sz="1500" dirty="0" err="1" smtClean="0">
                <a:latin typeface="Times New Roman" pitchFamily="18" charset="0"/>
                <a:cs typeface="Times New Roman" pitchFamily="18" charset="0"/>
              </a:rPr>
              <a:t>Lehoczky</a:t>
            </a:r>
            <a:r>
              <a:rPr lang="en-IN" sz="1500" dirty="0" smtClean="0">
                <a:latin typeface="Times New Roman" pitchFamily="18" charset="0"/>
                <a:cs typeface="Times New Roman" pitchFamily="18" charset="0"/>
              </a:rPr>
              <a:t>, “Fixed priority scheduling of periodic task sets with arbitrary deadlines,” in 11th Proceedings of Real-Time Systems Symposium, pp. 201–209, 1990 </a:t>
            </a:r>
            <a:r>
              <a:rPr lang="en-IN" sz="1500" dirty="0" err="1" smtClean="0">
                <a:latin typeface="Times New Roman" pitchFamily="18" charset="0"/>
                <a:cs typeface="Times New Roman" pitchFamily="18" charset="0"/>
              </a:rPr>
              <a:t>DOI:http</a:t>
            </a: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dx.doi.org</a:t>
            </a:r>
            <a:r>
              <a:rPr lang="en-IN" sz="1500" dirty="0" smtClean="0">
                <a:latin typeface="Times New Roman" pitchFamily="18" charset="0"/>
                <a:cs typeface="Times New Roman" pitchFamily="18" charset="0"/>
              </a:rPr>
              <a:t>/10.1109/REAL.1990.128748.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J. </a:t>
            </a:r>
            <a:r>
              <a:rPr lang="en-IN" sz="1500" dirty="0" err="1" smtClean="0">
                <a:latin typeface="Times New Roman" pitchFamily="18" charset="0"/>
                <a:cs typeface="Times New Roman" pitchFamily="18" charset="0"/>
              </a:rPr>
              <a:t>Lehoczky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LuiSha</a:t>
            </a:r>
            <a:r>
              <a:rPr lang="en-IN" sz="1500" dirty="0" smtClean="0">
                <a:latin typeface="Times New Roman" pitchFamily="18" charset="0"/>
                <a:cs typeface="Times New Roman" pitchFamily="18" charset="0"/>
              </a:rPr>
              <a:t>, and Y. Ding, “The rate monotonic scheduling algorithm: exact characterization and average case </a:t>
            </a:r>
            <a:r>
              <a:rPr lang="en-IN" sz="1500" dirty="0" err="1" smtClean="0">
                <a:latin typeface="Times New Roman" pitchFamily="18" charset="0"/>
                <a:cs typeface="Times New Roman" pitchFamily="18" charset="0"/>
              </a:rPr>
              <a:t>behavior</a:t>
            </a:r>
            <a:r>
              <a:rPr lang="en-IN" sz="1500" dirty="0" smtClean="0">
                <a:latin typeface="Times New Roman" pitchFamily="18" charset="0"/>
                <a:cs typeface="Times New Roman" pitchFamily="18" charset="0"/>
              </a:rPr>
              <a:t>,” in Proceedings of Real Time Systems Symposium, pp. 166–171, 1989, DOI: http:// dx.doi.org/ 10.1109/REAL.1989.63567.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Dorin</a:t>
            </a:r>
            <a:r>
              <a:rPr lang="en-IN" sz="1500" dirty="0" smtClean="0">
                <a:latin typeface="Times New Roman" pitchFamily="18" charset="0"/>
                <a:cs typeface="Times New Roman" pitchFamily="18" charset="0"/>
              </a:rPr>
              <a:t>. Maxim, and L. </a:t>
            </a:r>
            <a:r>
              <a:rPr lang="en-IN" sz="1500" dirty="0" err="1" smtClean="0">
                <a:latin typeface="Times New Roman" pitchFamily="18" charset="0"/>
                <a:cs typeface="Times New Roman" pitchFamily="18" charset="0"/>
              </a:rPr>
              <a:t>Cucu-Grosjean</a:t>
            </a:r>
            <a:r>
              <a:rPr lang="en-IN" sz="1500" dirty="0" smtClean="0">
                <a:latin typeface="Times New Roman" pitchFamily="18" charset="0"/>
                <a:cs typeface="Times New Roman" pitchFamily="18" charset="0"/>
              </a:rPr>
              <a:t>, “Response Time Analysis for Fixed-Priority Tasks with Multiple Probabilistic Parameters,” in 34th IEEE proceeding of Real-Time Systems Symposium (RTSS), pp. 224–235, 2013, </a:t>
            </a:r>
            <a:r>
              <a:rPr lang="en-IN" sz="1500" dirty="0" err="1" smtClean="0">
                <a:latin typeface="Times New Roman" pitchFamily="18" charset="0"/>
                <a:cs typeface="Times New Roman" pitchFamily="18" charset="0"/>
              </a:rPr>
              <a:t>DOI:http</a:t>
            </a: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dx.doi.org</a:t>
            </a:r>
            <a:r>
              <a:rPr lang="en-IN" sz="1500" dirty="0" smtClean="0">
                <a:latin typeface="Times New Roman" pitchFamily="18" charset="0"/>
                <a:cs typeface="Times New Roman" pitchFamily="18" charset="0"/>
              </a:rPr>
              <a:t>/10.1109/RTSS.2013.30.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Yue</a:t>
            </a:r>
            <a:r>
              <a:rPr lang="en-IN" sz="1500" dirty="0" smtClean="0">
                <a:latin typeface="Times New Roman" pitchFamily="18" charset="0"/>
                <a:cs typeface="Times New Roman" pitchFamily="18" charset="0"/>
              </a:rPr>
              <a:t> Lu, T. Nolte, I Bate, and L. </a:t>
            </a:r>
            <a:r>
              <a:rPr lang="en-IN" sz="1500" dirty="0" err="1" smtClean="0">
                <a:latin typeface="Times New Roman" pitchFamily="18" charset="0"/>
                <a:cs typeface="Times New Roman" pitchFamily="18" charset="0"/>
              </a:rPr>
              <a:t>Cucu-Grosjean</a:t>
            </a:r>
            <a:r>
              <a:rPr lang="en-IN" sz="1500" dirty="0" smtClean="0">
                <a:latin typeface="Times New Roman" pitchFamily="18" charset="0"/>
                <a:cs typeface="Times New Roman" pitchFamily="18" charset="0"/>
              </a:rPr>
              <a:t>, “A Statistical Response-Time Analysis of Real- Time Embedded Systems,” in 33rd IEEE proceeding of Real-Time Systems Symposium (RTSS), pp. 351–362, 2012, </a:t>
            </a:r>
            <a:r>
              <a:rPr lang="en-IN" sz="1500" dirty="0" err="1" smtClean="0">
                <a:latin typeface="Times New Roman" pitchFamily="18" charset="0"/>
                <a:cs typeface="Times New Roman" pitchFamily="18" charset="0"/>
              </a:rPr>
              <a:t>DOI:http</a:t>
            </a:r>
            <a:r>
              <a:rPr lang="en-IN" sz="1500" dirty="0" smtClean="0">
                <a:latin typeface="Times New Roman" pitchFamily="18" charset="0"/>
                <a:cs typeface="Times New Roman" pitchFamily="18" charset="0"/>
              </a:rPr>
              <a:t>: // dx.doi.org/10.1109/RTSS.2012.85.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Li. </a:t>
            </a:r>
            <a:r>
              <a:rPr lang="en-IN" sz="1500" dirty="0" err="1" smtClean="0">
                <a:latin typeface="Times New Roman" pitchFamily="18" charset="0"/>
                <a:cs typeface="Times New Roman" pitchFamily="18" charset="0"/>
              </a:rPr>
              <a:t>Kenli</a:t>
            </a:r>
            <a:r>
              <a:rPr lang="en-IN" sz="1500" dirty="0" smtClean="0">
                <a:latin typeface="Times New Roman" pitchFamily="18" charset="0"/>
                <a:cs typeface="Times New Roman" pitchFamily="18" charset="0"/>
              </a:rPr>
              <a:t>, and Tang. </a:t>
            </a:r>
            <a:r>
              <a:rPr lang="en-IN" sz="1500" dirty="0" err="1" smtClean="0">
                <a:latin typeface="Times New Roman" pitchFamily="18" charset="0"/>
                <a:cs typeface="Times New Roman" pitchFamily="18" charset="0"/>
              </a:rPr>
              <a:t>Xiaoyong</a:t>
            </a:r>
            <a:r>
              <a:rPr lang="en-IN" sz="1500" dirty="0" smtClean="0">
                <a:latin typeface="Times New Roman" pitchFamily="18" charset="0"/>
                <a:cs typeface="Times New Roman" pitchFamily="18" charset="0"/>
              </a:rPr>
              <a:t>, “Energy-Efficient Stochastic Task Scheduling on Heterogeneous Computing Systems,” in IEEE Transactions on Parallel and Distributed Systems, vol. 25, no. 11, pp. 2867 – 2876, November 2014.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1344</TotalTime>
  <Words>1356</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Online Machine Learning for Energy-Aware Multicore Real-Time Embedded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2021-06-08T12:35:07Z</dcterms:modified>
</cp:coreProperties>
</file>