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Machine Learning-Enabled Joint Antenna Selection and </a:t>
            </a:r>
            <a:r>
              <a:rPr lang="en-IN" b="1" dirty="0" err="1" smtClean="0">
                <a:latin typeface="Times New Roman" pitchFamily="18" charset="0"/>
                <a:cs typeface="Times New Roman" pitchFamily="18" charset="0"/>
              </a:rPr>
              <a:t>Precoding</a:t>
            </a:r>
            <a:r>
              <a:rPr lang="en-IN" b="1" dirty="0" smtClean="0">
                <a:latin typeface="Times New Roman" pitchFamily="18" charset="0"/>
                <a:cs typeface="Times New Roman" pitchFamily="18" charset="0"/>
              </a:rPr>
              <a:t> Design From Offline Complexity to Online Performance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We investigate the performance of multi-user multiple-antenna downlink systems in which a base station (BS) serves multiple users via a shared wireless medium. In order to fully exploit the spatial diversity while minimizing the passive energy consumed by radio frequency (RF) components, the BS is equipped with M RF chains and N antennas, where M &lt; N. Upon receiving pilot sequences to obtain the channel state information (CSI), the BS determines the best subset of M antennas for serving the users. We propose a joint antenna selection and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design (JASPD) algorithm to maximize the system sum rate subject to a transmit power constraint and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The JASPD overcomes the non-convexity of the formulated problem via a doubly iterative algorithm, in which an inner loop successively optimizes the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vectors, followed by an outer loop that tries all valid antenna subsets. Although approaching the (near) global optimality, the JASPD suffers from a combinatorial complexity, which may limit its application in real-time network operations.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10000"/>
          </a:bodyPr>
          <a:lstStyle/>
          <a:p>
            <a:pPr algn="just">
              <a:lnSpc>
                <a:spcPct val="150000"/>
              </a:lnSpc>
              <a:buNone/>
            </a:pPr>
            <a:r>
              <a:rPr lang="en-IN" sz="2000" dirty="0" smtClean="0"/>
              <a:t>    </a:t>
            </a:r>
            <a:r>
              <a:rPr lang="en-IN" sz="2200" dirty="0" smtClean="0">
                <a:latin typeface="Times New Roman" pitchFamily="18" charset="0"/>
                <a:cs typeface="Times New Roman" pitchFamily="18" charset="0"/>
              </a:rPr>
              <a:t>To overcome this limitation, we propose a learning-based antenna selection and </a:t>
            </a:r>
            <a:r>
              <a:rPr lang="en-IN" sz="2200" dirty="0" err="1" smtClean="0">
                <a:latin typeface="Times New Roman" pitchFamily="18" charset="0"/>
                <a:cs typeface="Times New Roman" pitchFamily="18" charset="0"/>
              </a:rPr>
              <a:t>precoding</a:t>
            </a:r>
            <a:r>
              <a:rPr lang="en-IN" sz="2200" dirty="0" smtClean="0">
                <a:latin typeface="Times New Roman" pitchFamily="18" charset="0"/>
                <a:cs typeface="Times New Roman" pitchFamily="18" charset="0"/>
              </a:rPr>
              <a:t> design algorithm (L-ASPA), which employs a deep neural network (DNN) to establish </a:t>
            </a:r>
            <a:r>
              <a:rPr lang="en-IN" sz="2200" dirty="0" err="1" smtClean="0">
                <a:latin typeface="Times New Roman" pitchFamily="18" charset="0"/>
                <a:cs typeface="Times New Roman" pitchFamily="18" charset="0"/>
              </a:rPr>
              <a:t>underlaying</a:t>
            </a:r>
            <a:r>
              <a:rPr lang="en-IN" sz="2200" dirty="0" smtClean="0">
                <a:latin typeface="Times New Roman" pitchFamily="18" charset="0"/>
                <a:cs typeface="Times New Roman" pitchFamily="18" charset="0"/>
              </a:rPr>
              <a:t> relations between the key system parameters and the selected antennas. The proposed L-ASPD is robust against the number of users and their locations, BS’s transmit power, as well as the small-scale channel fading. With a well-trained learning model, it is shown that the L-ASPD significantly outperforms baseline schemes based on the block </a:t>
            </a:r>
            <a:r>
              <a:rPr lang="en-IN" sz="2200" dirty="0" err="1" smtClean="0">
                <a:latin typeface="Times New Roman" pitchFamily="18" charset="0"/>
                <a:cs typeface="Times New Roman" pitchFamily="18" charset="0"/>
              </a:rPr>
              <a:t>diagonalization</a:t>
            </a:r>
            <a:r>
              <a:rPr lang="en-IN" sz="2200" dirty="0" smtClean="0">
                <a:latin typeface="Times New Roman" pitchFamily="18" charset="0"/>
                <a:cs typeface="Times New Roman" pitchFamily="18" charset="0"/>
              </a:rPr>
              <a:t> [5] and a learning-assisted solution for broadcasting systems [29] and achieves higher effective sum rate than that of the JASPA under limited processing time. In addition, we observed that the proposed L-ASPD can reduce the computation complexity by 95% while retaining more than 95% of the optimal performance.</a:t>
            </a:r>
            <a:endParaRPr lang="en-US" sz="22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validate the proposed algorithms, we have run numerical simulations and compare the performance to existing schemes. </a:t>
            </a:r>
          </a:p>
          <a:p>
            <a:pPr algn="just">
              <a:lnSpc>
                <a:spcPct val="150000"/>
              </a:lnSpc>
            </a:pPr>
            <a:r>
              <a:rPr lang="en-IN" sz="2000" dirty="0" smtClean="0">
                <a:latin typeface="Times New Roman" pitchFamily="18" charset="0"/>
                <a:cs typeface="Times New Roman" pitchFamily="18" charset="0"/>
              </a:rPr>
              <a:t>We show that the general RS scheme outperforms substantially state-of-the-art linear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schemes, especially with a moderately large number of users (e.g., 8), both in terms of achievable rates and of total transmit power.</a:t>
            </a:r>
          </a:p>
          <a:p>
            <a:pPr algn="just">
              <a:lnSpc>
                <a:spcPct val="150000"/>
              </a:lnSpc>
            </a:pPr>
            <a:r>
              <a:rPr lang="en-IN" sz="2000" dirty="0" smtClean="0">
                <a:latin typeface="Times New Roman" pitchFamily="18" charset="0"/>
                <a:cs typeface="Times New Roman" pitchFamily="18" charset="0"/>
              </a:rPr>
              <a:t>We have run numerical simulations showing that our RS solutions, even under practical constraints, can provide substantial performance gains over existing schemes. </a:t>
            </a:r>
          </a:p>
          <a:p>
            <a:pPr algn="just">
              <a:lnSpc>
                <a:spcPct val="150000"/>
              </a:lnSpc>
            </a:pPr>
            <a:r>
              <a:rPr lang="en-IN" sz="2000" dirty="0" smtClean="0">
                <a:latin typeface="Times New Roman" pitchFamily="18" charset="0"/>
                <a:cs typeface="Times New Roman" pitchFamily="18" charset="0"/>
              </a:rPr>
              <a:t>It is worth noting that since RS is linear, the implementation cost of the proposed algorithms are comparable to those applied in practical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worth noting that the optimal solution of problem is largely determined by the parameters y0. Thus, it is crucial to select proper values y0 such that the solution of  is close to the optimal solution of . As such, we propose an iterative optimization algorithm to improve the performance of problem , shown in Algorithm </a:t>
            </a:r>
          </a:p>
          <a:p>
            <a:pPr algn="just">
              <a:lnSpc>
                <a:spcPct val="150000"/>
              </a:lnSpc>
            </a:pPr>
            <a:r>
              <a:rPr lang="en-IN" sz="2000" dirty="0" smtClean="0">
                <a:latin typeface="Times New Roman" pitchFamily="18" charset="0"/>
                <a:cs typeface="Times New Roman" pitchFamily="18" charset="0"/>
              </a:rPr>
              <a:t>The SDR-based reformulation in the previous subsection leverages the original problem’s non-convexity by working in a higher dimensional domain, which requires more memory. In this subsection, we solve based on difference-of-convex (DC) reformulation directly on the original variable domain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To reduce the complexity on the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design and the decoding, we propose a new stream elimination algorithm which is then combined with the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design algorithm. The remaining streams are such that the searching space of the decoding order is essentially reduced. With such an adaptation, the general RS scheme can be applied even for a large number of users. Comparison among different algorithms reveals the substantial complexity reduction from the proposed stream selection algorithm. We propose a slight modification of the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design algorithms to account for the CSIT imperfection. Specifically, instead of reformulating entirely the problem, we introduce a regularization term in the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design formulation according to the CSIT accuracy.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main advantage of ML-aided communications lies in the capability of establishing underlying relations between system parameters and the desired objective, hence being able to shift the computation burden in real-time processing to the offline training phase. The authors of propose a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neural network (BNN) for minimizing the transmit power of multiuser MISO systems, which employs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(CNN) and a </a:t>
            </a:r>
            <a:r>
              <a:rPr lang="en-IN" sz="2000" dirty="0" err="1" smtClean="0">
                <a:latin typeface="Times New Roman" pitchFamily="18" charset="0"/>
                <a:cs typeface="Times New Roman" pitchFamily="18" charset="0"/>
              </a:rPr>
              <a:t>supervisedlearning</a:t>
            </a:r>
            <a:r>
              <a:rPr lang="en-IN" sz="2000" dirty="0" smtClean="0">
                <a:latin typeface="Times New Roman" pitchFamily="18" charset="0"/>
                <a:cs typeface="Times New Roman" pitchFamily="18" charset="0"/>
              </a:rPr>
              <a:t> method to predict the magnitude and direction of the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vectors. This method is extended in for unsupervised-learning to maximize the system weighted sum-rate. In, a deep learning-aided transmission strategy is proposed for single-user MIMO system with limited feed back, which is capable of addressing both pilot-aided training and channel code selection.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5887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Massive MIMO for next generation wireless systems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E. G. Larsson, O. Edfors, F. Tufvesson, and T. L. Marzetta,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anticipated throughput depends on the propagation environment providing asymptotically orthogonal channels to the terminals, but so far experiments have not disclosed any limitations in this regard.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Antenna selection for spatial multiplexing systems based on minimum error rate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Heath and A. Paulraj,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present a criteria for selecting the optimal antenna subset in terms of minimum error rate, when coherent receivers, either linear or maximum likelihood (ML), are used over a slowly varying channel.</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How many RF chains are optimal for large-scale MIMO systems when circuit power is considered?</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Pei, T.-H. Pham, and Y. Liang,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We find through numerical results that the gain of configuration with CSI over that without CSI diminishes as the dimension of the channel gets large.</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What will 5G be?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J. G. Andrews, S. Buzzi, W. Choi, S. V. Hanly, A. Lozano, A. C. K. Soong, and J. C. Zhang,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This paper discusses all of these topics, identifying key challenges for future research and preliminary 5G standardization activities, while providing a comprehensive overview of the current literature, and in particular of the papers appearing in this special issue.</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jpg"/>
          <p:cNvPicPr>
            <a:picLocks noGrp="1" noChangeAspect="1" noChangeArrowheads="1"/>
          </p:cNvPicPr>
          <p:nvPr>
            <p:ph idx="1"/>
          </p:nvPr>
        </p:nvPicPr>
        <p:blipFill>
          <a:blip r:embed="rId2"/>
          <a:srcRect/>
          <a:stretch>
            <a:fillRect/>
          </a:stretch>
        </p:blipFill>
        <p:spPr bwMode="auto">
          <a:xfrm>
            <a:off x="1981200" y="1676400"/>
            <a:ext cx="65532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1600" dirty="0" smtClean="0">
                <a:latin typeface="Times New Roman" pitchFamily="18" charset="0"/>
                <a:cs typeface="Times New Roman" pitchFamily="18" charset="0"/>
              </a:rPr>
              <a:t>     We studied the joint design for antenna selection and </a:t>
            </a:r>
            <a:r>
              <a:rPr lang="en-IN" sz="1600" dirty="0" err="1" smtClean="0">
                <a:latin typeface="Times New Roman" pitchFamily="18" charset="0"/>
                <a:cs typeface="Times New Roman" pitchFamily="18" charset="0"/>
              </a:rPr>
              <a:t>precoding</a:t>
            </a:r>
            <a:r>
              <a:rPr lang="en-IN" sz="1600" dirty="0" smtClean="0">
                <a:latin typeface="Times New Roman" pitchFamily="18" charset="0"/>
                <a:cs typeface="Times New Roman" pitchFamily="18" charset="0"/>
              </a:rPr>
              <a:t> vectors in multi-user multi-antenna systems to fully exploit the spatial diversity. We first proposed a (near) optima joint antenna selection and </a:t>
            </a:r>
            <a:r>
              <a:rPr lang="en-IN" sz="1600" dirty="0" err="1" smtClean="0">
                <a:latin typeface="Times New Roman" pitchFamily="18" charset="0"/>
                <a:cs typeface="Times New Roman" pitchFamily="18" charset="0"/>
              </a:rPr>
              <a:t>precoding</a:t>
            </a:r>
            <a:r>
              <a:rPr lang="en-IN" sz="1600" dirty="0" smtClean="0">
                <a:latin typeface="Times New Roman" pitchFamily="18" charset="0"/>
                <a:cs typeface="Times New Roman" pitchFamily="18" charset="0"/>
              </a:rPr>
              <a:t> algorithm to maximize the system sum rate, subjected to the users’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and limited transmit power. The proposed joint design successively optimizes the </a:t>
            </a:r>
            <a:r>
              <a:rPr lang="en-IN" sz="1600" dirty="0" err="1" smtClean="0">
                <a:latin typeface="Times New Roman" pitchFamily="18" charset="0"/>
                <a:cs typeface="Times New Roman" pitchFamily="18" charset="0"/>
              </a:rPr>
              <a:t>precoding</a:t>
            </a:r>
            <a:r>
              <a:rPr lang="en-IN" sz="1600" dirty="0" smtClean="0">
                <a:latin typeface="Times New Roman" pitchFamily="18" charset="0"/>
                <a:cs typeface="Times New Roman" pitchFamily="18" charset="0"/>
              </a:rPr>
              <a:t> vectors via two proposed iterative optimization algorithms based on the </a:t>
            </a:r>
            <a:r>
              <a:rPr lang="en-IN" sz="1600" dirty="0" err="1" smtClean="0">
                <a:latin typeface="Times New Roman" pitchFamily="18" charset="0"/>
                <a:cs typeface="Times New Roman" pitchFamily="18" charset="0"/>
              </a:rPr>
              <a:t>semidefinite</a:t>
            </a:r>
            <a:r>
              <a:rPr lang="en-IN" sz="1600" dirty="0" smtClean="0">
                <a:latin typeface="Times New Roman" pitchFamily="18" charset="0"/>
                <a:cs typeface="Times New Roman" pitchFamily="18" charset="0"/>
              </a:rPr>
              <a:t> relaxation and successive convex approximation methods. In order to further improve the optimization efficiency, we then developed the machine learning-based solution to provide appropriate and time-stringent antenna predictions. The proposed </a:t>
            </a:r>
            <a:r>
              <a:rPr lang="en-IN" sz="1600" dirty="0" err="1" smtClean="0">
                <a:latin typeface="Times New Roman" pitchFamily="18" charset="0"/>
                <a:cs typeface="Times New Roman" pitchFamily="18" charset="0"/>
              </a:rPr>
              <a:t>learningbased</a:t>
            </a:r>
            <a:r>
              <a:rPr lang="en-IN" sz="1600" dirty="0" smtClean="0">
                <a:latin typeface="Times New Roman" pitchFamily="18" charset="0"/>
                <a:cs typeface="Times New Roman" pitchFamily="18" charset="0"/>
              </a:rPr>
              <a:t> algorithm is robust against the number of users and their locations, the BS’s transmit power, as well as the channel fading. We showed via simulation results that the proposed learning-based solution significantly surpasses existing selection schemes and outperforms the exhaustive search-based solution. Based on the outcome of this work, several research directions can be considered. The first problem is how to improve the training phase efficiency, which is especially important when the number of available antennas is very large. In such a case, a low-complexity </a:t>
            </a:r>
            <a:r>
              <a:rPr lang="en-IN" sz="1600" dirty="0" err="1" smtClean="0">
                <a:latin typeface="Times New Roman" pitchFamily="18" charset="0"/>
                <a:cs typeface="Times New Roman" pitchFamily="18" charset="0"/>
              </a:rPr>
              <a:t>precoding</a:t>
            </a:r>
            <a:r>
              <a:rPr lang="en-IN" sz="1600" dirty="0" smtClean="0">
                <a:latin typeface="Times New Roman" pitchFamily="18" charset="0"/>
                <a:cs typeface="Times New Roman" pitchFamily="18" charset="0"/>
              </a:rPr>
              <a:t> design, e.g., </a:t>
            </a:r>
            <a:r>
              <a:rPr lang="en-IN" sz="1600" dirty="0" err="1" smtClean="0">
                <a:latin typeface="Times New Roman" pitchFamily="18" charset="0"/>
                <a:cs typeface="Times New Roman" pitchFamily="18" charset="0"/>
              </a:rPr>
              <a:t>zeroforcing</a:t>
            </a:r>
            <a:r>
              <a:rPr lang="en-IN" sz="1600" dirty="0" smtClean="0">
                <a:latin typeface="Times New Roman" pitchFamily="18" charset="0"/>
                <a:cs typeface="Times New Roman" pitchFamily="18" charset="0"/>
              </a:rPr>
              <a:t>, can be used to quickly obtain sufficient training samples. The second problem lies in dealing with the network dynamics, which requires the learning model to frequently and timely adapted. Transfer leaning and reinforcement learning are promising solutions in this case to avoid retraining the whole network.</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E. G. Larsson, O. </a:t>
            </a:r>
            <a:r>
              <a:rPr lang="en-IN" sz="1600" dirty="0" err="1" smtClean="0">
                <a:latin typeface="Times New Roman" pitchFamily="18" charset="0"/>
                <a:cs typeface="Times New Roman" pitchFamily="18" charset="0"/>
              </a:rPr>
              <a:t>Edfors</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Tufvesson</a:t>
            </a:r>
            <a:r>
              <a:rPr lang="en-IN" sz="1600" dirty="0" smtClean="0">
                <a:latin typeface="Times New Roman" pitchFamily="18" charset="0"/>
                <a:cs typeface="Times New Roman" pitchFamily="18" charset="0"/>
              </a:rPr>
              <a:t>, and T. L. </a:t>
            </a:r>
            <a:r>
              <a:rPr lang="en-IN" sz="1600" dirty="0" err="1" smtClean="0">
                <a:latin typeface="Times New Roman" pitchFamily="18" charset="0"/>
                <a:cs typeface="Times New Roman" pitchFamily="18" charset="0"/>
              </a:rPr>
              <a:t>Marzetta</a:t>
            </a:r>
            <a:r>
              <a:rPr lang="en-IN" sz="1600" dirty="0" smtClean="0">
                <a:latin typeface="Times New Roman" pitchFamily="18" charset="0"/>
                <a:cs typeface="Times New Roman" pitchFamily="18" charset="0"/>
              </a:rPr>
              <a:t>, “Massive MIMO for next generation wireless systems,”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52, no. 2, pp. 186–195, Feb. 2014. </a:t>
            </a:r>
          </a:p>
          <a:p>
            <a:pPr algn="just">
              <a:lnSpc>
                <a:spcPct val="160000"/>
              </a:lnSpc>
            </a:pPr>
            <a:r>
              <a:rPr lang="en-IN" sz="1600" dirty="0" smtClean="0">
                <a:latin typeface="Times New Roman" pitchFamily="18" charset="0"/>
                <a:cs typeface="Times New Roman" pitchFamily="18" charset="0"/>
              </a:rPr>
              <a:t>[2] R. Heath and A. </a:t>
            </a:r>
            <a:r>
              <a:rPr lang="en-IN" sz="1600" dirty="0" err="1" smtClean="0">
                <a:latin typeface="Times New Roman" pitchFamily="18" charset="0"/>
                <a:cs typeface="Times New Roman" pitchFamily="18" charset="0"/>
              </a:rPr>
              <a:t>Paulraj</a:t>
            </a:r>
            <a:r>
              <a:rPr lang="en-IN" sz="1600" dirty="0" smtClean="0">
                <a:latin typeface="Times New Roman" pitchFamily="18" charset="0"/>
                <a:cs typeface="Times New Roman" pitchFamily="18" charset="0"/>
              </a:rPr>
              <a:t>, “Antenna selection for spatial multiplexing systems based on minimum error rate,” in Proc. IEEE Int. Conf.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Jun. 2001, pp. 2276–2280. </a:t>
            </a:r>
          </a:p>
          <a:p>
            <a:pPr algn="just">
              <a:lnSpc>
                <a:spcPct val="160000"/>
              </a:lnSpc>
            </a:pPr>
            <a:r>
              <a:rPr lang="en-IN" sz="1600" dirty="0" smtClean="0">
                <a:latin typeface="Times New Roman" pitchFamily="18" charset="0"/>
                <a:cs typeface="Times New Roman" pitchFamily="18" charset="0"/>
              </a:rPr>
              <a:t>[3] Y. Pei, T.-H. Pham, and Y. Liang, “How many RF chains are optimal for large-scale MIMO systems when circuit power is considered? ” in Proc. IEEE Global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Conf., Dec. 2012, pp. 3868–3873. </a:t>
            </a:r>
          </a:p>
          <a:p>
            <a:pPr algn="just">
              <a:lnSpc>
                <a:spcPct val="160000"/>
              </a:lnSpc>
            </a:pPr>
            <a:r>
              <a:rPr lang="en-IN" sz="1600" dirty="0" smtClean="0">
                <a:latin typeface="Times New Roman" pitchFamily="18" charset="0"/>
                <a:cs typeface="Times New Roman" pitchFamily="18" charset="0"/>
              </a:rPr>
              <a:t>[4] J. G. Andrews, S. </a:t>
            </a:r>
            <a:r>
              <a:rPr lang="en-IN" sz="1600" dirty="0" err="1" smtClean="0">
                <a:latin typeface="Times New Roman" pitchFamily="18" charset="0"/>
                <a:cs typeface="Times New Roman" pitchFamily="18" charset="0"/>
              </a:rPr>
              <a:t>Buzzi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S. V. </a:t>
            </a:r>
            <a:r>
              <a:rPr lang="en-IN" sz="1600" dirty="0" err="1" smtClean="0">
                <a:latin typeface="Times New Roman" pitchFamily="18" charset="0"/>
                <a:cs typeface="Times New Roman" pitchFamily="18" charset="0"/>
              </a:rPr>
              <a:t>Hanly</a:t>
            </a:r>
            <a:r>
              <a:rPr lang="en-IN" sz="1600" dirty="0" smtClean="0">
                <a:latin typeface="Times New Roman" pitchFamily="18" charset="0"/>
                <a:cs typeface="Times New Roman" pitchFamily="18" charset="0"/>
              </a:rPr>
              <a:t>, A. Lozano, A. C. K. Soong, and J. C. Zhang, “What will 5G be? ”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32, no. 6, pp. 1065–1082, Jun. 2014. </a:t>
            </a:r>
          </a:p>
          <a:p>
            <a:pPr algn="just">
              <a:lnSpc>
                <a:spcPct val="160000"/>
              </a:lnSpc>
            </a:pPr>
            <a:r>
              <a:rPr lang="en-IN" sz="1600" dirty="0" smtClean="0">
                <a:latin typeface="Times New Roman" pitchFamily="18" charset="0"/>
                <a:cs typeface="Times New Roman" pitchFamily="18" charset="0"/>
              </a:rPr>
              <a:t>[5] R. Chen, J. G. Andrews, and R. W. Heath, “Efficient transmit antenna selection for multiuser MIMO systems with block </a:t>
            </a:r>
            <a:r>
              <a:rPr lang="en-IN" sz="1600" dirty="0" err="1" smtClean="0">
                <a:latin typeface="Times New Roman" pitchFamily="18" charset="0"/>
                <a:cs typeface="Times New Roman" pitchFamily="18" charset="0"/>
              </a:rPr>
              <a:t>diagonalization</a:t>
            </a:r>
            <a:r>
              <a:rPr lang="en-IN" sz="1600" dirty="0" smtClean="0">
                <a:latin typeface="Times New Roman" pitchFamily="18" charset="0"/>
                <a:cs typeface="Times New Roman" pitchFamily="18" charset="0"/>
              </a:rPr>
              <a:t>,” in Proc. IEEE Global Telecommunications Conference, Nov. 2007, pp. 3499–3503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4572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O. </a:t>
            </a:r>
            <a:r>
              <a:rPr lang="en-IN" sz="1500" dirty="0" err="1" smtClean="0">
                <a:latin typeface="Times New Roman" pitchFamily="18" charset="0"/>
                <a:cs typeface="Times New Roman" pitchFamily="18" charset="0"/>
              </a:rPr>
              <a:t>Mehanna</a:t>
            </a:r>
            <a:r>
              <a:rPr lang="en-IN" sz="1500" dirty="0" smtClean="0">
                <a:latin typeface="Times New Roman" pitchFamily="18" charset="0"/>
                <a:cs typeface="Times New Roman" pitchFamily="18" charset="0"/>
              </a:rPr>
              <a:t>, N. D. </a:t>
            </a:r>
            <a:r>
              <a:rPr lang="en-IN" sz="1500" dirty="0" err="1" smtClean="0">
                <a:latin typeface="Times New Roman" pitchFamily="18" charset="0"/>
                <a:cs typeface="Times New Roman" pitchFamily="18" charset="0"/>
              </a:rPr>
              <a:t>Sidiropoulos</a:t>
            </a:r>
            <a:r>
              <a:rPr lang="en-IN" sz="1500" dirty="0" smtClean="0">
                <a:latin typeface="Times New Roman" pitchFamily="18" charset="0"/>
                <a:cs typeface="Times New Roman" pitchFamily="18" charset="0"/>
              </a:rPr>
              <a:t>, and G. B. </a:t>
            </a:r>
            <a:r>
              <a:rPr lang="en-IN" sz="1500" dirty="0" err="1" smtClean="0">
                <a:latin typeface="Times New Roman" pitchFamily="18" charset="0"/>
                <a:cs typeface="Times New Roman" pitchFamily="18" charset="0"/>
              </a:rPr>
              <a:t>Giannakis</a:t>
            </a:r>
            <a:r>
              <a:rPr lang="en-IN" sz="1500" dirty="0" smtClean="0">
                <a:latin typeface="Times New Roman" pitchFamily="18" charset="0"/>
                <a:cs typeface="Times New Roman" pitchFamily="18" charset="0"/>
              </a:rPr>
              <a:t>, “Joint multicast </a:t>
            </a:r>
            <a:r>
              <a:rPr lang="en-IN" sz="1500" dirty="0" err="1" smtClean="0">
                <a:latin typeface="Times New Roman" pitchFamily="18" charset="0"/>
                <a:cs typeface="Times New Roman" pitchFamily="18" charset="0"/>
              </a:rPr>
              <a:t>beamforming</a:t>
            </a:r>
            <a:r>
              <a:rPr lang="en-IN" sz="1500" dirty="0" smtClean="0">
                <a:latin typeface="Times New Roman" pitchFamily="18" charset="0"/>
                <a:cs typeface="Times New Roman" pitchFamily="18" charset="0"/>
              </a:rPr>
              <a:t> and antenna selection,” IEEE Trans. Signal Process., vol. 61, no. 10, pp. 2660–2674, May 2013. </a:t>
            </a:r>
          </a:p>
          <a:p>
            <a:pPr algn="just">
              <a:lnSpc>
                <a:spcPct val="170000"/>
              </a:lnSpc>
            </a:pPr>
            <a:r>
              <a:rPr lang="en-IN" sz="1500" dirty="0" smtClean="0">
                <a:latin typeface="Times New Roman" pitchFamily="18" charset="0"/>
                <a:cs typeface="Times New Roman" pitchFamily="18" charset="0"/>
              </a:rPr>
              <a:t>[7] S. Qin, G. Li, G. </a:t>
            </a:r>
            <a:r>
              <a:rPr lang="en-IN" sz="1500" dirty="0" err="1" smtClean="0">
                <a:latin typeface="Times New Roman" pitchFamily="18" charset="0"/>
                <a:cs typeface="Times New Roman" pitchFamily="18" charset="0"/>
              </a:rPr>
              <a:t>Lv</a:t>
            </a:r>
            <a:r>
              <a:rPr lang="en-IN" sz="1500" dirty="0" smtClean="0">
                <a:latin typeface="Times New Roman" pitchFamily="18" charset="0"/>
                <a:cs typeface="Times New Roman" pitchFamily="18" charset="0"/>
              </a:rPr>
              <a:t>, G. Zhang, and H. </a:t>
            </a:r>
            <a:r>
              <a:rPr lang="en-IN" sz="1500" dirty="0" err="1" smtClean="0">
                <a:latin typeface="Times New Roman" pitchFamily="18" charset="0"/>
                <a:cs typeface="Times New Roman" pitchFamily="18" charset="0"/>
              </a:rPr>
              <a:t>Hui</a:t>
            </a:r>
            <a:r>
              <a:rPr lang="en-IN" sz="1500" dirty="0" smtClean="0">
                <a:latin typeface="Times New Roman" pitchFamily="18" charset="0"/>
                <a:cs typeface="Times New Roman" pitchFamily="18" charset="0"/>
              </a:rPr>
              <a:t>, “L1/2-regularization based antenna selection for RF-chain limited massive MIMO systems,” in Proc. IEEE Vehicular Technology Conference (VTC-Fall), Sep. 2016, pp. 1–5. </a:t>
            </a:r>
          </a:p>
          <a:p>
            <a:pPr algn="just">
              <a:lnSpc>
                <a:spcPct val="170000"/>
              </a:lnSpc>
            </a:pPr>
            <a:r>
              <a:rPr lang="en-IN" sz="1500" dirty="0" smtClean="0">
                <a:latin typeface="Times New Roman" pitchFamily="18" charset="0"/>
                <a:cs typeface="Times New Roman" pitchFamily="18" charset="0"/>
              </a:rPr>
              <a:t>[8] T. X. Vu, S. </a:t>
            </a:r>
            <a:r>
              <a:rPr lang="en-IN" sz="1500" dirty="0" err="1" smtClean="0">
                <a:latin typeface="Times New Roman" pitchFamily="18" charset="0"/>
                <a:cs typeface="Times New Roman" pitchFamily="18" charset="0"/>
              </a:rPr>
              <a:t>Chatzinotas</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ShahbazPanahi</a:t>
            </a:r>
            <a:r>
              <a:rPr lang="en-IN" sz="1500" dirty="0" smtClean="0">
                <a:latin typeface="Times New Roman" pitchFamily="18" charset="0"/>
                <a:cs typeface="Times New Roman" pitchFamily="18" charset="0"/>
              </a:rPr>
              <a:t>, and B. </a:t>
            </a:r>
            <a:r>
              <a:rPr lang="en-IN" sz="1500" dirty="0" err="1" smtClean="0">
                <a:latin typeface="Times New Roman" pitchFamily="18" charset="0"/>
                <a:cs typeface="Times New Roman" pitchFamily="18" charset="0"/>
              </a:rPr>
              <a:t>Ottersten</a:t>
            </a:r>
            <a:r>
              <a:rPr lang="en-IN" sz="1500" dirty="0" smtClean="0">
                <a:latin typeface="Times New Roman" pitchFamily="18" charset="0"/>
                <a:cs typeface="Times New Roman" pitchFamily="18" charset="0"/>
              </a:rPr>
              <a:t>, “Joint power allocation and access point selection for cell-free massive MIMO,” in Proc. IEEE Int. Conf.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May 2020, pp. 1–6. </a:t>
            </a:r>
          </a:p>
          <a:p>
            <a:pPr algn="just">
              <a:lnSpc>
                <a:spcPct val="170000"/>
              </a:lnSpc>
            </a:pPr>
            <a:r>
              <a:rPr lang="en-IN" sz="1500" dirty="0" smtClean="0">
                <a:latin typeface="Times New Roman" pitchFamily="18" charset="0"/>
                <a:cs typeface="Times New Roman" pitchFamily="18" charset="0"/>
              </a:rPr>
              <a:t>[9] M. S. Ibrahim, A. </a:t>
            </a:r>
            <a:r>
              <a:rPr lang="en-IN" sz="1500" dirty="0" err="1" smtClean="0">
                <a:latin typeface="Times New Roman" pitchFamily="18" charset="0"/>
                <a:cs typeface="Times New Roman" pitchFamily="18" charset="0"/>
              </a:rPr>
              <a:t>Konar</a:t>
            </a:r>
            <a:r>
              <a:rPr lang="en-IN" sz="1500" dirty="0" smtClean="0">
                <a:latin typeface="Times New Roman" pitchFamily="18" charset="0"/>
                <a:cs typeface="Times New Roman" pitchFamily="18" charset="0"/>
              </a:rPr>
              <a:t>, M. Hong, and N. D. </a:t>
            </a:r>
            <a:r>
              <a:rPr lang="en-IN" sz="1500" dirty="0" err="1" smtClean="0">
                <a:latin typeface="Times New Roman" pitchFamily="18" charset="0"/>
                <a:cs typeface="Times New Roman" pitchFamily="18" charset="0"/>
              </a:rPr>
              <a:t>Sidiropoulos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Mirrorprox</a:t>
            </a:r>
            <a:r>
              <a:rPr lang="en-IN" sz="1500" dirty="0" smtClean="0">
                <a:latin typeface="Times New Roman" pitchFamily="18" charset="0"/>
                <a:cs typeface="Times New Roman" pitchFamily="18" charset="0"/>
              </a:rPr>
              <a:t> SCA algorithm for multicast </a:t>
            </a:r>
            <a:r>
              <a:rPr lang="en-IN" sz="1500" dirty="0" err="1" smtClean="0">
                <a:latin typeface="Times New Roman" pitchFamily="18" charset="0"/>
                <a:cs typeface="Times New Roman" pitchFamily="18" charset="0"/>
              </a:rPr>
              <a:t>beamforming</a:t>
            </a:r>
            <a:r>
              <a:rPr lang="en-IN" sz="1500" dirty="0" smtClean="0">
                <a:latin typeface="Times New Roman" pitchFamily="18" charset="0"/>
                <a:cs typeface="Times New Roman" pitchFamily="18" charset="0"/>
              </a:rPr>
              <a:t> and antenna selection,” in Proc. IEEE Int. Workshop Signal Process. Adv. Wireless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June 2018, pp. 1–5. </a:t>
            </a:r>
          </a:p>
          <a:p>
            <a:pPr algn="just">
              <a:lnSpc>
                <a:spcPct val="170000"/>
              </a:lnSpc>
            </a:pPr>
            <a:r>
              <a:rPr lang="en-IN" sz="1500" dirty="0" smtClean="0">
                <a:latin typeface="Times New Roman" pitchFamily="18" charset="0"/>
                <a:cs typeface="Times New Roman" pitchFamily="18" charset="0"/>
              </a:rPr>
              <a:t>[10] O. </a:t>
            </a:r>
            <a:r>
              <a:rPr lang="en-IN" sz="1500" dirty="0" err="1" smtClean="0">
                <a:latin typeface="Times New Roman" pitchFamily="18" charset="0"/>
                <a:cs typeface="Times New Roman" pitchFamily="18" charset="0"/>
              </a:rPr>
              <a:t>Tervo</a:t>
            </a:r>
            <a:r>
              <a:rPr lang="en-IN" sz="1500" dirty="0" smtClean="0">
                <a:latin typeface="Times New Roman" pitchFamily="18" charset="0"/>
                <a:cs typeface="Times New Roman" pitchFamily="18" charset="0"/>
              </a:rPr>
              <a:t>, L. Tran, H. </a:t>
            </a:r>
            <a:r>
              <a:rPr lang="en-IN" sz="1500" dirty="0" err="1" smtClean="0">
                <a:latin typeface="Times New Roman" pitchFamily="18" charset="0"/>
                <a:cs typeface="Times New Roman" pitchFamily="18" charset="0"/>
              </a:rPr>
              <a:t>Pennanen</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Chatzinotas</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Ottersten</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Juntti</a:t>
            </a:r>
            <a:r>
              <a:rPr lang="en-IN" sz="1500" dirty="0" smtClean="0">
                <a:latin typeface="Times New Roman" pitchFamily="18" charset="0"/>
                <a:cs typeface="Times New Roman" pitchFamily="18" charset="0"/>
              </a:rPr>
              <a:t>, “Energy-efficient </a:t>
            </a:r>
            <a:r>
              <a:rPr lang="en-IN" sz="1500" dirty="0" err="1" smtClean="0">
                <a:latin typeface="Times New Roman" pitchFamily="18" charset="0"/>
                <a:cs typeface="Times New Roman" pitchFamily="18" charset="0"/>
              </a:rPr>
              <a:t>multicell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multigroup</a:t>
            </a:r>
            <a:r>
              <a:rPr lang="en-IN" sz="1500" dirty="0" smtClean="0">
                <a:latin typeface="Times New Roman" pitchFamily="18" charset="0"/>
                <a:cs typeface="Times New Roman" pitchFamily="18" charset="0"/>
              </a:rPr>
              <a:t> multicasting with joint </a:t>
            </a:r>
            <a:r>
              <a:rPr lang="en-IN" sz="1500" dirty="0" err="1" smtClean="0">
                <a:latin typeface="Times New Roman" pitchFamily="18" charset="0"/>
                <a:cs typeface="Times New Roman" pitchFamily="18" charset="0"/>
              </a:rPr>
              <a:t>beamforming</a:t>
            </a:r>
            <a:r>
              <a:rPr lang="en-IN" sz="1500" dirty="0" smtClean="0">
                <a:latin typeface="Times New Roman" pitchFamily="18" charset="0"/>
                <a:cs typeface="Times New Roman" pitchFamily="18" charset="0"/>
              </a:rPr>
              <a:t> and antenna selection,” IEEE Trans. Signal Process., vol. 66, no. 18, pp. 4904–4919, Sep. 201</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1921</Words>
  <Application>Microsoft Office PowerPoint</Application>
  <PresentationFormat>On-screen Show (4:3)</PresentationFormat>
  <Paragraphs>61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Machine Learning-Enabled Joint Antenna Selection and Precoding Design From Offline Complexity to Online Performance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2021-05-15T12:07:10Z</dcterms:modified>
</cp:coreProperties>
</file>