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WiDE</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WiFi</a:t>
            </a:r>
            <a:r>
              <a:rPr lang="en-IN" b="1" dirty="0" smtClean="0">
                <a:latin typeface="Times New Roman" pitchFamily="18" charset="0"/>
                <a:cs typeface="Times New Roman" pitchFamily="18" charset="0"/>
              </a:rPr>
              <a:t> Distance based Group Profiling Via Machine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We develop </a:t>
            </a:r>
            <a:r>
              <a:rPr lang="en-IN" sz="2000" dirty="0" err="1" smtClean="0">
                <a:latin typeface="Times New Roman" pitchFamily="18" charset="0"/>
                <a:cs typeface="Times New Roman" pitchFamily="18" charset="0"/>
              </a:rPr>
              <a:t>WiDE</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-distance estimation based group profiling system using </a:t>
            </a:r>
            <a:r>
              <a:rPr lang="en-IN" sz="2000" dirty="0" err="1" smtClean="0">
                <a:latin typeface="Times New Roman" pitchFamily="18" charset="0"/>
                <a:cs typeface="Times New Roman" pitchFamily="18" charset="0"/>
              </a:rPr>
              <a:t>LightGBM</a:t>
            </a:r>
            <a:r>
              <a:rPr lang="en-IN" sz="2000" dirty="0" smtClean="0">
                <a:latin typeface="Times New Roman" pitchFamily="18" charset="0"/>
                <a:cs typeface="Times New Roman" pitchFamily="18" charset="0"/>
              </a:rPr>
              <a:t>. Given the uploaded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information by users, </a:t>
            </a:r>
            <a:r>
              <a:rPr lang="en-IN" sz="2000" dirty="0" err="1" smtClean="0">
                <a:latin typeface="Times New Roman" pitchFamily="18" charset="0"/>
                <a:cs typeface="Times New Roman" pitchFamily="18" charset="0"/>
              </a:rPr>
              <a:t>WiDE</a:t>
            </a:r>
            <a:r>
              <a:rPr lang="en-IN" sz="2000" dirty="0" smtClean="0">
                <a:latin typeface="Times New Roman" pitchFamily="18" charset="0"/>
                <a:cs typeface="Times New Roman" pitchFamily="18" charset="0"/>
              </a:rPr>
              <a:t> can automatically learn powerful hidden features from the proposed features for between-person distance estimation, and infer group membership with the estimated distance. For each group, </a:t>
            </a:r>
            <a:r>
              <a:rPr lang="en-IN" sz="2000" dirty="0" err="1" smtClean="0">
                <a:latin typeface="Times New Roman" pitchFamily="18" charset="0"/>
                <a:cs typeface="Times New Roman" pitchFamily="18" charset="0"/>
              </a:rPr>
              <a:t>WiDE</a:t>
            </a:r>
            <a:r>
              <a:rPr lang="en-IN" sz="2000" dirty="0" smtClean="0">
                <a:latin typeface="Times New Roman" pitchFamily="18" charset="0"/>
                <a:cs typeface="Times New Roman" pitchFamily="18" charset="0"/>
              </a:rPr>
              <a:t> classifies the mobility level, and recognizes the group structure by applying the multi-dimensional scaling technique on the matrix of distance between </a:t>
            </a:r>
            <a:r>
              <a:rPr lang="en-IN" sz="2000" dirty="0" err="1" smtClean="0">
                <a:latin typeface="Times New Roman" pitchFamily="18" charset="0"/>
                <a:cs typeface="Times New Roman" pitchFamily="18" charset="0"/>
              </a:rPr>
              <a:t>pairwise</a:t>
            </a:r>
            <a:r>
              <a:rPr lang="en-IN" sz="2000" dirty="0" smtClean="0">
                <a:latin typeface="Times New Roman" pitchFamily="18" charset="0"/>
                <a:cs typeface="Times New Roman" pitchFamily="18" charset="0"/>
              </a:rPr>
              <a:t> persons within the same group.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We first validate the performance of between-person distance </a:t>
            </a:r>
            <a:r>
              <a:rPr lang="en-IN" sz="2000" dirty="0" err="1" smtClean="0">
                <a:latin typeface="Times New Roman" pitchFamily="18" charset="0"/>
                <a:cs typeface="Times New Roman" pitchFamily="18" charset="0"/>
              </a:rPr>
              <a:t>esti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mation</a:t>
            </a:r>
            <a:r>
              <a:rPr lang="en-IN" sz="2000" dirty="0" smtClean="0">
                <a:latin typeface="Times New Roman" pitchFamily="18" charset="0"/>
                <a:cs typeface="Times New Roman" pitchFamily="18" charset="0"/>
              </a:rPr>
              <a:t> via extensive experiments in a three-floor campus building and a shopping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showing that </a:t>
            </a:r>
            <a:r>
              <a:rPr lang="en-IN" sz="2000" dirty="0" err="1" smtClean="0">
                <a:latin typeface="Times New Roman" pitchFamily="18" charset="0"/>
                <a:cs typeface="Times New Roman" pitchFamily="18" charset="0"/>
              </a:rPr>
              <a:t>WiDE</a:t>
            </a:r>
            <a:r>
              <a:rPr lang="en-IN" sz="2000" dirty="0" smtClean="0">
                <a:latin typeface="Times New Roman" pitchFamily="18" charset="0"/>
                <a:cs typeface="Times New Roman" pitchFamily="18" charset="0"/>
              </a:rPr>
              <a:t> system outperforms other machine learning based approaches for between-person distance estimation, with the average absolute error (AAE) of 0.69m and 1.14m for the campus building and shopping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respectively, and the corridor identification accuracy for the campus building is over 99%. In addition, the experiments in the shopping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show that our approach can accurately detect groups, classify group mobility into fine-grained level and recognize the group structure.</a:t>
            </a: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 The system can enable many existing industries to create new value for their customers by leading prospective buyers to desired products in superstores, allowing students running late to class to more easily navigate their confusing campuses, empowering tourists to find their way around attractions, and helping many others in a multitude of situations. . </a:t>
            </a:r>
          </a:p>
          <a:p>
            <a:pPr algn="just">
              <a:lnSpc>
                <a:spcPct val="150000"/>
              </a:lnSpc>
            </a:pPr>
            <a:r>
              <a:rPr lang="en-IN" sz="2000" dirty="0" smtClean="0">
                <a:latin typeface="Times New Roman" pitchFamily="18" charset="0"/>
                <a:cs typeface="Times New Roman" pitchFamily="18" charset="0"/>
              </a:rPr>
              <a:t>The current implementation differentiates itself from the other various existing ventures because of its independence from a uniquely designed and installed infrastructure - the program runs indoor positioning by sensing and analyzing only the ambient signals of a given location without relying on explicitly placed beacons, or other signal generating objects.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goal of this stage is to find good initial weights for the different layers of the network, instead of using initial random weights . This is known to speed up the convergence of the training, reduce the possibility of falling in a local minima, and avoid the vanishing gradient problem . In this stage, each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in the stack is trained independently using the output of the previous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as its input (input data for the first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Despite probabilistic techniques being able to handle the inherently noisy wireless signals in a better way than deterministic techniques, they usually assume that the signals from different APs are independent to avoid the curse of dimensionality problem . This leads to coarse-grained accuracy.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system can be improved in further iterations by exploring the benefits of data </a:t>
            </a:r>
            <a:r>
              <a:rPr lang="en-IN" sz="2000" dirty="0" err="1" smtClean="0">
                <a:latin typeface="Times New Roman" pitchFamily="18" charset="0"/>
                <a:cs typeface="Times New Roman" pitchFamily="18" charset="0"/>
              </a:rPr>
              <a:t>preprocessing</a:t>
            </a:r>
            <a:r>
              <a:rPr lang="en-IN" sz="2000" dirty="0" smtClean="0">
                <a:latin typeface="Times New Roman" pitchFamily="18" charset="0"/>
                <a:cs typeface="Times New Roman" pitchFamily="18" charset="0"/>
              </a:rPr>
              <a:t> outside merely the realm of simple time-based binning. </a:t>
            </a:r>
          </a:p>
          <a:p>
            <a:pPr algn="just">
              <a:lnSpc>
                <a:spcPct val="150000"/>
              </a:lnSpc>
            </a:pPr>
            <a:r>
              <a:rPr lang="en-IN" sz="2000" dirty="0" smtClean="0">
                <a:latin typeface="Times New Roman" pitchFamily="18" charset="0"/>
                <a:cs typeface="Times New Roman" pitchFamily="18" charset="0"/>
              </a:rPr>
              <a:t>More features can be generated to extract additional useful information from the raw data and reduce the time spent in training; statistical metrics, such as mean, standard deviation, or other Gaussian distribution statistics, can be derived in conjunction with motion data to coordinate dynamic binning intervals, among others. </a:t>
            </a:r>
          </a:p>
          <a:p>
            <a:pPr algn="just">
              <a:lnSpc>
                <a:spcPct val="150000"/>
              </a:lnSpc>
            </a:pPr>
            <a:r>
              <a:rPr lang="en-IN" sz="2000" dirty="0" smtClean="0">
                <a:latin typeface="Times New Roman" pitchFamily="18" charset="0"/>
                <a:cs typeface="Times New Roman" pitchFamily="18" charset="0"/>
              </a:rPr>
              <a:t>By continuing to improve the proposed system, we aim to bring the outdoors in, making indoor navigation as simple and easy to use as GPS is for the outdoors today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can also be seen from the figure that </a:t>
            </a:r>
            <a:r>
              <a:rPr lang="en-IN" sz="2000" dirty="0" err="1" smtClean="0">
                <a:latin typeface="Times New Roman" pitchFamily="18" charset="0"/>
                <a:cs typeface="Times New Roman" pitchFamily="18" charset="0"/>
              </a:rPr>
              <a:t>WiDeep</a:t>
            </a:r>
            <a:r>
              <a:rPr lang="en-IN" sz="2000" dirty="0" smtClean="0">
                <a:latin typeface="Times New Roman" pitchFamily="18" charset="0"/>
                <a:cs typeface="Times New Roman" pitchFamily="18" charset="0"/>
              </a:rPr>
              <a:t> has the best performance in handling device heterogeneity compared to the other two systems across all percentiles. </a:t>
            </a:r>
          </a:p>
          <a:p>
            <a:pPr algn="just">
              <a:lnSpc>
                <a:spcPct val="150000"/>
              </a:lnSpc>
            </a:pPr>
            <a:r>
              <a:rPr lang="en-IN" sz="2000" dirty="0" smtClean="0">
                <a:latin typeface="Times New Roman" pitchFamily="18" charset="0"/>
                <a:cs typeface="Times New Roman" pitchFamily="18" charset="0"/>
              </a:rPr>
              <a:t>This is due to the combination of additive noise in the training data and the adoption of </a:t>
            </a:r>
            <a:r>
              <a:rPr lang="en-IN" sz="2000" dirty="0" err="1" smtClean="0">
                <a:latin typeface="Times New Roman" pitchFamily="18" charset="0"/>
                <a:cs typeface="Times New Roman" pitchFamily="18" charset="0"/>
              </a:rPr>
              <a:t>denoising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autoencoders</a:t>
            </a:r>
            <a:r>
              <a:rPr lang="en-IN" sz="2000" dirty="0" smtClean="0">
                <a:latin typeface="Times New Roman" pitchFamily="18" charset="0"/>
                <a:cs typeface="Times New Roman" pitchFamily="18" charset="0"/>
              </a:rPr>
              <a:t> which gives </a:t>
            </a:r>
            <a:r>
              <a:rPr lang="en-IN" sz="2000" dirty="0" err="1" smtClean="0">
                <a:latin typeface="Times New Roman" pitchFamily="18" charset="0"/>
                <a:cs typeface="Times New Roman" pitchFamily="18" charset="0"/>
              </a:rPr>
              <a:t>WiDeep</a:t>
            </a:r>
            <a:r>
              <a:rPr lang="en-IN" sz="2000" dirty="0" smtClean="0">
                <a:latin typeface="Times New Roman" pitchFamily="18" charset="0"/>
                <a:cs typeface="Times New Roman" pitchFamily="18" charset="0"/>
              </a:rPr>
              <a:t> greater flexibility than the other systems. </a:t>
            </a:r>
          </a:p>
          <a:p>
            <a:pPr algn="just">
              <a:lnSpc>
                <a:spcPct val="150000"/>
              </a:lnSpc>
            </a:pPr>
            <a:r>
              <a:rPr lang="en-IN" sz="2000" dirty="0" smtClean="0">
                <a:latin typeface="Times New Roman" pitchFamily="18" charset="0"/>
                <a:cs typeface="Times New Roman" pitchFamily="18" charset="0"/>
              </a:rPr>
              <a:t>In particular, this is true since device heterogeneity can be considered to be a form of noise, which the </a:t>
            </a:r>
            <a:r>
              <a:rPr lang="en-IN" sz="2000" dirty="0" err="1" smtClean="0">
                <a:latin typeface="Times New Roman" pitchFamily="18" charset="0"/>
                <a:cs typeface="Times New Roman" pitchFamily="18" charset="0"/>
              </a:rPr>
              <a:t>WiDeep</a:t>
            </a:r>
            <a:r>
              <a:rPr lang="en-IN" sz="2000" dirty="0" smtClean="0">
                <a:latin typeface="Times New Roman" pitchFamily="18" charset="0"/>
                <a:cs typeface="Times New Roman" pitchFamily="18" charset="0"/>
              </a:rPr>
              <a:t> network and training process are designed specifically to combat. </a:t>
            </a:r>
          </a:p>
          <a:p>
            <a:pPr algn="just">
              <a:lnSpc>
                <a:spcPct val="150000"/>
              </a:lnSpc>
            </a:pPr>
            <a:r>
              <a:rPr lang="en-IN" sz="2000" dirty="0" smtClean="0">
                <a:latin typeface="Times New Roman" pitchFamily="18" charset="0"/>
                <a:cs typeface="Times New Roman" pitchFamily="18" charset="0"/>
              </a:rPr>
              <a:t>Horus also shows better adaptability than </a:t>
            </a:r>
            <a:r>
              <a:rPr lang="en-IN" sz="2000" dirty="0" err="1" smtClean="0">
                <a:latin typeface="Times New Roman" pitchFamily="18" charset="0"/>
                <a:cs typeface="Times New Roman" pitchFamily="18" charset="0"/>
              </a:rPr>
              <a:t>DeepFi</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dirty="0"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A survey of selected indoor positioning ´ methods for </a:t>
                      </a:r>
                      <a:r>
                        <a:rPr lang="en-IN" sz="1600" dirty="0" err="1">
                          <a:latin typeface="Times New Roman"/>
                          <a:ea typeface="Times New Roman"/>
                          <a:cs typeface="Latha"/>
                        </a:rPr>
                        <a:t>smartphones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P. Davidson and R. Piche,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 approaches include Wi-Fi and Bluetooth based positioning, magnetic field fingerprinting, map aided navigation using building floor plans, and aiding from self-contained sensors.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The microsoft indoor localization competition: Experiences and lessons learned</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D. Lymberopoulos and J. Liu,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We present the results, experiences, and lessons learned from comparing a diverse set of indoor location technologies during the Microsoft Indoor Localization Competition.</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A distributed localization scheme for wireless sensor networks with improved grid-scan and vector-based refinement</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J.-P. Sheu, P.-C. Chen, and C.-S. Hsu,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Localization is a fundamental and essential issue for wireless sensor networks (WSNs). Existing localization algorithms can be categorized as either range-based or range-free schemes.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An effective area-based localization algorithm for wireless networks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N. Lasla, M. F. Younis, A. Ouadjaout, and N. Badache,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Area-based localization algorithms use only the position of some reference nodes, called anchors, to estimate the residence area of the remaining nodes.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1.jpg"/>
          <p:cNvPicPr>
            <a:picLocks noGrp="1" noChangeAspect="1" noChangeArrowheads="1"/>
          </p:cNvPicPr>
          <p:nvPr>
            <p:ph idx="1"/>
          </p:nvPr>
        </p:nvPicPr>
        <p:blipFill>
          <a:blip r:embed="rId2"/>
          <a:srcRect/>
          <a:stretch>
            <a:fillRect/>
          </a:stretch>
        </p:blipFill>
        <p:spPr bwMode="auto">
          <a:xfrm>
            <a:off x="1905000" y="1447800"/>
            <a:ext cx="5715000" cy="4648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We presented </a:t>
            </a:r>
            <a:r>
              <a:rPr lang="en-IN" dirty="0" err="1" smtClean="0">
                <a:latin typeface="Times New Roman" pitchFamily="18" charset="0"/>
                <a:cs typeface="Times New Roman" pitchFamily="18" charset="0"/>
              </a:rPr>
              <a:t>WiDeep</a:t>
            </a:r>
            <a:r>
              <a:rPr lang="en-IN" dirty="0" smtClean="0">
                <a:latin typeface="Times New Roman" pitchFamily="18" charset="0"/>
                <a:cs typeface="Times New Roman" pitchFamily="18" charset="0"/>
              </a:rPr>
              <a:t>, an accurate and robust </a:t>
            </a:r>
            <a:r>
              <a:rPr lang="en-IN" dirty="0" err="1" smtClean="0">
                <a:latin typeface="Times New Roman" pitchFamily="18" charset="0"/>
                <a:cs typeface="Times New Roman" pitchFamily="18" charset="0"/>
              </a:rPr>
              <a:t>WiFi</a:t>
            </a:r>
            <a:r>
              <a:rPr lang="en-IN" dirty="0" smtClean="0">
                <a:latin typeface="Times New Roman" pitchFamily="18" charset="0"/>
                <a:cs typeface="Times New Roman" pitchFamily="18" charset="0"/>
              </a:rPr>
              <a:t> fingerprinting indoor localization technique based on a deep neural network. The system leverages stacked </a:t>
            </a:r>
            <a:r>
              <a:rPr lang="en-IN" dirty="0" err="1" smtClean="0">
                <a:latin typeface="Times New Roman" pitchFamily="18" charset="0"/>
                <a:cs typeface="Times New Roman" pitchFamily="18" charset="0"/>
              </a:rPr>
              <a:t>denoising</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autoencoders</a:t>
            </a:r>
            <a:r>
              <a:rPr lang="en-IN" dirty="0" smtClean="0">
                <a:latin typeface="Times New Roman" pitchFamily="18" charset="0"/>
                <a:cs typeface="Times New Roman" pitchFamily="18" charset="0"/>
              </a:rPr>
              <a:t> in a probabilistic framework to mitigate the noise in the RSS measurements. Additionally, it employs model regularization to enable the network to generalize and avoid over-fitting, leading to a more robust and stable models. We evaluated </a:t>
            </a:r>
            <a:r>
              <a:rPr lang="en-IN" dirty="0" err="1" smtClean="0">
                <a:latin typeface="Times New Roman" pitchFamily="18" charset="0"/>
                <a:cs typeface="Times New Roman" pitchFamily="18" charset="0"/>
              </a:rPr>
              <a:t>WiDeep</a:t>
            </a:r>
            <a:r>
              <a:rPr lang="en-IN" dirty="0" smtClean="0">
                <a:latin typeface="Times New Roman" pitchFamily="18" charset="0"/>
                <a:cs typeface="Times New Roman" pitchFamily="18" charset="0"/>
              </a:rPr>
              <a:t> in two different challenging environments that represent a university building and a domestic apartment using different Android devices. The results show the </a:t>
            </a:r>
            <a:r>
              <a:rPr lang="en-IN" dirty="0" err="1" smtClean="0">
                <a:latin typeface="Times New Roman" pitchFamily="18" charset="0"/>
                <a:cs typeface="Times New Roman" pitchFamily="18" charset="0"/>
              </a:rPr>
              <a:t>WiDeep</a:t>
            </a:r>
            <a:r>
              <a:rPr lang="en-IN" dirty="0" smtClean="0">
                <a:latin typeface="Times New Roman" pitchFamily="18" charset="0"/>
                <a:cs typeface="Times New Roman" pitchFamily="18" charset="0"/>
              </a:rPr>
              <a:t> comes with a localization accuracy better than the state-of-the-art systems by at least 53% and 29.8% in the large and small environments respectively. Moreover, its performance is robust to different devices and different densities of APs in different environments.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P. Davidson and R. </a:t>
            </a:r>
            <a:r>
              <a:rPr lang="en-IN" sz="1500" dirty="0" err="1" smtClean="0">
                <a:latin typeface="Times New Roman" pitchFamily="18" charset="0"/>
                <a:cs typeface="Times New Roman" pitchFamily="18" charset="0"/>
              </a:rPr>
              <a:t>Piche</a:t>
            </a:r>
            <a:r>
              <a:rPr lang="en-IN" sz="1500" dirty="0" smtClean="0">
                <a:latin typeface="Times New Roman" pitchFamily="18" charset="0"/>
                <a:cs typeface="Times New Roman" pitchFamily="18" charset="0"/>
              </a:rPr>
              <a:t>, “A survey of selected indoor positioning ´ methods for </a:t>
            </a:r>
            <a:r>
              <a:rPr lang="en-IN" sz="1500" dirty="0" err="1" smtClean="0">
                <a:latin typeface="Times New Roman" pitchFamily="18" charset="0"/>
                <a:cs typeface="Times New Roman" pitchFamily="18" charset="0"/>
              </a:rPr>
              <a:t>smartphones</a:t>
            </a:r>
            <a:r>
              <a:rPr lang="en-IN" sz="1500" dirty="0" smtClean="0">
                <a:latin typeface="Times New Roman" pitchFamily="18" charset="0"/>
                <a:cs typeface="Times New Roman" pitchFamily="18" charset="0"/>
              </a:rPr>
              <a:t>,” IEEE Communications Surveys &amp; Tutorials, vol. 19, no. 2, pp. 1347–1370, 2017. </a:t>
            </a:r>
          </a:p>
          <a:p>
            <a:pPr algn="just">
              <a:lnSpc>
                <a:spcPct val="160000"/>
              </a:lnSpc>
            </a:pPr>
            <a:r>
              <a:rPr lang="en-IN" sz="1500" dirty="0" smtClean="0">
                <a:latin typeface="Times New Roman" pitchFamily="18" charset="0"/>
                <a:cs typeface="Times New Roman" pitchFamily="18" charset="0"/>
              </a:rPr>
              <a:t>[2] D. </a:t>
            </a:r>
            <a:r>
              <a:rPr lang="en-IN" sz="1500" dirty="0" err="1" smtClean="0">
                <a:latin typeface="Times New Roman" pitchFamily="18" charset="0"/>
                <a:cs typeface="Times New Roman" pitchFamily="18" charset="0"/>
              </a:rPr>
              <a:t>Lymberopoulos</a:t>
            </a:r>
            <a:r>
              <a:rPr lang="en-IN" sz="1500" dirty="0" smtClean="0">
                <a:latin typeface="Times New Roman" pitchFamily="18" charset="0"/>
                <a:cs typeface="Times New Roman" pitchFamily="18" charset="0"/>
              </a:rPr>
              <a:t> and J. Liu, “The </a:t>
            </a:r>
            <a:r>
              <a:rPr lang="en-IN" sz="1500" dirty="0" err="1" smtClean="0">
                <a:latin typeface="Times New Roman" pitchFamily="18" charset="0"/>
                <a:cs typeface="Times New Roman" pitchFamily="18" charset="0"/>
              </a:rPr>
              <a:t>microsoft</a:t>
            </a:r>
            <a:r>
              <a:rPr lang="en-IN" sz="1500" dirty="0" smtClean="0">
                <a:latin typeface="Times New Roman" pitchFamily="18" charset="0"/>
                <a:cs typeface="Times New Roman" pitchFamily="18" charset="0"/>
              </a:rPr>
              <a:t> indoor localization competition: Experiences and lessons learned,” IEEE Signal Processing Magazine, vol. 34, no. 5, pp. 125–140, 2017. </a:t>
            </a:r>
          </a:p>
          <a:p>
            <a:pPr algn="just">
              <a:lnSpc>
                <a:spcPct val="160000"/>
              </a:lnSpc>
            </a:pPr>
            <a:r>
              <a:rPr lang="en-IN" sz="1500" dirty="0" smtClean="0">
                <a:latin typeface="Times New Roman" pitchFamily="18" charset="0"/>
                <a:cs typeface="Times New Roman" pitchFamily="18" charset="0"/>
              </a:rPr>
              <a:t>[3] J.-P. </a:t>
            </a:r>
            <a:r>
              <a:rPr lang="en-IN" sz="1500" dirty="0" err="1" smtClean="0">
                <a:latin typeface="Times New Roman" pitchFamily="18" charset="0"/>
                <a:cs typeface="Times New Roman" pitchFamily="18" charset="0"/>
              </a:rPr>
              <a:t>Sheu</a:t>
            </a:r>
            <a:r>
              <a:rPr lang="en-IN" sz="1500" dirty="0" smtClean="0">
                <a:latin typeface="Times New Roman" pitchFamily="18" charset="0"/>
                <a:cs typeface="Times New Roman" pitchFamily="18" charset="0"/>
              </a:rPr>
              <a:t>, P.-C. Chen, and C.-S. Hsu, “A distributed localization scheme for wireless sensor networks with improved grid-scan and vector-based refinement,” IEEE transactions on mobile computing, vol. 7, no. 9, pp. 1110–1123, 2008. </a:t>
            </a:r>
          </a:p>
          <a:p>
            <a:pPr algn="just">
              <a:lnSpc>
                <a:spcPct val="160000"/>
              </a:lnSpc>
            </a:pPr>
            <a:r>
              <a:rPr lang="en-IN" sz="1500" dirty="0" smtClean="0">
                <a:latin typeface="Times New Roman" pitchFamily="18" charset="0"/>
                <a:cs typeface="Times New Roman" pitchFamily="18" charset="0"/>
              </a:rPr>
              <a:t>[4] N. </a:t>
            </a:r>
            <a:r>
              <a:rPr lang="en-IN" sz="1500" dirty="0" err="1" smtClean="0">
                <a:latin typeface="Times New Roman" pitchFamily="18" charset="0"/>
                <a:cs typeface="Times New Roman" pitchFamily="18" charset="0"/>
              </a:rPr>
              <a:t>Lasla</a:t>
            </a:r>
            <a:r>
              <a:rPr lang="en-IN" sz="1500" dirty="0" smtClean="0">
                <a:latin typeface="Times New Roman" pitchFamily="18" charset="0"/>
                <a:cs typeface="Times New Roman" pitchFamily="18" charset="0"/>
              </a:rPr>
              <a:t>, M. F. </a:t>
            </a:r>
            <a:r>
              <a:rPr lang="en-IN" sz="1500" dirty="0" err="1" smtClean="0">
                <a:latin typeface="Times New Roman" pitchFamily="18" charset="0"/>
                <a:cs typeface="Times New Roman" pitchFamily="18" charset="0"/>
              </a:rPr>
              <a:t>Younis</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Ouadjaout</a:t>
            </a:r>
            <a:r>
              <a:rPr lang="en-IN" sz="1500" dirty="0" smtClean="0">
                <a:latin typeface="Times New Roman" pitchFamily="18" charset="0"/>
                <a:cs typeface="Times New Roman" pitchFamily="18" charset="0"/>
              </a:rPr>
              <a:t>, and N. </a:t>
            </a:r>
            <a:r>
              <a:rPr lang="en-IN" sz="1500" dirty="0" err="1" smtClean="0">
                <a:latin typeface="Times New Roman" pitchFamily="18" charset="0"/>
                <a:cs typeface="Times New Roman" pitchFamily="18" charset="0"/>
              </a:rPr>
              <a:t>Badache</a:t>
            </a:r>
            <a:r>
              <a:rPr lang="en-IN" sz="1500" dirty="0" smtClean="0">
                <a:latin typeface="Times New Roman" pitchFamily="18" charset="0"/>
                <a:cs typeface="Times New Roman" pitchFamily="18" charset="0"/>
              </a:rPr>
              <a:t>, “An effective area-based localization algorithm for wireless networks,” IEEE Transactions on Computers, vol. 64, no. 8, pp. 2103–2118, 2015. </a:t>
            </a:r>
          </a:p>
          <a:p>
            <a:pPr algn="just">
              <a:lnSpc>
                <a:spcPct val="160000"/>
              </a:lnSpc>
            </a:pPr>
            <a:r>
              <a:rPr lang="en-IN" sz="1500" dirty="0" smtClean="0">
                <a:latin typeface="Times New Roman" pitchFamily="18" charset="0"/>
                <a:cs typeface="Times New Roman" pitchFamily="18" charset="0"/>
              </a:rPr>
              <a:t>[5] M. </a:t>
            </a:r>
            <a:r>
              <a:rPr lang="en-IN" sz="1500" dirty="0" err="1" smtClean="0">
                <a:latin typeface="Times New Roman" pitchFamily="18" charset="0"/>
                <a:cs typeface="Times New Roman" pitchFamily="18" charset="0"/>
              </a:rPr>
              <a:t>Youssef</a:t>
            </a:r>
            <a:r>
              <a:rPr lang="en-IN" sz="1500" dirty="0" smtClean="0">
                <a:latin typeface="Times New Roman" pitchFamily="18" charset="0"/>
                <a:cs typeface="Times New Roman" pitchFamily="18" charset="0"/>
              </a:rPr>
              <a:t> and A. </a:t>
            </a:r>
            <a:r>
              <a:rPr lang="en-IN" sz="1500" dirty="0" err="1" smtClean="0">
                <a:latin typeface="Times New Roman" pitchFamily="18" charset="0"/>
                <a:cs typeface="Times New Roman" pitchFamily="18" charset="0"/>
              </a:rPr>
              <a:t>Agrawala</a:t>
            </a:r>
            <a:r>
              <a:rPr lang="en-IN" sz="1500" dirty="0" smtClean="0">
                <a:latin typeface="Times New Roman" pitchFamily="18" charset="0"/>
                <a:cs typeface="Times New Roman" pitchFamily="18" charset="0"/>
              </a:rPr>
              <a:t>, “Handling samples correlation in the Horus system,” in INFOCOM 2004. Twenty-third </a:t>
            </a:r>
            <a:r>
              <a:rPr lang="en-IN" sz="1500" dirty="0" err="1" smtClean="0">
                <a:latin typeface="Times New Roman" pitchFamily="18" charset="0"/>
                <a:cs typeface="Times New Roman" pitchFamily="18" charset="0"/>
              </a:rPr>
              <a:t>AnnualJoint</a:t>
            </a:r>
            <a:r>
              <a:rPr lang="en-IN" sz="1500" dirty="0" smtClean="0">
                <a:latin typeface="Times New Roman" pitchFamily="18" charset="0"/>
                <a:cs typeface="Times New Roman" pitchFamily="18" charset="0"/>
              </a:rPr>
              <a:t> Conference of the IEEE Computer and Communications Societies, vol. 2. IEEE, 2004, pp. 1023–1031.</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 “The Horus WLAN location determination system,” in Proceedings of the 3rd international conference on Mobile systems, applications, and services. ACM, 2005, pp. 205–218. </a:t>
            </a:r>
          </a:p>
          <a:p>
            <a:pPr algn="just">
              <a:lnSpc>
                <a:spcPct val="170000"/>
              </a:lnSpc>
            </a:pPr>
            <a:r>
              <a:rPr lang="en-IN" sz="1500" dirty="0" smtClean="0">
                <a:latin typeface="Times New Roman" pitchFamily="18" charset="0"/>
                <a:cs typeface="Times New Roman" pitchFamily="18" charset="0"/>
              </a:rPr>
              <a:t>[7] C. </a:t>
            </a:r>
            <a:r>
              <a:rPr lang="en-IN" sz="1500" dirty="0" err="1" smtClean="0">
                <a:latin typeface="Times New Roman" pitchFamily="18" charset="0"/>
                <a:cs typeface="Times New Roman" pitchFamily="18" charset="0"/>
              </a:rPr>
              <a:t>Laoudias</a:t>
            </a:r>
            <a:r>
              <a:rPr lang="en-IN" sz="1500" dirty="0" smtClean="0">
                <a:latin typeface="Times New Roman" pitchFamily="18" charset="0"/>
                <a:cs typeface="Times New Roman" pitchFamily="18" charset="0"/>
              </a:rPr>
              <a:t>, P. </a:t>
            </a:r>
            <a:r>
              <a:rPr lang="en-IN" sz="1500" dirty="0" err="1" smtClean="0">
                <a:latin typeface="Times New Roman" pitchFamily="18" charset="0"/>
                <a:cs typeface="Times New Roman" pitchFamily="18" charset="0"/>
              </a:rPr>
              <a:t>Kemppi</a:t>
            </a:r>
            <a:r>
              <a:rPr lang="en-IN" sz="1500" dirty="0" smtClean="0">
                <a:latin typeface="Times New Roman" pitchFamily="18" charset="0"/>
                <a:cs typeface="Times New Roman" pitchFamily="18" charset="0"/>
              </a:rPr>
              <a:t>, and C. G. </a:t>
            </a:r>
            <a:r>
              <a:rPr lang="en-IN" sz="1500" dirty="0" err="1" smtClean="0">
                <a:latin typeface="Times New Roman" pitchFamily="18" charset="0"/>
                <a:cs typeface="Times New Roman" pitchFamily="18" charset="0"/>
              </a:rPr>
              <a:t>Panayiotou</a:t>
            </a:r>
            <a:r>
              <a:rPr lang="en-IN" sz="1500" dirty="0" smtClean="0">
                <a:latin typeface="Times New Roman" pitchFamily="18" charset="0"/>
                <a:cs typeface="Times New Roman" pitchFamily="18" charset="0"/>
              </a:rPr>
              <a:t>, “Localization using radial basis function networks and signal strength fingerprints in </a:t>
            </a:r>
            <a:r>
              <a:rPr lang="en-IN" sz="1500" dirty="0" err="1" smtClean="0">
                <a:latin typeface="Times New Roman" pitchFamily="18" charset="0"/>
                <a:cs typeface="Times New Roman" pitchFamily="18" charset="0"/>
              </a:rPr>
              <a:t>wlan</a:t>
            </a:r>
            <a:r>
              <a:rPr lang="en-IN" sz="1500" dirty="0" smtClean="0">
                <a:latin typeface="Times New Roman" pitchFamily="18" charset="0"/>
                <a:cs typeface="Times New Roman" pitchFamily="18" charset="0"/>
              </a:rPr>
              <a:t>,” in Global telecommunications conference, 2009. GLOBECOM 2009. IEEE. IEEE, 2009, pp. 1–6. </a:t>
            </a:r>
          </a:p>
          <a:p>
            <a:pPr algn="just">
              <a:lnSpc>
                <a:spcPct val="170000"/>
              </a:lnSpc>
            </a:pPr>
            <a:r>
              <a:rPr lang="en-IN" sz="1500" dirty="0" smtClean="0">
                <a:latin typeface="Times New Roman" pitchFamily="18" charset="0"/>
                <a:cs typeface="Times New Roman" pitchFamily="18" charset="0"/>
              </a:rPr>
              <a:t>[8] X. Wang, L. </a:t>
            </a:r>
            <a:r>
              <a:rPr lang="en-IN" sz="1500" dirty="0" err="1" smtClean="0">
                <a:latin typeface="Times New Roman" pitchFamily="18" charset="0"/>
                <a:cs typeface="Times New Roman" pitchFamily="18" charset="0"/>
              </a:rPr>
              <a:t>Gao</a:t>
            </a:r>
            <a:r>
              <a:rPr lang="en-IN" sz="1500" dirty="0" smtClean="0">
                <a:latin typeface="Times New Roman" pitchFamily="18" charset="0"/>
                <a:cs typeface="Times New Roman" pitchFamily="18" charset="0"/>
              </a:rPr>
              <a:t>, S. Mao, and S. </a:t>
            </a:r>
            <a:r>
              <a:rPr lang="en-IN" sz="1500" dirty="0" err="1" smtClean="0">
                <a:latin typeface="Times New Roman" pitchFamily="18" charset="0"/>
                <a:cs typeface="Times New Roman" pitchFamily="18" charset="0"/>
              </a:rPr>
              <a:t>Pandey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DeepFi</a:t>
            </a:r>
            <a:r>
              <a:rPr lang="en-IN" sz="1500" dirty="0" smtClean="0">
                <a:latin typeface="Times New Roman" pitchFamily="18" charset="0"/>
                <a:cs typeface="Times New Roman" pitchFamily="18" charset="0"/>
              </a:rPr>
              <a:t>: Deep learning for indoor fingerprinting using channel state information,” in Wireless Communications and Networking Conference (WCNC), 2015 IEEE. IEEE, 2015, pp. 1666–1671. </a:t>
            </a:r>
          </a:p>
          <a:p>
            <a:pPr algn="just">
              <a:lnSpc>
                <a:spcPct val="170000"/>
              </a:lnSpc>
            </a:pPr>
            <a:r>
              <a:rPr lang="en-IN" sz="1500" dirty="0" smtClean="0">
                <a:latin typeface="Times New Roman" pitchFamily="18" charset="0"/>
                <a:cs typeface="Times New Roman" pitchFamily="18" charset="0"/>
              </a:rPr>
              <a:t>[9] ——, “CSI-based fingerprinting for indoor localization: A deep learning approach,” IEEE Transactions on Vehicular Technology, vol. 66, no. 1, pp. 763–776, 2017. </a:t>
            </a:r>
          </a:p>
          <a:p>
            <a:pPr algn="just">
              <a:lnSpc>
                <a:spcPct val="170000"/>
              </a:lnSpc>
            </a:pPr>
            <a:r>
              <a:rPr lang="en-IN" sz="1500" dirty="0" smtClean="0">
                <a:latin typeface="Times New Roman" pitchFamily="18" charset="0"/>
                <a:cs typeface="Times New Roman" pitchFamily="18" charset="0"/>
              </a:rPr>
              <a:t>[10] W. Zhang, K. Liu, W. Zhang, Y. Zhang, and J. </a:t>
            </a:r>
            <a:r>
              <a:rPr lang="en-IN" sz="1500" dirty="0" err="1" smtClean="0">
                <a:latin typeface="Times New Roman" pitchFamily="18" charset="0"/>
                <a:cs typeface="Times New Roman" pitchFamily="18" charset="0"/>
              </a:rPr>
              <a:t>Gu</a:t>
            </a:r>
            <a:r>
              <a:rPr lang="en-IN" sz="1500" dirty="0" smtClean="0">
                <a:latin typeface="Times New Roman" pitchFamily="18" charset="0"/>
                <a:cs typeface="Times New Roman" pitchFamily="18" charset="0"/>
              </a:rPr>
              <a:t>, “Deep neural networks for wireless localization in indoor and outdoor environments,” </a:t>
            </a:r>
            <a:r>
              <a:rPr lang="en-IN" sz="1500" dirty="0" err="1" smtClean="0">
                <a:latin typeface="Times New Roman" pitchFamily="18" charset="0"/>
                <a:cs typeface="Times New Roman" pitchFamily="18" charset="0"/>
              </a:rPr>
              <a:t>Neurocomputing</a:t>
            </a:r>
            <a:r>
              <a:rPr lang="en-IN" sz="1500" dirty="0" smtClean="0">
                <a:latin typeface="Times New Roman" pitchFamily="18" charset="0"/>
                <a:cs typeface="Times New Roman" pitchFamily="18" charset="0"/>
              </a:rPr>
              <a:t>, vol. 194, pp. 279–287, 2016.</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1486</Words>
  <Application>Microsoft Office PowerPoint</Application>
  <PresentationFormat>On-screen Show (4:3)</PresentationFormat>
  <Paragraphs>63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WiDE WiFi Distance based Group Profiling Via Machine Learning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2021-05-12T15:42:20Z</dcterms:modified>
</cp:coreProperties>
</file>