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Health Index Prediction of Overhead Transmission Lines A Machine Learning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paper presents an asset health index (HI) prediction methodology for high voltage transmission overhead lines (OHLs) using supervised machine learning and structured, unambiguous visual inspections. We propose a framework for asset HI predictions to determine the technical condition of individual OHL towers to improve grid reliability in a cost-effective manner. The paper focuses on asset HI prediction and the selection of the most parsimonious model. Based on the technical specifications and HI data, our methodology allows for the prediction of a HI for OHLs without HI data, and models asset aging behaviour. Technical specifications and the HI as defined in this paper are taken from the Estonian TSO periodical visual inspections implemented in 2018. The case study successfully demonstrates that the proposed methodology can predict tower HI values for a single OHL with nearly 80 percent accuracy without the need for additional measurements.</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framework learns from the examination data a transformer fleet, i.e. it is able to adapt to different maintenance policies. This results in a solution that may be adopted by already-existing maintenance strategies without disruption. </a:t>
            </a:r>
          </a:p>
          <a:p>
            <a:pPr algn="just">
              <a:lnSpc>
                <a:spcPct val="150000"/>
              </a:lnSpc>
            </a:pPr>
            <a:r>
              <a:rPr lang="en-IN" sz="2000" dirty="0" smtClean="0">
                <a:latin typeface="Times New Roman" pitchFamily="18" charset="0"/>
                <a:cs typeface="Times New Roman" pitchFamily="18" charset="0"/>
              </a:rPr>
              <a:t>Most are either focused on a specific aspect of PT maintenance like DGA data or take a more holistic approach to quantify the health index for the transformer. </a:t>
            </a:r>
          </a:p>
          <a:p>
            <a:pPr algn="just">
              <a:lnSpc>
                <a:spcPct val="150000"/>
              </a:lnSpc>
            </a:pPr>
            <a:r>
              <a:rPr lang="en-IN" sz="2000" dirty="0" smtClean="0">
                <a:latin typeface="Times New Roman" pitchFamily="18" charset="0"/>
                <a:cs typeface="Times New Roman" pitchFamily="18" charset="0"/>
              </a:rPr>
              <a:t>However, existing solutions are based on standard methods that do not take into consideration the specificities of a certain transformer fleet, such as their power load, weather exposure and maintenance policies. Furthermore, maintenance policies may be improved by leveraging more data sources.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still some remaining problems that need to be investigated such as how to deal with new datasets to avoid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problems or how to increase the accuracy for learning algorithms. </a:t>
            </a:r>
          </a:p>
          <a:p>
            <a:pPr algn="just">
              <a:lnSpc>
                <a:spcPct val="150000"/>
              </a:lnSpc>
            </a:pPr>
            <a:r>
              <a:rPr lang="en-IN" sz="2000" dirty="0" smtClean="0">
                <a:latin typeface="Times New Roman" pitchFamily="18" charset="0"/>
                <a:cs typeface="Times New Roman" pitchFamily="18" charset="0"/>
              </a:rPr>
              <a:t>One of the weaknesses of the ANN approach is the tendency to find only a local minimum in its training due to improper initial value. </a:t>
            </a:r>
          </a:p>
          <a:p>
            <a:pPr algn="just">
              <a:lnSpc>
                <a:spcPct val="150000"/>
              </a:lnSpc>
            </a:pPr>
            <a:r>
              <a:rPr lang="en-IN" sz="2000" dirty="0" smtClean="0">
                <a:latin typeface="Times New Roman" pitchFamily="18" charset="0"/>
                <a:cs typeface="Times New Roman" pitchFamily="18" charset="0"/>
              </a:rPr>
              <a:t>In this case, the optimization algorithms can be deployed to optimize the initial value and thus increase the accuracy of  the neutral network training.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framework allows utility companies to save considerable resources by reducing and improving the scheduling of oil analyses, as well as increasing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standards of energy grids.</a:t>
            </a:r>
          </a:p>
          <a:p>
            <a:pPr algn="just">
              <a:lnSpc>
                <a:spcPct val="150000"/>
              </a:lnSpc>
            </a:pPr>
            <a:r>
              <a:rPr lang="en-IN" sz="2000" dirty="0" smtClean="0">
                <a:latin typeface="Times New Roman" pitchFamily="18" charset="0"/>
                <a:cs typeface="Times New Roman" pitchFamily="18" charset="0"/>
              </a:rPr>
              <a:t>Forecasting the health state of PT oil has the potential of saving utility companies considerable amounts of resources, as well as increasing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standards of energy grids. </a:t>
            </a:r>
          </a:p>
          <a:p>
            <a:pPr algn="just">
              <a:lnSpc>
                <a:spcPct val="150000"/>
              </a:lnSpc>
            </a:pPr>
            <a:r>
              <a:rPr lang="en-IN" sz="2000" dirty="0" smtClean="0">
                <a:latin typeface="Times New Roman" pitchFamily="18" charset="0"/>
                <a:cs typeface="Times New Roman" pitchFamily="18" charset="0"/>
              </a:rPr>
              <a:t>We have proposed an approach that leverages diverse data sources and comprises of data aggregation and processing, modelling and interpretation. The predictive power of our approach enabled the creation of a metric that can be acted upon, thus allowing more informed maintenance policies.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recent years, the searching algorithms have been interested in by researchers to find the best subset of features in the feature selection problems . </a:t>
            </a:r>
          </a:p>
          <a:p>
            <a:pPr algn="just">
              <a:lnSpc>
                <a:spcPct val="150000"/>
              </a:lnSpc>
            </a:pPr>
            <a:r>
              <a:rPr lang="en-IN" sz="2000" dirty="0" smtClean="0">
                <a:latin typeface="Times New Roman" pitchFamily="18" charset="0"/>
                <a:cs typeface="Times New Roman" pitchFamily="18" charset="0"/>
              </a:rPr>
              <a:t>As mentioned above, the hybrid artificial intelligence approaches that use optimization algorithms to support leaning algorithms can overcome the weakness of single learning algorithms. </a:t>
            </a:r>
          </a:p>
          <a:p>
            <a:pPr algn="just">
              <a:lnSpc>
                <a:spcPct val="150000"/>
              </a:lnSpc>
            </a:pPr>
            <a:r>
              <a:rPr lang="en-IN" sz="2000" dirty="0" smtClean="0">
                <a:latin typeface="Times New Roman" pitchFamily="18" charset="0"/>
                <a:cs typeface="Times New Roman" pitchFamily="18" charset="0"/>
              </a:rPr>
              <a:t>Because the selection parameters of learning algorithms has a significant impact on its own usefulness and classification performance. </a:t>
            </a:r>
          </a:p>
          <a:p>
            <a:pPr algn="just">
              <a:lnSpc>
                <a:spcPct val="150000"/>
              </a:lnSpc>
            </a:pPr>
            <a:r>
              <a:rPr lang="en-IN" sz="2000" dirty="0" smtClean="0">
                <a:latin typeface="Times New Roman" pitchFamily="18" charset="0"/>
                <a:cs typeface="Times New Roman" pitchFamily="18" charset="0"/>
              </a:rPr>
              <a:t>Therefore, it is necessary to find the optimal value of these parameters to improve the accuracy of the prediction.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Diagnosis of smart distribution grid development</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Du, Z.; He, J.; Fang, R.; Wang, B.</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paper combines Analytic-Hierarchy-Process with fuzzy comprehensive evaluation, minimizes the influence of subjective factor and ensures the objectivity of the evaluation results.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Applications of smart grid technologies on power distribution systems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Agüero, J.R.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 In this study, a review has been made of technological methods of data transmission and the energy efficiency in smart grids as well as smart grid applications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230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err="1">
                          <a:latin typeface="Times New Roman"/>
                          <a:ea typeface="Calibri"/>
                          <a:cs typeface="Latha"/>
                        </a:rPr>
                        <a:t>Multifactorial</a:t>
                      </a:r>
                      <a:r>
                        <a:rPr lang="en-US" sz="1600" dirty="0">
                          <a:latin typeface="Times New Roman"/>
                          <a:ea typeface="Calibri"/>
                          <a:cs typeface="Latha"/>
                        </a:rPr>
                        <a:t> Frameworks </a:t>
                      </a:r>
                      <a:r>
                        <a:rPr lang="en-US" sz="1600" dirty="0" err="1">
                          <a:latin typeface="Times New Roman"/>
                          <a:ea typeface="Calibri"/>
                          <a:cs typeface="Latha"/>
                        </a:rPr>
                        <a:t>Modelling</a:t>
                      </a:r>
                      <a:r>
                        <a:rPr lang="en-US" sz="1600" dirty="0">
                          <a:latin typeface="Times New Roman"/>
                          <a:ea typeface="Calibri"/>
                          <a:cs typeface="Latha"/>
                        </a:rPr>
                        <a:t> Linkages of Power Transformer Failure Modes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Rampersad, R.M.; Bahadoorsingh, S.; Sharma, C.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Power Transformers are among the most critical assets in a power system, with significant costs as well as long lead times for acquisition</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Development of condition evaluation for power transformer maintenance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Haema, J.; Phadungthin, R.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condition assessment for transformer is performed by the analysis of each method, indicated by scoring and weighting factor of each tests. This method with further development could be used to effectively plan the maintenance of power transformer</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jpg"/>
          <p:cNvPicPr>
            <a:picLocks noGrp="1" noChangeAspect="1" noChangeArrowheads="1"/>
          </p:cNvPicPr>
          <p:nvPr>
            <p:ph idx="1"/>
          </p:nvPr>
        </p:nvPicPr>
        <p:blipFill>
          <a:blip r:embed="rId2"/>
          <a:srcRect/>
          <a:stretch>
            <a:fillRect/>
          </a:stretch>
        </p:blipFill>
        <p:spPr bwMode="auto">
          <a:xfrm>
            <a:off x="1905000" y="1295400"/>
            <a:ext cx="6324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The paper presented a study to determine the most significant influencing indicators on distribution transformer operation and service life. The health assessment techniques were reviewed based on up-to-date literature. This is to provide more information to transformer operators about the important parameters of distribution transformers that need to be considered. This also gives the other researchers an overview of the development process of transformer condition assessment technologies, thereby continuing to develop new effective evaluation techniques. Real-time monitoring has become a very important technology in the field of distribution transformer maintenance and has attracted more and more attention worldwide, especially with high penetration of PV systems in the distribution power grid. The potential functions of failure prediction, defection identification, and life estimation bring a series of advantages for utility companies: reducing maintenance cost, lengthening the transformer’s life, enhancing the safety of operators, minimizing accidents and the severity of destruction, as well as improving power quality</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Agüero</a:t>
            </a:r>
            <a:r>
              <a:rPr lang="en-IN" sz="1500" dirty="0" smtClean="0">
                <a:latin typeface="Times New Roman" pitchFamily="18" charset="0"/>
                <a:cs typeface="Times New Roman" pitchFamily="18" charset="0"/>
              </a:rPr>
              <a:t>, J.R. Applications of smart grid technologies on power distribution systems. In Proceedings of the 2012 IEEE PES Innovative Smart Grid Technologies (ISGT), Washington, DC, USA, 16–20 January 2012; p. 1. </a:t>
            </a:r>
          </a:p>
          <a:p>
            <a:pPr algn="just">
              <a:lnSpc>
                <a:spcPct val="160000"/>
              </a:lnSpc>
            </a:pPr>
            <a:r>
              <a:rPr lang="en-IN" sz="1500" dirty="0" smtClean="0">
                <a:latin typeface="Times New Roman" pitchFamily="18" charset="0"/>
                <a:cs typeface="Times New Roman" pitchFamily="18" charset="0"/>
              </a:rPr>
              <a:t>2. Du, Z.; He, J.; Fang, R.; Wang, B. Diagnosis of smart distribution grid development. In Proceedings of the 2014 IEEE PES Asia-Pacific Power and Energy Engineering Conference (APPEEC), Hong Kong, China, 7–10 December 2014; pp. 1–4. </a:t>
            </a:r>
          </a:p>
          <a:p>
            <a:pPr algn="just">
              <a:lnSpc>
                <a:spcPct val="160000"/>
              </a:lnSpc>
            </a:pPr>
            <a:r>
              <a:rPr lang="en-IN" sz="1500" dirty="0" smtClean="0">
                <a:latin typeface="Times New Roman" pitchFamily="18" charset="0"/>
                <a:cs typeface="Times New Roman" pitchFamily="18" charset="0"/>
              </a:rPr>
              <a:t>3. Reclamation Bureau. Transformers: Basics, Maintenance, and Diagnostics; Reclamation Bureau: Denver, CO, USA, 2005. </a:t>
            </a:r>
          </a:p>
          <a:p>
            <a:pPr algn="just">
              <a:lnSpc>
                <a:spcPct val="160000"/>
              </a:lnSpc>
            </a:pPr>
            <a:r>
              <a:rPr lang="en-IN" sz="1500" dirty="0" smtClean="0">
                <a:latin typeface="Times New Roman" pitchFamily="18" charset="0"/>
                <a:cs typeface="Times New Roman" pitchFamily="18" charset="0"/>
              </a:rPr>
              <a:t>4. </a:t>
            </a:r>
            <a:r>
              <a:rPr lang="en-IN" sz="1500" dirty="0" err="1" smtClean="0">
                <a:latin typeface="Times New Roman" pitchFamily="18" charset="0"/>
                <a:cs typeface="Times New Roman" pitchFamily="18" charset="0"/>
              </a:rPr>
              <a:t>Murugan</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Ramasamy</a:t>
            </a:r>
            <a:r>
              <a:rPr lang="en-IN" sz="1500" dirty="0" smtClean="0">
                <a:latin typeface="Times New Roman" pitchFamily="18" charset="0"/>
                <a:cs typeface="Times New Roman" pitchFamily="18" charset="0"/>
              </a:rPr>
              <a:t>, R. Understanding the power transformer component failures for health index-based maintenance planning in electric utilities. Eng. Fail. Anal. 2019, 96, 274–288.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p>
          <a:p>
            <a:pPr algn="just">
              <a:lnSpc>
                <a:spcPct val="160000"/>
              </a:lnSpc>
            </a:pP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Rampersad</a:t>
            </a:r>
            <a:r>
              <a:rPr lang="en-IN" sz="1500" dirty="0" smtClean="0">
                <a:latin typeface="Times New Roman" pitchFamily="18" charset="0"/>
                <a:cs typeface="Times New Roman" pitchFamily="18" charset="0"/>
              </a:rPr>
              <a:t>, R.M.; </a:t>
            </a:r>
            <a:r>
              <a:rPr lang="en-IN" sz="1500" dirty="0" err="1" smtClean="0">
                <a:latin typeface="Times New Roman" pitchFamily="18" charset="0"/>
                <a:cs typeface="Times New Roman" pitchFamily="18" charset="0"/>
              </a:rPr>
              <a:t>Bahadoorsingh</a:t>
            </a:r>
            <a:r>
              <a:rPr lang="en-IN" sz="1500" dirty="0" smtClean="0">
                <a:latin typeface="Times New Roman" pitchFamily="18" charset="0"/>
                <a:cs typeface="Times New Roman" pitchFamily="18" charset="0"/>
              </a:rPr>
              <a:t>, S.; Sharma, C. </a:t>
            </a:r>
            <a:r>
              <a:rPr lang="en-IN" sz="1500" dirty="0" err="1" smtClean="0">
                <a:latin typeface="Times New Roman" pitchFamily="18" charset="0"/>
                <a:cs typeface="Times New Roman" pitchFamily="18" charset="0"/>
              </a:rPr>
              <a:t>Multifactorial</a:t>
            </a:r>
            <a:r>
              <a:rPr lang="en-IN" sz="1500" dirty="0" smtClean="0">
                <a:latin typeface="Times New Roman" pitchFamily="18" charset="0"/>
                <a:cs typeface="Times New Roman" pitchFamily="18" charset="0"/>
              </a:rPr>
              <a:t> Frameworks Modelling Linkages of Power Transformer Failure Modes. </a:t>
            </a:r>
            <a:r>
              <a:rPr lang="en-IN" sz="1500" dirty="0" smtClean="0">
                <a:latin typeface="Times New Roman" pitchFamily="18" charset="0"/>
                <a:cs typeface="Times New Roman" pitchFamily="18" charset="0"/>
              </a:rPr>
              <a:t>In Proceedings of the 2018 IEEE Electrical Insulation Conference (EIC), San Antonio, TX, USA, 17–20 June 2018; pp. 398–402.</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Haema</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Phadungthin</a:t>
            </a:r>
            <a:r>
              <a:rPr lang="en-IN" sz="1500" dirty="0" smtClean="0">
                <a:latin typeface="Times New Roman" pitchFamily="18" charset="0"/>
                <a:cs typeface="Times New Roman" pitchFamily="18" charset="0"/>
              </a:rPr>
              <a:t>, R. Development of condition evaluation for power transformer maintenance. In Proceedings of the 4th International Conference on Power Engineering, Energy and Electrical Drives, Istanbul, Turkey, 13–17 May 2013; pp. 620–623. </a:t>
            </a:r>
          </a:p>
          <a:p>
            <a:pPr algn="just">
              <a:lnSpc>
                <a:spcPct val="170000"/>
              </a:lnSpc>
            </a:pP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Idrees</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Riaz</a:t>
            </a:r>
            <a:r>
              <a:rPr lang="en-IN" sz="1500" dirty="0" smtClean="0">
                <a:latin typeface="Times New Roman" pitchFamily="18" charset="0"/>
                <a:cs typeface="Times New Roman" pitchFamily="18" charset="0"/>
              </a:rPr>
              <a:t>, M.T.; </a:t>
            </a:r>
            <a:r>
              <a:rPr lang="en-IN" sz="1500" dirty="0" err="1" smtClean="0">
                <a:latin typeface="Times New Roman" pitchFamily="18" charset="0"/>
                <a:cs typeface="Times New Roman" pitchFamily="18" charset="0"/>
              </a:rPr>
              <a:t>Waleed</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Paracha</a:t>
            </a:r>
            <a:r>
              <a:rPr lang="en-IN" sz="1500" dirty="0" smtClean="0">
                <a:latin typeface="Times New Roman" pitchFamily="18" charset="0"/>
                <a:cs typeface="Times New Roman" pitchFamily="18" charset="0"/>
              </a:rPr>
              <a:t>, Z.J.; </a:t>
            </a:r>
            <a:r>
              <a:rPr lang="en-IN" sz="1500" dirty="0" err="1" smtClean="0">
                <a:latin typeface="Times New Roman" pitchFamily="18" charset="0"/>
                <a:cs typeface="Times New Roman" pitchFamily="18" charset="0"/>
              </a:rPr>
              <a:t>Raza</a:t>
            </a:r>
            <a:r>
              <a:rPr lang="en-IN" sz="1500" dirty="0" smtClean="0">
                <a:latin typeface="Times New Roman" pitchFamily="18" charset="0"/>
                <a:cs typeface="Times New Roman" pitchFamily="18" charset="0"/>
              </a:rPr>
              <a:t>, H.A.; Khan, M.A.; </a:t>
            </a:r>
            <a:r>
              <a:rPr lang="en-IN" sz="1500" dirty="0" err="1" smtClean="0">
                <a:latin typeface="Times New Roman" pitchFamily="18" charset="0"/>
                <a:cs typeface="Times New Roman" pitchFamily="18" charset="0"/>
              </a:rPr>
              <a:t>Hashmi</a:t>
            </a:r>
            <a:r>
              <a:rPr lang="en-IN" sz="1500" dirty="0" smtClean="0">
                <a:latin typeface="Times New Roman" pitchFamily="18" charset="0"/>
                <a:cs typeface="Times New Roman" pitchFamily="18" charset="0"/>
              </a:rPr>
              <a:t>, W.S. Fuzzy Logic Based Calculation and Analysis of Health Index for Power Transformer Installed in Grid Stations. In Proceedings of the 2019 International Symposium on Recent Advances in Electrical Engineering (RAEE), Islamabad, Pakistan, 28–29 August 2019; pp. 1–6. </a:t>
            </a:r>
          </a:p>
          <a:p>
            <a:pPr algn="just">
              <a:lnSpc>
                <a:spcPct val="170000"/>
              </a:lnSpc>
            </a:pPr>
            <a:r>
              <a:rPr lang="en-IN" sz="1500" dirty="0" smtClean="0">
                <a:latin typeface="Times New Roman" pitchFamily="18" charset="0"/>
                <a:cs typeface="Times New Roman" pitchFamily="18" charset="0"/>
              </a:rPr>
              <a:t>8. Technical Data 201-10 Single-Phase Overhead Transformers. Available online: http://www.aainy.com/pdf/ cooper_single_phase_transformer.PDF (accessed on 10 September 2020). </a:t>
            </a:r>
          </a:p>
          <a:p>
            <a:pPr algn="just">
              <a:lnSpc>
                <a:spcPct val="170000"/>
              </a:lnSpc>
            </a:pPr>
            <a:r>
              <a:rPr lang="en-IN" sz="1500" dirty="0" smtClean="0">
                <a:latin typeface="Times New Roman" pitchFamily="18" charset="0"/>
                <a:cs typeface="Times New Roman" pitchFamily="18" charset="0"/>
              </a:rPr>
              <a:t>9. CSP Transformer. Available online: https://www.exportersindia.com/super-tech-forgings-group-ofcompanies/csp-transformer-3601409.htm (accessed on 10 September 2020). </a:t>
            </a:r>
          </a:p>
          <a:p>
            <a:pPr algn="just">
              <a:lnSpc>
                <a:spcPct val="170000"/>
              </a:lnSpc>
            </a:pPr>
            <a:r>
              <a:rPr lang="en-IN" sz="1500" dirty="0" smtClean="0">
                <a:latin typeface="Times New Roman" pitchFamily="18" charset="0"/>
                <a:cs typeface="Times New Roman" pitchFamily="18" charset="0"/>
              </a:rPr>
              <a:t>10. </a:t>
            </a:r>
            <a:r>
              <a:rPr lang="en-IN" sz="1500" dirty="0" err="1" smtClean="0">
                <a:latin typeface="Times New Roman" pitchFamily="18" charset="0"/>
                <a:cs typeface="Times New Roman" pitchFamily="18" charset="0"/>
              </a:rPr>
              <a:t>Tapan</a:t>
            </a:r>
            <a:r>
              <a:rPr lang="en-IN" sz="1500" dirty="0" smtClean="0">
                <a:latin typeface="Times New Roman" pitchFamily="18" charset="0"/>
                <a:cs typeface="Times New Roman" pitchFamily="18" charset="0"/>
              </a:rPr>
              <a:t> Kumar, S.; </a:t>
            </a:r>
            <a:r>
              <a:rPr lang="en-IN" sz="1500" dirty="0" err="1" smtClean="0">
                <a:latin typeface="Times New Roman" pitchFamily="18" charset="0"/>
                <a:cs typeface="Times New Roman" pitchFamily="18" charset="0"/>
              </a:rPr>
              <a:t>Prithwiraj</a:t>
            </a:r>
            <a:r>
              <a:rPr lang="en-IN" sz="1500" dirty="0" smtClean="0">
                <a:latin typeface="Times New Roman" pitchFamily="18" charset="0"/>
                <a:cs typeface="Times New Roman" pitchFamily="18" charset="0"/>
              </a:rPr>
              <a:t>, P. Smart Transformer Condition Monitoring and Diagnosis. In Transformer Ageing: Monitoring and Estimation Techniques; Wiley-IEEE Press: Piscataway, NJ, USA, 2017</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1358</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Health Index Prediction of Overhead Transmission Lines A Machine Learning Approach</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2021-05-12T17:27:54Z</dcterms:modified>
</cp:coreProperties>
</file>