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Analysis of Single Event Transients (SET) using Machine Learning (ML) and Ionizing Radiation Effects Spectroscopy (IRES)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 A methodology for automating the identification of single-event transients (SETs) through Ionizing Radiation Effects Spectroscopy (IRES) and machine learning (ML) is provided. IRES enhances the identification of SETs through statistical analysis of waveform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allowing for the capture of subtle circuit dynamics changes. </a:t>
            </a:r>
          </a:p>
          <a:p>
            <a:pPr algn="just">
              <a:lnSpc>
                <a:spcPct val="150000"/>
              </a:lnSpc>
            </a:pPr>
            <a:r>
              <a:rPr lang="en-IN" sz="2000" dirty="0" smtClean="0">
                <a:latin typeface="Times New Roman" pitchFamily="18" charset="0"/>
                <a:cs typeface="Times New Roman" pitchFamily="18" charset="0"/>
              </a:rPr>
              <a:t>Automated identification of SETs is facilitated by a k-Nearest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kNN</a:t>
            </a:r>
            <a:r>
              <a:rPr lang="en-IN" sz="2000" dirty="0" smtClean="0">
                <a:latin typeface="Times New Roman" pitchFamily="18" charset="0"/>
                <a:cs typeface="Times New Roman" pitchFamily="18" charset="0"/>
              </a:rPr>
              <a:t>) ML algorithm with IRES data. One-hundred thousand waveforms were measured from CMOS phase-locked loop (PLL) circuits irradiated at the Naval Research Laboratory’s Two-Photon Absorption (TPA) laser facility.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Known SET signatures were used to train various </a:t>
            </a:r>
            <a:r>
              <a:rPr lang="en-IN" sz="2000" dirty="0" err="1" smtClean="0">
                <a:latin typeface="Times New Roman" pitchFamily="18" charset="0"/>
                <a:cs typeface="Times New Roman" pitchFamily="18" charset="0"/>
              </a:rPr>
              <a:t>kNN</a:t>
            </a:r>
            <a:r>
              <a:rPr lang="en-IN" sz="2000" dirty="0" smtClean="0">
                <a:latin typeface="Times New Roman" pitchFamily="18" charset="0"/>
                <a:cs typeface="Times New Roman" pitchFamily="18" charset="0"/>
              </a:rPr>
              <a:t> models based on statistical features derived from several standard circuit metrics and eight moment-generating functions. Results show that SETs can be automatically identified by the </a:t>
            </a:r>
            <a:r>
              <a:rPr lang="en-IN" sz="2000" dirty="0" err="1" smtClean="0">
                <a:latin typeface="Times New Roman" pitchFamily="18" charset="0"/>
                <a:cs typeface="Times New Roman" pitchFamily="18" charset="0"/>
              </a:rPr>
              <a:t>kNN</a:t>
            </a:r>
            <a:r>
              <a:rPr lang="en-IN" sz="2000" dirty="0" smtClean="0">
                <a:latin typeface="Times New Roman" pitchFamily="18" charset="0"/>
                <a:cs typeface="Times New Roman" pitchFamily="18" charset="0"/>
              </a:rPr>
              <a:t> models, with several features resulting in greater than 98% correct identification of SETs. </a:t>
            </a:r>
          </a:p>
          <a:p>
            <a:pPr algn="just">
              <a:lnSpc>
                <a:spcPct val="150000"/>
              </a:lnSpc>
            </a:pPr>
            <a:r>
              <a:rPr lang="en-IN" sz="2000" dirty="0" smtClean="0">
                <a:latin typeface="Times New Roman" pitchFamily="18" charset="0"/>
                <a:cs typeface="Times New Roman" pitchFamily="18" charset="0"/>
              </a:rPr>
              <a:t>The tradeoffs in ML-based anomaly detection, based on the size of available training sets, choice in signal metric, and the number of included statistical moment-generating functions are discussed, along with opportunities for the future development of specific event-type classification, in situ measurement, and real-time classification of data.</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ML classification is used to perform an in-situ prediction of the TID level and circuit bias voltage with a single measurement. The TID response of VCO and PLL circuits designed and fabricated in a 130-nm CMOS technology is presented. In response to the TID radiation up to 300 </a:t>
            </a:r>
            <a:r>
              <a:rPr lang="en-IN" sz="2000" dirty="0" err="1" smtClean="0">
                <a:latin typeface="Times New Roman" pitchFamily="18" charset="0"/>
                <a:cs typeface="Times New Roman" pitchFamily="18" charset="0"/>
              </a:rPr>
              <a:t>krad</a:t>
            </a:r>
            <a:r>
              <a:rPr lang="en-IN" sz="2000" dirty="0" smtClean="0">
                <a:latin typeface="Times New Roman" pitchFamily="18" charset="0"/>
                <a:cs typeface="Times New Roman" pitchFamily="18" charset="0"/>
              </a:rPr>
              <a:t>(SiO2), the RF circuits (VCO and PLL) show a shift of 30 MHz in frequency. It is important to note that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observed in the circuits used for this experiment is limited to the specific technology and circuit design. Other circuit designs and device fabrication parameters may exhibit different response to the similar TID radiation exposure described in this work.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interactions of satellite devices or electronics with the charged particles can disturb the satellite operations by setting or resetting bits, creating transient signals that compete with legitimate signals within the systems, and by degrading device parameters. </a:t>
            </a:r>
          </a:p>
          <a:p>
            <a:pPr algn="just">
              <a:lnSpc>
                <a:spcPct val="150000"/>
              </a:lnSpc>
            </a:pPr>
            <a:r>
              <a:rPr lang="en-IN" sz="2000" dirty="0" smtClean="0">
                <a:latin typeface="Times New Roman" pitchFamily="18" charset="0"/>
                <a:cs typeface="Times New Roman" pitchFamily="18" charset="0"/>
              </a:rPr>
              <a:t>Sometimes these interactions can permanently damage the satellite and jeopardize the mission. For example, the HIPPARCOS satellite mission of the European Space Agency (ESA) was terminated due to radiation effects on satellite components resulting difficulties in satellite communication between the ground and the onboard computer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approach to identify TID radiation effects in the presence of noise in RF circuits with very high accuracy is achieved through the proposed IRES technique. The IRES technique is also utilized for identification of spurious transient events in PLL circuit. IRES is based on RF-DNA fingerprinting, a technique for identification of different devices based on statistical features extracted from their transmitted waveforms. The IRES technique for TID uses only two statistical features (mean and standard deviation of the instantaneous frequency) to identify the operational health of the circuit. LD models were used to classify the TID radiation level as well input bias voltage of the VCO and PLL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IRES is based on Radio Frequency-Distinct Native Attribute (RF-DNA) fingerprinting for the identification of essential statistical features of erroneous signals within a device, circuit, or system. RFDNA fingerprinting is a waveform-based technique used for augmenting existing wireless network security mechanisms.</a:t>
            </a:r>
          </a:p>
          <a:p>
            <a:pPr algn="just">
              <a:lnSpc>
                <a:spcPct val="150000"/>
              </a:lnSpc>
            </a:pPr>
            <a:r>
              <a:rPr lang="en-IN" sz="2000" dirty="0" smtClean="0">
                <a:latin typeface="Times New Roman" pitchFamily="18" charset="0"/>
                <a:cs typeface="Times New Roman" pitchFamily="18" charset="0"/>
              </a:rPr>
              <a:t>The PLL model was designed with </a:t>
            </a:r>
            <a:r>
              <a:rPr lang="en-IN" sz="2000" dirty="0" err="1" smtClean="0">
                <a:latin typeface="Times New Roman" pitchFamily="18" charset="0"/>
                <a:cs typeface="Times New Roman" pitchFamily="18" charset="0"/>
              </a:rPr>
              <a:t>Verilog</a:t>
            </a:r>
            <a:r>
              <a:rPr lang="en-IN" sz="2000" dirty="0" smtClean="0">
                <a:latin typeface="Times New Roman" pitchFamily="18" charset="0"/>
                <a:cs typeface="Times New Roman" pitchFamily="18" charset="0"/>
              </a:rPr>
              <a:t>-A to match the circuit dynamics of the DUT used for experimental validation. </a:t>
            </a:r>
          </a:p>
          <a:p>
            <a:pPr algn="just">
              <a:lnSpc>
                <a:spcPct val="150000"/>
              </a:lnSpc>
            </a:pPr>
            <a:r>
              <a:rPr lang="en-IN" sz="2000" dirty="0" smtClean="0">
                <a:latin typeface="Times New Roman" pitchFamily="18" charset="0"/>
                <a:cs typeface="Times New Roman" pitchFamily="18" charset="0"/>
              </a:rPr>
              <a:t>SET simulations were performed with the Cadence Spectre circuit simulator.</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028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Single-event transients in bipolar linear integrated circuits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S. Buchner and D. McMorrow,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Single-event transients (SETs) in linear integrated circuits have caused anomalies in a number of spacecraft</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Single-event mitigation techniques for analog and mixed-signal circuits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D. Loveless and W. T. Holman,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work discussed the state-of-the-art technology behind the various methods of the Single event hardened circuits, challenges and the approaching solutions.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Circuit modeling of the lm124 operational amplifier for analog </a:t>
                      </a:r>
                      <a:r>
                        <a:rPr lang="en-US" sz="1600" dirty="0" err="1">
                          <a:latin typeface="Times New Roman"/>
                          <a:ea typeface="Calibri"/>
                          <a:cs typeface="Latha"/>
                        </a:rPr>
                        <a:t>singleevent</a:t>
                      </a:r>
                      <a:r>
                        <a:rPr lang="en-US" sz="1600" dirty="0">
                          <a:latin typeface="Times New Roman"/>
                          <a:ea typeface="Calibri"/>
                          <a:cs typeface="Latha"/>
                        </a:rPr>
                        <a:t> transient analysis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Boulghassoul, L. W. Massengill, A. L. Sternberg, R. L. Pease, S. Buchner, J. W. Howard, D. McMorrow, M. W. Savage, and C. Poivey,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techniques presented rely heavily on datasheet specifications for electrical parameterization and experimental laser probing for dc and transient calibration.</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Modeling and mitigating single-event transients in voltage-controlled oscillators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D. Loveless, L. W. Massengill, W. T. Holman, and B. L. Bhuva,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Voltage-controlled oscillators (VCOs) have been shown to dominate the single-event transient (SET) response of mixed-signal circuits such as the phase-locked loop (PLL).</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905000" y="1676400"/>
            <a:ext cx="6400799"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r>
              <a:rPr lang="en-IN" dirty="0" smtClean="0">
                <a:latin typeface="Times New Roman" pitchFamily="18" charset="0"/>
                <a:cs typeface="Times New Roman" pitchFamily="18" charset="0"/>
              </a:rPr>
              <a:t>This work employs IRES for the characterization of SETs in circuits and systems. The use of multi-dimensional statistical analysis allows for the identification of spurious transients in the presence of noise and for integration with statistical models. This is illustrated through the use of data captured from TPA laser experiments on a PLL designed and fabricated in a 130 nm CMOS technology and further illustrated through the use of </a:t>
            </a:r>
            <a:r>
              <a:rPr lang="en-IN" dirty="0" err="1" smtClean="0">
                <a:latin typeface="Times New Roman" pitchFamily="18" charset="0"/>
                <a:cs typeface="Times New Roman" pitchFamily="18" charset="0"/>
              </a:rPr>
              <a:t>behavioral</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of the circuit dynamics. </a:t>
            </a:r>
          </a:p>
          <a:p>
            <a:pPr algn="just"/>
            <a:r>
              <a:rPr lang="en-IN" dirty="0" smtClean="0">
                <a:latin typeface="Times New Roman" pitchFamily="18" charset="0"/>
                <a:cs typeface="Times New Roman" pitchFamily="18" charset="0"/>
              </a:rPr>
              <a:t>IRES shows that SETs can be detected through statistical analysis of waveform </a:t>
            </a:r>
            <a:r>
              <a:rPr lang="en-IN" dirty="0" err="1" smtClean="0">
                <a:latin typeface="Times New Roman" pitchFamily="18" charset="0"/>
                <a:cs typeface="Times New Roman" pitchFamily="18" charset="0"/>
              </a:rPr>
              <a:t>behavior</a:t>
            </a:r>
            <a:r>
              <a:rPr lang="en-IN" dirty="0" smtClean="0">
                <a:latin typeface="Times New Roman" pitchFamily="18" charset="0"/>
                <a:cs typeface="Times New Roman" pitchFamily="18" charset="0"/>
              </a:rPr>
              <a:t> rather than standard signal measurement, allowing for the capture of the subtle changes in loop recovery time as well as charge dynamics. The technique leverages computational benefits of windowed joint time-frequency analysis, requiring as little as 0.2% of the data samples required in high-resolution DFT analysis, while providing a statistical method for accurately estimating the SET characteristics, such as magnitude and pulse width.</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S. Buchner and D. </a:t>
            </a:r>
            <a:r>
              <a:rPr lang="en-IN" sz="1400" dirty="0" err="1" smtClean="0">
                <a:latin typeface="Times New Roman" pitchFamily="18" charset="0"/>
                <a:cs typeface="Times New Roman" pitchFamily="18" charset="0"/>
              </a:rPr>
              <a:t>McMorrow</a:t>
            </a:r>
            <a:r>
              <a:rPr lang="en-IN" sz="1400" dirty="0" smtClean="0">
                <a:latin typeface="Times New Roman" pitchFamily="18" charset="0"/>
                <a:cs typeface="Times New Roman" pitchFamily="18" charset="0"/>
              </a:rPr>
              <a:t>, “Single-event transients in bipolar linear integrated circuits,” IEEE Transactions on Nuclear Science, vol. 53, no. 6, pp. 3079–3102, Dec 2006. </a:t>
            </a:r>
          </a:p>
          <a:p>
            <a:pPr algn="just">
              <a:lnSpc>
                <a:spcPct val="160000"/>
              </a:lnSpc>
            </a:pPr>
            <a:r>
              <a:rPr lang="en-IN" sz="1400" dirty="0" smtClean="0">
                <a:latin typeface="Times New Roman" pitchFamily="18" charset="0"/>
                <a:cs typeface="Times New Roman" pitchFamily="18" charset="0"/>
              </a:rPr>
              <a:t>[2] T. D. Loveless and W. T. Holman, “Single-event mitigation techniques for </a:t>
            </a:r>
            <a:r>
              <a:rPr lang="en-IN" sz="1400" dirty="0" err="1" smtClean="0">
                <a:latin typeface="Times New Roman" pitchFamily="18" charset="0"/>
                <a:cs typeface="Times New Roman" pitchFamily="18" charset="0"/>
              </a:rPr>
              <a:t>analog</a:t>
            </a:r>
            <a:r>
              <a:rPr lang="en-IN" sz="1400" dirty="0" smtClean="0">
                <a:latin typeface="Times New Roman" pitchFamily="18" charset="0"/>
                <a:cs typeface="Times New Roman" pitchFamily="18" charset="0"/>
              </a:rPr>
              <a:t> and mixed-signal circuits,” in Ionizing Radiation Effects in Electronics: From Memories to Imagers, M. </a:t>
            </a:r>
            <a:r>
              <a:rPr lang="en-IN" sz="1400" dirty="0" err="1" smtClean="0">
                <a:latin typeface="Times New Roman" pitchFamily="18" charset="0"/>
                <a:cs typeface="Times New Roman" pitchFamily="18" charset="0"/>
              </a:rPr>
              <a:t>Bagatin</a:t>
            </a:r>
            <a:r>
              <a:rPr lang="en-IN" sz="1400" dirty="0" smtClean="0">
                <a:latin typeface="Times New Roman" pitchFamily="18" charset="0"/>
                <a:cs typeface="Times New Roman" pitchFamily="18" charset="0"/>
              </a:rPr>
              <a:t> and S. </a:t>
            </a:r>
            <a:r>
              <a:rPr lang="en-IN" sz="1400" dirty="0" err="1" smtClean="0">
                <a:latin typeface="Times New Roman" pitchFamily="18" charset="0"/>
                <a:cs typeface="Times New Roman" pitchFamily="18" charset="0"/>
              </a:rPr>
              <a:t>Gerardin</a:t>
            </a:r>
            <a:r>
              <a:rPr lang="en-IN" sz="1400" dirty="0" smtClean="0">
                <a:latin typeface="Times New Roman" pitchFamily="18" charset="0"/>
                <a:cs typeface="Times New Roman" pitchFamily="18" charset="0"/>
              </a:rPr>
              <a:t>, Eds. CRC Press, 2016, </a:t>
            </a:r>
            <a:r>
              <a:rPr lang="en-IN" sz="1400" dirty="0" err="1" smtClean="0">
                <a:latin typeface="Times New Roman" pitchFamily="18" charset="0"/>
                <a:cs typeface="Times New Roman" pitchFamily="18" charset="0"/>
              </a:rPr>
              <a:t>ch</a:t>
            </a:r>
            <a:r>
              <a:rPr lang="en-IN" sz="1400" dirty="0" smtClean="0">
                <a:latin typeface="Times New Roman" pitchFamily="18" charset="0"/>
                <a:cs typeface="Times New Roman" pitchFamily="18" charset="0"/>
              </a:rPr>
              <a:t>. 9, pp. 229–264. </a:t>
            </a:r>
          </a:p>
          <a:p>
            <a:pPr algn="just">
              <a:lnSpc>
                <a:spcPct val="160000"/>
              </a:lnSpc>
            </a:pPr>
            <a:r>
              <a:rPr lang="en-IN" sz="1400" dirty="0" smtClean="0">
                <a:latin typeface="Times New Roman" pitchFamily="18" charset="0"/>
                <a:cs typeface="Times New Roman" pitchFamily="18" charset="0"/>
              </a:rPr>
              <a:t>[3] Y. </a:t>
            </a:r>
            <a:r>
              <a:rPr lang="en-IN" sz="1400" dirty="0" err="1" smtClean="0">
                <a:latin typeface="Times New Roman" pitchFamily="18" charset="0"/>
                <a:cs typeface="Times New Roman" pitchFamily="18" charset="0"/>
              </a:rPr>
              <a:t>Boulghassoul</a:t>
            </a:r>
            <a:r>
              <a:rPr lang="en-IN" sz="1400" dirty="0" smtClean="0">
                <a:latin typeface="Times New Roman" pitchFamily="18" charset="0"/>
                <a:cs typeface="Times New Roman" pitchFamily="18" charset="0"/>
              </a:rPr>
              <a:t>, L. W. </a:t>
            </a:r>
            <a:r>
              <a:rPr lang="en-IN" sz="1400" dirty="0" err="1" smtClean="0">
                <a:latin typeface="Times New Roman" pitchFamily="18" charset="0"/>
                <a:cs typeface="Times New Roman" pitchFamily="18" charset="0"/>
              </a:rPr>
              <a:t>Massengill</a:t>
            </a:r>
            <a:r>
              <a:rPr lang="en-IN" sz="1400" dirty="0" smtClean="0">
                <a:latin typeface="Times New Roman" pitchFamily="18" charset="0"/>
                <a:cs typeface="Times New Roman" pitchFamily="18" charset="0"/>
              </a:rPr>
              <a:t>, A. L. Sternberg, R. L. Pease, S. Buchner, J. W. Howard, D. </a:t>
            </a:r>
            <a:r>
              <a:rPr lang="en-IN" sz="1400" dirty="0" err="1" smtClean="0">
                <a:latin typeface="Times New Roman" pitchFamily="18" charset="0"/>
                <a:cs typeface="Times New Roman" pitchFamily="18" charset="0"/>
              </a:rPr>
              <a:t>McMorrow</a:t>
            </a:r>
            <a:r>
              <a:rPr lang="en-IN" sz="1400" dirty="0" smtClean="0">
                <a:latin typeface="Times New Roman" pitchFamily="18" charset="0"/>
                <a:cs typeface="Times New Roman" pitchFamily="18" charset="0"/>
              </a:rPr>
              <a:t>, M. W. Savage, and C. </a:t>
            </a:r>
            <a:r>
              <a:rPr lang="en-IN" sz="1400" dirty="0" err="1" smtClean="0">
                <a:latin typeface="Times New Roman" pitchFamily="18" charset="0"/>
                <a:cs typeface="Times New Roman" pitchFamily="18" charset="0"/>
              </a:rPr>
              <a:t>Poivey</a:t>
            </a:r>
            <a:r>
              <a:rPr lang="en-IN" sz="1400" dirty="0" smtClean="0">
                <a:latin typeface="Times New Roman" pitchFamily="18" charset="0"/>
                <a:cs typeface="Times New Roman" pitchFamily="18" charset="0"/>
              </a:rPr>
              <a:t>, “Circuit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of the lm124 operational amplifier for </a:t>
            </a:r>
            <a:r>
              <a:rPr lang="en-IN" sz="1400" dirty="0" err="1" smtClean="0">
                <a:latin typeface="Times New Roman" pitchFamily="18" charset="0"/>
                <a:cs typeface="Times New Roman" pitchFamily="18" charset="0"/>
              </a:rPr>
              <a:t>analog</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singleevent</a:t>
            </a:r>
            <a:r>
              <a:rPr lang="en-IN" sz="1400" dirty="0" smtClean="0">
                <a:latin typeface="Times New Roman" pitchFamily="18" charset="0"/>
                <a:cs typeface="Times New Roman" pitchFamily="18" charset="0"/>
              </a:rPr>
              <a:t> transient analysis,” IEEE Transactions on Nuclear Science, vol. 49, no. 6, pp. 3090–3096, Dec 2002. </a:t>
            </a:r>
          </a:p>
          <a:p>
            <a:pPr algn="just">
              <a:lnSpc>
                <a:spcPct val="160000"/>
              </a:lnSpc>
            </a:pPr>
            <a:r>
              <a:rPr lang="en-IN" sz="1400" dirty="0" smtClean="0">
                <a:latin typeface="Times New Roman" pitchFamily="18" charset="0"/>
                <a:cs typeface="Times New Roman" pitchFamily="18" charset="0"/>
              </a:rPr>
              <a:t>[4] T. D. Loveless, L. W. </a:t>
            </a:r>
            <a:r>
              <a:rPr lang="en-IN" sz="1400" dirty="0" err="1" smtClean="0">
                <a:latin typeface="Times New Roman" pitchFamily="18" charset="0"/>
                <a:cs typeface="Times New Roman" pitchFamily="18" charset="0"/>
              </a:rPr>
              <a:t>Massengill</a:t>
            </a:r>
            <a:r>
              <a:rPr lang="en-IN" sz="1400" dirty="0" smtClean="0">
                <a:latin typeface="Times New Roman" pitchFamily="18" charset="0"/>
                <a:cs typeface="Times New Roman" pitchFamily="18" charset="0"/>
              </a:rPr>
              <a:t>, W. T. Holman, and B. L. </a:t>
            </a:r>
            <a:r>
              <a:rPr lang="en-IN" sz="1400" dirty="0" err="1" smtClean="0">
                <a:latin typeface="Times New Roman" pitchFamily="18" charset="0"/>
                <a:cs typeface="Times New Roman" pitchFamily="18" charset="0"/>
              </a:rPr>
              <a:t>Bhuva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and mitigating single-event transients in voltage-controlled oscillators,” IEEE Transactions on Nuclear Science, vol. 54, no. 6, pp. 2561–2567, Dec 2007. </a:t>
            </a:r>
          </a:p>
          <a:p>
            <a:pPr algn="just">
              <a:lnSpc>
                <a:spcPct val="160000"/>
              </a:lnSpc>
            </a:pPr>
            <a:r>
              <a:rPr lang="en-IN" sz="1400" dirty="0" smtClean="0">
                <a:latin typeface="Times New Roman" pitchFamily="18" charset="0"/>
                <a:cs typeface="Times New Roman" pitchFamily="18" charset="0"/>
              </a:rPr>
              <a:t>[5] T. D. Loveless, L. W. </a:t>
            </a:r>
            <a:r>
              <a:rPr lang="en-IN" sz="1400" dirty="0" err="1" smtClean="0">
                <a:latin typeface="Times New Roman" pitchFamily="18" charset="0"/>
                <a:cs typeface="Times New Roman" pitchFamily="18" charset="0"/>
              </a:rPr>
              <a:t>Massengill</a:t>
            </a:r>
            <a:r>
              <a:rPr lang="en-IN" sz="1400" dirty="0" smtClean="0">
                <a:latin typeface="Times New Roman" pitchFamily="18" charset="0"/>
                <a:cs typeface="Times New Roman" pitchFamily="18" charset="0"/>
              </a:rPr>
              <a:t>, W. T. Holman, B. L. </a:t>
            </a:r>
            <a:r>
              <a:rPr lang="en-IN" sz="1400" dirty="0" err="1" smtClean="0">
                <a:latin typeface="Times New Roman" pitchFamily="18" charset="0"/>
                <a:cs typeface="Times New Roman" pitchFamily="18" charset="0"/>
              </a:rPr>
              <a:t>Bhuva</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McMorrow</a:t>
            </a:r>
            <a:r>
              <a:rPr lang="en-IN" sz="1400" dirty="0" smtClean="0">
                <a:latin typeface="Times New Roman" pitchFamily="18" charset="0"/>
                <a:cs typeface="Times New Roman" pitchFamily="18" charset="0"/>
              </a:rPr>
              <a:t>, and J. H. Warner, “A generalized linear model for single event transient propagation in phase-locked loops,” IEEE Transactions on Nuclear Science, vol. 57, no. 5, pp. 2933–2947, Oct 2010.</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D. </a:t>
            </a:r>
            <a:r>
              <a:rPr lang="en-IN" sz="1400" dirty="0" err="1" smtClean="0">
                <a:latin typeface="Times New Roman" pitchFamily="18" charset="0"/>
                <a:cs typeface="Times New Roman" pitchFamily="18" charset="0"/>
              </a:rPr>
              <a:t>McMorrow</a:t>
            </a:r>
            <a:r>
              <a:rPr lang="en-IN" sz="1400" dirty="0" smtClean="0">
                <a:latin typeface="Times New Roman" pitchFamily="18" charset="0"/>
                <a:cs typeface="Times New Roman" pitchFamily="18" charset="0"/>
              </a:rPr>
              <a:t>, W. T. </a:t>
            </a:r>
            <a:r>
              <a:rPr lang="en-IN" sz="1400" dirty="0" err="1" smtClean="0">
                <a:latin typeface="Times New Roman" pitchFamily="18" charset="0"/>
                <a:cs typeface="Times New Roman" pitchFamily="18" charset="0"/>
              </a:rPr>
              <a:t>Lotshaw</a:t>
            </a:r>
            <a:r>
              <a:rPr lang="en-IN" sz="1400" dirty="0" smtClean="0">
                <a:latin typeface="Times New Roman" pitchFamily="18" charset="0"/>
                <a:cs typeface="Times New Roman" pitchFamily="18" charset="0"/>
              </a:rPr>
              <a:t>, J. S. </a:t>
            </a:r>
            <a:r>
              <a:rPr lang="en-IN" sz="1400" dirty="0" err="1" smtClean="0">
                <a:latin typeface="Times New Roman" pitchFamily="18" charset="0"/>
                <a:cs typeface="Times New Roman" pitchFamily="18" charset="0"/>
              </a:rPr>
              <a:t>Melinger</a:t>
            </a:r>
            <a:r>
              <a:rPr lang="en-IN" sz="1400" dirty="0" smtClean="0">
                <a:latin typeface="Times New Roman" pitchFamily="18" charset="0"/>
                <a:cs typeface="Times New Roman" pitchFamily="18" charset="0"/>
              </a:rPr>
              <a:t>, S. Buchner, Y. </a:t>
            </a:r>
            <a:r>
              <a:rPr lang="en-IN" sz="1400" dirty="0" err="1" smtClean="0">
                <a:latin typeface="Times New Roman" pitchFamily="18" charset="0"/>
                <a:cs typeface="Times New Roman" pitchFamily="18" charset="0"/>
              </a:rPr>
              <a:t>Boulghassoul</a:t>
            </a:r>
            <a:r>
              <a:rPr lang="en-IN" sz="1400" dirty="0" smtClean="0">
                <a:latin typeface="Times New Roman" pitchFamily="18" charset="0"/>
                <a:cs typeface="Times New Roman" pitchFamily="18" charset="0"/>
              </a:rPr>
              <a:t>, L. W. </a:t>
            </a:r>
            <a:r>
              <a:rPr lang="en-IN" sz="1400" dirty="0" err="1" smtClean="0">
                <a:latin typeface="Times New Roman" pitchFamily="18" charset="0"/>
                <a:cs typeface="Times New Roman" pitchFamily="18" charset="0"/>
              </a:rPr>
              <a:t>Massengill</a:t>
            </a:r>
            <a:r>
              <a:rPr lang="en-IN" sz="1400" dirty="0" smtClean="0">
                <a:latin typeface="Times New Roman" pitchFamily="18" charset="0"/>
                <a:cs typeface="Times New Roman" pitchFamily="18" charset="0"/>
              </a:rPr>
              <a:t>, and R. L. Pease, “Three-dimensional mapping of single-event effects using two photon absorption,” IEEE Transactions on Nuclear Science, vol. 50, no. 6, pp. 2199–2207, Dec 2003. </a:t>
            </a:r>
          </a:p>
          <a:p>
            <a:pPr algn="just">
              <a:lnSpc>
                <a:spcPct val="170000"/>
              </a:lnSpc>
            </a:pPr>
            <a:r>
              <a:rPr lang="en-IN" sz="1400" dirty="0" smtClean="0">
                <a:latin typeface="Times New Roman" pitchFamily="18" charset="0"/>
                <a:cs typeface="Times New Roman" pitchFamily="18" charset="0"/>
              </a:rPr>
              <a:t>[7] D. </a:t>
            </a:r>
            <a:r>
              <a:rPr lang="en-IN" sz="1400" dirty="0" err="1" smtClean="0">
                <a:latin typeface="Times New Roman" pitchFamily="18" charset="0"/>
                <a:cs typeface="Times New Roman" pitchFamily="18" charset="0"/>
              </a:rPr>
              <a:t>McMorrow</a:t>
            </a:r>
            <a:r>
              <a:rPr lang="en-IN" sz="1400" dirty="0" smtClean="0">
                <a:latin typeface="Times New Roman" pitchFamily="18" charset="0"/>
                <a:cs typeface="Times New Roman" pitchFamily="18" charset="0"/>
              </a:rPr>
              <a:t>, W. T. </a:t>
            </a:r>
            <a:r>
              <a:rPr lang="en-IN" sz="1400" dirty="0" err="1" smtClean="0">
                <a:latin typeface="Times New Roman" pitchFamily="18" charset="0"/>
                <a:cs typeface="Times New Roman" pitchFamily="18" charset="0"/>
              </a:rPr>
              <a:t>Lotshaw</a:t>
            </a:r>
            <a:r>
              <a:rPr lang="en-IN" sz="1400" dirty="0" smtClean="0">
                <a:latin typeface="Times New Roman" pitchFamily="18" charset="0"/>
                <a:cs typeface="Times New Roman" pitchFamily="18" charset="0"/>
              </a:rPr>
              <a:t>, J. S. </a:t>
            </a:r>
            <a:r>
              <a:rPr lang="en-IN" sz="1400" dirty="0" err="1" smtClean="0">
                <a:latin typeface="Times New Roman" pitchFamily="18" charset="0"/>
                <a:cs typeface="Times New Roman" pitchFamily="18" charset="0"/>
              </a:rPr>
              <a:t>Melinger</a:t>
            </a:r>
            <a:r>
              <a:rPr lang="en-IN" sz="1400" dirty="0" smtClean="0">
                <a:latin typeface="Times New Roman" pitchFamily="18" charset="0"/>
                <a:cs typeface="Times New Roman" pitchFamily="18" charset="0"/>
              </a:rPr>
              <a:t>, S. Buchner, and R. L. Pease, “</a:t>
            </a:r>
            <a:r>
              <a:rPr lang="en-IN" sz="1400" dirty="0" err="1" smtClean="0">
                <a:latin typeface="Times New Roman" pitchFamily="18" charset="0"/>
                <a:cs typeface="Times New Roman" pitchFamily="18" charset="0"/>
              </a:rPr>
              <a:t>Subbandgap</a:t>
            </a:r>
            <a:r>
              <a:rPr lang="en-IN" sz="1400" dirty="0" smtClean="0">
                <a:latin typeface="Times New Roman" pitchFamily="18" charset="0"/>
                <a:cs typeface="Times New Roman" pitchFamily="18" charset="0"/>
              </a:rPr>
              <a:t> laser-induced single event effects: carrier generation via two-photon absorption,” IEEE Transactions on Nuclear Science, vol. 49, no. 6, pp. 3002–3008, Dec 2002. </a:t>
            </a:r>
          </a:p>
          <a:p>
            <a:pPr algn="just">
              <a:lnSpc>
                <a:spcPct val="170000"/>
              </a:lnSpc>
            </a:pPr>
            <a:r>
              <a:rPr lang="en-IN" sz="1400" dirty="0" smtClean="0">
                <a:latin typeface="Times New Roman" pitchFamily="18" charset="0"/>
                <a:cs typeface="Times New Roman" pitchFamily="18" charset="0"/>
              </a:rPr>
              <a:t>[8] E. W. V. </a:t>
            </a:r>
            <a:r>
              <a:rPr lang="en-IN" sz="1400" dirty="0" err="1" smtClean="0">
                <a:latin typeface="Times New Roman" pitchFamily="18" charset="0"/>
                <a:cs typeface="Times New Roman" pitchFamily="18" charset="0"/>
              </a:rPr>
              <a:t>Stryland</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Vanherzeele</a:t>
            </a:r>
            <a:r>
              <a:rPr lang="en-IN" sz="1400" dirty="0" smtClean="0">
                <a:latin typeface="Times New Roman" pitchFamily="18" charset="0"/>
                <a:cs typeface="Times New Roman" pitchFamily="18" charset="0"/>
              </a:rPr>
              <a:t>, M. A. Woodall, M. J. </a:t>
            </a:r>
            <a:r>
              <a:rPr lang="en-IN" sz="1400" dirty="0" err="1" smtClean="0">
                <a:latin typeface="Times New Roman" pitchFamily="18" charset="0"/>
                <a:cs typeface="Times New Roman" pitchFamily="18" charset="0"/>
              </a:rPr>
              <a:t>Soileau</a:t>
            </a:r>
            <a:r>
              <a:rPr lang="en-IN" sz="1400" dirty="0" smtClean="0">
                <a:latin typeface="Times New Roman" pitchFamily="18" charset="0"/>
                <a:cs typeface="Times New Roman" pitchFamily="18" charset="0"/>
              </a:rPr>
              <a:t>, A. L. </a:t>
            </a:r>
            <a:r>
              <a:rPr lang="en-IN" sz="1400" dirty="0" err="1" smtClean="0">
                <a:latin typeface="Times New Roman" pitchFamily="18" charset="0"/>
                <a:cs typeface="Times New Roman" pitchFamily="18" charset="0"/>
              </a:rPr>
              <a:t>Smirl</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Guha</a:t>
            </a:r>
            <a:r>
              <a:rPr lang="en-IN" sz="1400" dirty="0" smtClean="0">
                <a:latin typeface="Times New Roman" pitchFamily="18" charset="0"/>
                <a:cs typeface="Times New Roman" pitchFamily="18" charset="0"/>
              </a:rPr>
              <a:t>, and T. F. </a:t>
            </a:r>
            <a:r>
              <a:rPr lang="en-IN" sz="1400" dirty="0" err="1" smtClean="0">
                <a:latin typeface="Times New Roman" pitchFamily="18" charset="0"/>
                <a:cs typeface="Times New Roman" pitchFamily="18" charset="0"/>
              </a:rPr>
              <a:t>Boggess</a:t>
            </a:r>
            <a:r>
              <a:rPr lang="en-IN" sz="1400" dirty="0" smtClean="0">
                <a:latin typeface="Times New Roman" pitchFamily="18" charset="0"/>
                <a:cs typeface="Times New Roman" pitchFamily="18" charset="0"/>
              </a:rPr>
              <a:t>, “Two Photon Absorption, Nonlinear Refraction, And Optical Limiting In Semiconductors,” Optical Engineering, vol. 24, no. 4, pp. 613 – 623, 1985. [Online]. Available: https://doi.org/10.1117/12.7973538 </a:t>
            </a:r>
          </a:p>
          <a:p>
            <a:pPr algn="just">
              <a:lnSpc>
                <a:spcPct val="170000"/>
              </a:lnSpc>
            </a:pPr>
            <a:r>
              <a:rPr lang="en-IN" sz="1400" dirty="0" smtClean="0">
                <a:latin typeface="Times New Roman" pitchFamily="18" charset="0"/>
                <a:cs typeface="Times New Roman" pitchFamily="18" charset="0"/>
              </a:rPr>
              <a:t>[9] T. </a:t>
            </a:r>
            <a:r>
              <a:rPr lang="en-IN" sz="1400" dirty="0" err="1" smtClean="0">
                <a:latin typeface="Times New Roman" pitchFamily="18" charset="0"/>
                <a:cs typeface="Times New Roman" pitchFamily="18" charset="0"/>
              </a:rPr>
              <a:t>Boggess</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Bohnert</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Mansour</a:t>
            </a:r>
            <a:r>
              <a:rPr lang="en-IN" sz="1400" dirty="0" smtClean="0">
                <a:latin typeface="Times New Roman" pitchFamily="18" charset="0"/>
                <a:cs typeface="Times New Roman" pitchFamily="18" charset="0"/>
              </a:rPr>
              <a:t>, S. Moss, I. Boyd, and A. </a:t>
            </a:r>
            <a:r>
              <a:rPr lang="en-IN" sz="1400" dirty="0" err="1" smtClean="0">
                <a:latin typeface="Times New Roman" pitchFamily="18" charset="0"/>
                <a:cs typeface="Times New Roman" pitchFamily="18" charset="0"/>
              </a:rPr>
              <a:t>Smirl</a:t>
            </a:r>
            <a:r>
              <a:rPr lang="en-IN" sz="1400" dirty="0" smtClean="0">
                <a:latin typeface="Times New Roman" pitchFamily="18" charset="0"/>
                <a:cs typeface="Times New Roman" pitchFamily="18" charset="0"/>
              </a:rPr>
              <a:t>, “Simultaneous measurement of the two-photon coefficient and </a:t>
            </a:r>
            <a:r>
              <a:rPr lang="en-IN" sz="1400" dirty="0" err="1" smtClean="0">
                <a:latin typeface="Times New Roman" pitchFamily="18" charset="0"/>
                <a:cs typeface="Times New Roman" pitchFamily="18" charset="0"/>
              </a:rPr>
              <a:t>freecarrier</a:t>
            </a:r>
            <a:r>
              <a:rPr lang="en-IN" sz="1400" dirty="0" smtClean="0">
                <a:latin typeface="Times New Roman" pitchFamily="18" charset="0"/>
                <a:cs typeface="Times New Roman" pitchFamily="18" charset="0"/>
              </a:rPr>
              <a:t> cross section above the </a:t>
            </a:r>
            <a:r>
              <a:rPr lang="en-IN" sz="1400" dirty="0" err="1" smtClean="0">
                <a:latin typeface="Times New Roman" pitchFamily="18" charset="0"/>
                <a:cs typeface="Times New Roman" pitchFamily="18" charset="0"/>
              </a:rPr>
              <a:t>bandgap</a:t>
            </a:r>
            <a:r>
              <a:rPr lang="en-IN" sz="1400" dirty="0" smtClean="0">
                <a:latin typeface="Times New Roman" pitchFamily="18" charset="0"/>
                <a:cs typeface="Times New Roman" pitchFamily="18" charset="0"/>
              </a:rPr>
              <a:t> of crystalline silicon,” IEEE Journal of Quantum Electronics, vol. 22, no. 2, pp. 360–368, February 1986. </a:t>
            </a:r>
          </a:p>
          <a:p>
            <a:pPr algn="just">
              <a:lnSpc>
                <a:spcPct val="170000"/>
              </a:lnSpc>
            </a:pPr>
            <a:r>
              <a:rPr lang="en-IN" sz="1400" dirty="0" smtClean="0">
                <a:latin typeface="Times New Roman" pitchFamily="18" charset="0"/>
                <a:cs typeface="Times New Roman" pitchFamily="18" charset="0"/>
              </a:rPr>
              <a:t>[10] J. Allen, “Short term spectral analysis, synthesis, and modification by discrete </a:t>
            </a:r>
            <a:r>
              <a:rPr lang="en-IN" sz="1400" dirty="0" err="1" smtClean="0">
                <a:latin typeface="Times New Roman" pitchFamily="18" charset="0"/>
                <a:cs typeface="Times New Roman" pitchFamily="18" charset="0"/>
              </a:rPr>
              <a:t>fourier</a:t>
            </a:r>
            <a:r>
              <a:rPr lang="en-IN" sz="1400" dirty="0" smtClean="0">
                <a:latin typeface="Times New Roman" pitchFamily="18" charset="0"/>
                <a:cs typeface="Times New Roman" pitchFamily="18" charset="0"/>
              </a:rPr>
              <a:t> transform,” IEEE Transactions on Acoustics, Speech, and Signal Processing, vol. 25, no. 3, pp. 235–238, June 1977</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1332</TotalTime>
  <Words>1696</Words>
  <Application>Microsoft Office PowerPoint</Application>
  <PresentationFormat>On-screen Show (4:3)</PresentationFormat>
  <Paragraphs>63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Analysis of Single Event Transients (SET) using Machine Learning (ML) and Ionizing Radiation Effects Spectroscopy (IRES)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2021-05-12T17:14:25Z</dcterms:modified>
</cp:coreProperties>
</file>