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Machine Learning-Assisted Model for </a:t>
            </a:r>
            <a:r>
              <a:rPr lang="en-IN" b="1" dirty="0" err="1" smtClean="0">
                <a:latin typeface="Times New Roman" pitchFamily="18" charset="0"/>
                <a:cs typeface="Times New Roman" pitchFamily="18" charset="0"/>
              </a:rPr>
              <a:t>GaN</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Ohmic</a:t>
            </a:r>
            <a:r>
              <a:rPr lang="en-IN" b="1" dirty="0" smtClean="0">
                <a:latin typeface="Times New Roman" pitchFamily="18" charset="0"/>
                <a:cs typeface="Times New Roman" pitchFamily="18" charset="0"/>
              </a:rPr>
              <a:t> Contacts Regarding the Fabrication Processes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Gallium nitride (</a:t>
            </a:r>
            <a:r>
              <a:rPr lang="en-IN" sz="2000" dirty="0" err="1" smtClean="0">
                <a:latin typeface="Times New Roman" pitchFamily="18" charset="0"/>
                <a:cs typeface="Times New Roman" pitchFamily="18" charset="0"/>
              </a:rPr>
              <a:t>GaN</a:t>
            </a:r>
            <a:r>
              <a:rPr lang="en-IN" sz="2000" dirty="0" smtClean="0">
                <a:latin typeface="Times New Roman" pitchFamily="18" charset="0"/>
                <a:cs typeface="Times New Roman" pitchFamily="18" charset="0"/>
              </a:rPr>
              <a:t>) devices have been successfully commercialized due to their superior performance, especially their high-power transformation efficiency. To further reduce the power consumption of these devices, the optimization for the </a:t>
            </a:r>
            <a:r>
              <a:rPr lang="en-IN" sz="2000" dirty="0" err="1" smtClean="0">
                <a:latin typeface="Times New Roman" pitchFamily="18" charset="0"/>
                <a:cs typeface="Times New Roman" pitchFamily="18" charset="0"/>
              </a:rPr>
              <a:t>ohmic</a:t>
            </a:r>
            <a:r>
              <a:rPr lang="en-IN" sz="2000" dirty="0" smtClean="0">
                <a:latin typeface="Times New Roman" pitchFamily="18" charset="0"/>
                <a:cs typeface="Times New Roman" pitchFamily="18" charset="0"/>
              </a:rPr>
              <a:t> contacts is attracting more and more attention. In the light of the mature and powerful machine learning (ML) techniques, this work provides a novel method to evaluate the fabrication processes of the </a:t>
            </a:r>
            <a:r>
              <a:rPr lang="en-IN" sz="2000" dirty="0" err="1" smtClean="0">
                <a:latin typeface="Times New Roman" pitchFamily="18" charset="0"/>
                <a:cs typeface="Times New Roman" pitchFamily="18" charset="0"/>
              </a:rPr>
              <a:t>ohmic</a:t>
            </a:r>
            <a:r>
              <a:rPr lang="en-IN" sz="2000" dirty="0" smtClean="0">
                <a:latin typeface="Times New Roman" pitchFamily="18" charset="0"/>
                <a:cs typeface="Times New Roman" pitchFamily="18" charset="0"/>
              </a:rPr>
              <a:t> contacts in </a:t>
            </a:r>
            <a:r>
              <a:rPr lang="en-IN" sz="2000" dirty="0" err="1" smtClean="0">
                <a:latin typeface="Times New Roman" pitchFamily="18" charset="0"/>
                <a:cs typeface="Times New Roman" pitchFamily="18" charset="0"/>
              </a:rPr>
              <a:t>AlGaN</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GaN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heterojunction</a:t>
            </a:r>
            <a:r>
              <a:rPr lang="en-IN" sz="2000" dirty="0" smtClean="0">
                <a:latin typeface="Times New Roman" pitchFamily="18" charset="0"/>
                <a:cs typeface="Times New Roman" pitchFamily="18" charset="0"/>
              </a:rPr>
              <a:t>, n-type, and p-type </a:t>
            </a:r>
            <a:r>
              <a:rPr lang="en-IN" sz="2000" dirty="0" err="1" smtClean="0">
                <a:latin typeface="Times New Roman" pitchFamily="18" charset="0"/>
                <a:cs typeface="Times New Roman" pitchFamily="18" charset="0"/>
              </a:rPr>
              <a:t>GaN</a:t>
            </a:r>
            <a:r>
              <a:rPr lang="en-IN" sz="2000" dirty="0" smtClean="0">
                <a:latin typeface="Times New Roman" pitchFamily="18" charset="0"/>
                <a:cs typeface="Times New Roman" pitchFamily="18" charset="0"/>
              </a:rPr>
              <a:t>, by establishing a regression-based model. The proposed model can not only investigate the influence weight of each process but also predict the contact resistance by inputting the desired recipes. A website ( http://ohmic.zeheng.wang/ ) containing the successfully trained model for the readers’ interests is also provided, which, we believe, would benefit the society of the process development and optimization.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AlGaN</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GaN</a:t>
            </a:r>
            <a:r>
              <a:rPr lang="en-IN" sz="2000" dirty="0" smtClean="0">
                <a:latin typeface="Times New Roman" pitchFamily="18" charset="0"/>
                <a:cs typeface="Times New Roman" pitchFamily="18" charset="0"/>
              </a:rPr>
              <a:t> HEMT is normally-on (depletion mode) in nature due to the existing 2DEG channel which is induced by the strong polarization charges from the </a:t>
            </a:r>
            <a:r>
              <a:rPr lang="en-IN" sz="2000" dirty="0" err="1" smtClean="0">
                <a:latin typeface="Times New Roman" pitchFamily="18" charset="0"/>
                <a:cs typeface="Times New Roman" pitchFamily="18" charset="0"/>
              </a:rPr>
              <a:t>AlGaN</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GaN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heterostructure</a:t>
            </a:r>
            <a:r>
              <a:rPr lang="en-IN" sz="2000" dirty="0" smtClean="0">
                <a:latin typeface="Times New Roman" pitchFamily="18" charset="0"/>
                <a:cs typeface="Times New Roman" pitchFamily="18" charset="0"/>
              </a:rPr>
              <a:t>. A normally-off (enhancement mode) device is desirable as it is able to eliminate negative power supply which reduces the overall design cost, size and complexity of the system. Several approaches in achieving Enhancement mode HEMT have been reported; such as gate recess etching, fluorine plasma treatment, and </a:t>
            </a:r>
            <a:r>
              <a:rPr lang="en-IN" sz="2000" dirty="0" err="1" smtClean="0">
                <a:latin typeface="Times New Roman" pitchFamily="18" charset="0"/>
                <a:cs typeface="Times New Roman" pitchFamily="18" charset="0"/>
              </a:rPr>
              <a:t>AlGaN</a:t>
            </a:r>
            <a:r>
              <a:rPr lang="en-IN" sz="2000" dirty="0" smtClean="0">
                <a:latin typeface="Times New Roman" pitchFamily="18" charset="0"/>
                <a:cs typeface="Times New Roman" pitchFamily="18" charset="0"/>
              </a:rPr>
              <a:t> barrier thinning. However, a standard processing method with good controllability, uniformity and reproducibility is still lacking.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disadvantages of </a:t>
            </a:r>
            <a:r>
              <a:rPr lang="en-IN" sz="2000" dirty="0" err="1" smtClean="0">
                <a:latin typeface="Times New Roman" pitchFamily="18" charset="0"/>
                <a:cs typeface="Times New Roman" pitchFamily="18" charset="0"/>
              </a:rPr>
              <a:t>SiC</a:t>
            </a:r>
            <a:r>
              <a:rPr lang="en-IN" sz="2000" dirty="0" smtClean="0">
                <a:latin typeface="Times New Roman" pitchFamily="18" charset="0"/>
                <a:cs typeface="Times New Roman" pitchFamily="18" charset="0"/>
              </a:rPr>
              <a:t> play in </a:t>
            </a:r>
            <a:r>
              <a:rPr lang="en-IN" sz="2000" dirty="0" err="1" smtClean="0">
                <a:latin typeface="Times New Roman" pitchFamily="18" charset="0"/>
                <a:cs typeface="Times New Roman" pitchFamily="18" charset="0"/>
              </a:rPr>
              <a:t>favor</a:t>
            </a:r>
            <a:r>
              <a:rPr lang="en-IN" sz="2000" dirty="0" smtClean="0">
                <a:latin typeface="Times New Roman" pitchFamily="18" charset="0"/>
                <a:cs typeface="Times New Roman" pitchFamily="18" charset="0"/>
              </a:rPr>
              <a:t> of silicon as a substrate of choice for </a:t>
            </a:r>
            <a:r>
              <a:rPr lang="en-IN" sz="2000" dirty="0" err="1" smtClean="0">
                <a:latin typeface="Times New Roman" pitchFamily="18" charset="0"/>
                <a:cs typeface="Times New Roman" pitchFamily="18" charset="0"/>
              </a:rPr>
              <a:t>GaN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epitaxy</a:t>
            </a:r>
            <a:r>
              <a:rPr lang="en-IN" sz="2000" dirty="0" smtClean="0">
                <a:latin typeface="Times New Roman" pitchFamily="18" charset="0"/>
                <a:cs typeface="Times New Roman" pitchFamily="18" charset="0"/>
              </a:rPr>
              <a:t> with its good thermal conductivity, low cost and availability of larger wafers, in addition to the possibility of integrating </a:t>
            </a:r>
            <a:r>
              <a:rPr lang="en-IN" sz="2000" dirty="0" err="1" smtClean="0">
                <a:latin typeface="Times New Roman" pitchFamily="18" charset="0"/>
                <a:cs typeface="Times New Roman" pitchFamily="18" charset="0"/>
              </a:rPr>
              <a:t>GaN</a:t>
            </a:r>
            <a:r>
              <a:rPr lang="en-IN" sz="2000" dirty="0" smtClean="0">
                <a:latin typeface="Times New Roman" pitchFamily="18" charset="0"/>
                <a:cs typeface="Times New Roman" pitchFamily="18" charset="0"/>
              </a:rPr>
              <a:t> devices with mature silicon devices. </a:t>
            </a:r>
          </a:p>
          <a:p>
            <a:pPr algn="just">
              <a:lnSpc>
                <a:spcPct val="150000"/>
              </a:lnSpc>
            </a:pPr>
            <a:r>
              <a:rPr lang="en-IN" sz="2000" dirty="0" smtClean="0">
                <a:latin typeface="Times New Roman" pitchFamily="18" charset="0"/>
                <a:cs typeface="Times New Roman" pitchFamily="18" charset="0"/>
              </a:rPr>
              <a:t>On the other hand, the high thermal expansion coefficient mismatch and large lattice mismatch between Si and </a:t>
            </a:r>
            <a:r>
              <a:rPr lang="en-IN" sz="2000" dirty="0" err="1" smtClean="0">
                <a:latin typeface="Times New Roman" pitchFamily="18" charset="0"/>
                <a:cs typeface="Times New Roman" pitchFamily="18" charset="0"/>
              </a:rPr>
              <a:t>GaN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favor</a:t>
            </a:r>
            <a:r>
              <a:rPr lang="en-IN" sz="2000" dirty="0" smtClean="0">
                <a:latin typeface="Times New Roman" pitchFamily="18" charset="0"/>
                <a:cs typeface="Times New Roman" pitchFamily="18" charset="0"/>
              </a:rPr>
              <a:t> the appearance of cracks on the surface.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proposed treatment requires an additional high temperature (&gt;700 °C) pre-gate annealing using RTP which has to been done prior to gate metal deposition to avoid the degradation of the </a:t>
            </a:r>
            <a:r>
              <a:rPr lang="en-IN" sz="2000" dirty="0" err="1" smtClean="0">
                <a:latin typeface="Times New Roman" pitchFamily="18" charset="0"/>
                <a:cs typeface="Times New Roman" pitchFamily="18" charset="0"/>
              </a:rPr>
              <a:t>Schottky</a:t>
            </a:r>
            <a:r>
              <a:rPr lang="en-IN" sz="2000" dirty="0" smtClean="0">
                <a:latin typeface="Times New Roman" pitchFamily="18" charset="0"/>
                <a:cs typeface="Times New Roman" pitchFamily="18" charset="0"/>
              </a:rPr>
              <a:t> gate. As a result, the gate recess etching and gate patterning steps are separated, leading to subsequent lithography and self-aligning </a:t>
            </a:r>
            <a:r>
              <a:rPr lang="en-IN" sz="2000" dirty="0" err="1" smtClean="0">
                <a:latin typeface="Times New Roman" pitchFamily="18" charset="0"/>
                <a:cs typeface="Times New Roman" pitchFamily="18" charset="0"/>
              </a:rPr>
              <a:t>issues.Germanium</a:t>
            </a:r>
            <a:r>
              <a:rPr lang="en-IN" sz="2000" dirty="0" smtClean="0">
                <a:latin typeface="Times New Roman" pitchFamily="18" charset="0"/>
                <a:cs typeface="Times New Roman" pitchFamily="18" charset="0"/>
              </a:rPr>
              <a:t>, which acts as an n-type donor in the </a:t>
            </a:r>
            <a:r>
              <a:rPr lang="en-IN" sz="2000" dirty="0" err="1" smtClean="0">
                <a:latin typeface="Times New Roman" pitchFamily="18" charset="0"/>
                <a:cs typeface="Times New Roman" pitchFamily="18" charset="0"/>
              </a:rPr>
              <a:t>AlGaN</a:t>
            </a:r>
            <a:r>
              <a:rPr lang="en-IN" sz="2000" dirty="0" smtClean="0">
                <a:latin typeface="Times New Roman" pitchFamily="18" charset="0"/>
                <a:cs typeface="Times New Roman" pitchFamily="18" charset="0"/>
              </a:rPr>
              <a:t> barrier layer, is proposed to be able to compensate the effects of positive sheet charges at the </a:t>
            </a:r>
            <a:r>
              <a:rPr lang="en-IN" sz="2000" dirty="0" err="1" smtClean="0">
                <a:latin typeface="Times New Roman" pitchFamily="18" charset="0"/>
                <a:cs typeface="Times New Roman" pitchFamily="18" charset="0"/>
              </a:rPr>
              <a:t>heterointerface</a:t>
            </a:r>
            <a:r>
              <a:rPr lang="en-IN" sz="2000" dirty="0" smtClean="0">
                <a:latin typeface="Times New Roman" pitchFamily="18" charset="0"/>
                <a:cs typeface="Times New Roman" pitchFamily="18" charset="0"/>
              </a:rPr>
              <a:t>, which eventually depletes the 2DEG channel leading to a positive shift in the threshold voltage. The efficiency and feasibility of this approach in achieving an enhancement mode of operation are studied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understand the superiority of </a:t>
            </a:r>
            <a:r>
              <a:rPr lang="en-IN" sz="2000" dirty="0" err="1" smtClean="0">
                <a:latin typeface="Times New Roman" pitchFamily="18" charset="0"/>
                <a:cs typeface="Times New Roman" pitchFamily="18" charset="0"/>
              </a:rPr>
              <a:t>GaN</a:t>
            </a:r>
            <a:r>
              <a:rPr lang="en-IN" sz="2000" dirty="0" smtClean="0">
                <a:latin typeface="Times New Roman" pitchFamily="18" charset="0"/>
                <a:cs typeface="Times New Roman" pitchFamily="18" charset="0"/>
              </a:rPr>
              <a:t> technology over conventional devices at high temperatures, it is very important to identify the main factors that affect the physical limits and operation of semiconductors at high temperature. </a:t>
            </a:r>
          </a:p>
          <a:p>
            <a:pPr algn="just">
              <a:lnSpc>
                <a:spcPct val="150000"/>
              </a:lnSpc>
            </a:pPr>
            <a:r>
              <a:rPr lang="en-IN" sz="2000" dirty="0" smtClean="0">
                <a:latin typeface="Times New Roman" pitchFamily="18" charset="0"/>
                <a:cs typeface="Times New Roman" pitchFamily="18" charset="0"/>
              </a:rPr>
              <a:t>This advantage in wide </a:t>
            </a:r>
            <a:r>
              <a:rPr lang="en-IN" sz="2000" dirty="0" err="1" smtClean="0">
                <a:latin typeface="Times New Roman" pitchFamily="18" charset="0"/>
                <a:cs typeface="Times New Roman" pitchFamily="18" charset="0"/>
              </a:rPr>
              <a:t>bandgap</a:t>
            </a:r>
            <a:r>
              <a:rPr lang="en-IN" sz="2000" dirty="0" smtClean="0">
                <a:latin typeface="Times New Roman" pitchFamily="18" charset="0"/>
                <a:cs typeface="Times New Roman" pitchFamily="18" charset="0"/>
              </a:rPr>
              <a:t> devices reduces the junction leakage current by several orders of magnitude at any operating temperature, thus enabling the implementation of devices operating at high voltage and high temperature where conventional semiconductors are no longer applicable.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9148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Electronics and packaging intended for emerging harsh environment applications: A review</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A. Hassan, Y. Savaria, and M. Sawan,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 The extreme environment could be surrounding high-, low-, and wide-range temperature, intense radiation, or even a combination of above conditions. </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SiC integrated circuit platforms for high-temperature applications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P. G. Neudeck,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 We present in premiere a prototype set of essential mixed-signal ICs on </a:t>
                      </a:r>
                      <a:r>
                        <a:rPr lang="en-US" sz="1600" dirty="0" err="1">
                          <a:solidFill>
                            <a:srgbClr val="333333"/>
                          </a:solidFill>
                          <a:latin typeface="Times New Roman"/>
                          <a:ea typeface="Calibri"/>
                          <a:cs typeface="Latha"/>
                        </a:rPr>
                        <a:t>SiC</a:t>
                      </a:r>
                      <a:r>
                        <a:rPr lang="en-US" sz="1600" dirty="0">
                          <a:solidFill>
                            <a:srgbClr val="333333"/>
                          </a:solidFill>
                          <a:latin typeface="Times New Roman"/>
                          <a:ea typeface="Calibri"/>
                          <a:cs typeface="Latha"/>
                        </a:rPr>
                        <a:t> capable of controlling power switches and a lateral power MESFET able to operate at high temperatures, all embedded on the same chip.</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12572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Novel </a:t>
                      </a:r>
                      <a:r>
                        <a:rPr lang="en-US" sz="1600" dirty="0" err="1">
                          <a:latin typeface="Times New Roman"/>
                          <a:ea typeface="Calibri"/>
                          <a:cs typeface="Latha"/>
                        </a:rPr>
                        <a:t>AlInN</a:t>
                      </a:r>
                      <a:r>
                        <a:rPr lang="en-US" sz="1600" dirty="0">
                          <a:latin typeface="Times New Roman"/>
                          <a:ea typeface="Calibri"/>
                          <a:cs typeface="Latha"/>
                        </a:rPr>
                        <a:t>/</a:t>
                      </a:r>
                      <a:r>
                        <a:rPr lang="en-US" sz="1600" dirty="0" err="1">
                          <a:latin typeface="Times New Roman"/>
                          <a:ea typeface="Calibri"/>
                          <a:cs typeface="Latha"/>
                        </a:rPr>
                        <a:t>GaN</a:t>
                      </a:r>
                      <a:r>
                        <a:rPr lang="en-US" sz="1600" dirty="0">
                          <a:latin typeface="Times New Roman"/>
                          <a:ea typeface="Calibri"/>
                          <a:cs typeface="Latha"/>
                        </a:rPr>
                        <a:t> integrated circuits operating up to 500 ◦C</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R. Gaska et 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In many leading industrial applications such as aerospace, military, automotive and deep-well drilling, the extreme temperature environment is the fundamental hindrance to the use of microelectronic devices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GaN-on-insulator technology for high-temperature electronics beyond 400 ◦C</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P. Herfurth et 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The current on/off ratio decreases from 1010 at RT to 106 at 600 °C, due to residual defect activation.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 1.jpg"/>
          <p:cNvPicPr>
            <a:picLocks noGrp="1" noChangeAspect="1" noChangeArrowheads="1"/>
          </p:cNvPicPr>
          <p:nvPr>
            <p:ph idx="1"/>
          </p:nvPr>
        </p:nvPicPr>
        <p:blipFill>
          <a:blip r:embed="rId2"/>
          <a:srcRect/>
          <a:stretch>
            <a:fillRect/>
          </a:stretch>
        </p:blipFill>
        <p:spPr bwMode="auto">
          <a:xfrm>
            <a:off x="2133600" y="1447801"/>
            <a:ext cx="6172200" cy="4495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The electrical and material properties of </a:t>
            </a:r>
            <a:r>
              <a:rPr lang="en-IN" dirty="0" err="1" smtClean="0">
                <a:latin typeface="Times New Roman" pitchFamily="18" charset="0"/>
                <a:cs typeface="Times New Roman" pitchFamily="18" charset="0"/>
              </a:rPr>
              <a:t>GaN</a:t>
            </a:r>
            <a:r>
              <a:rPr lang="en-IN" dirty="0" smtClean="0">
                <a:latin typeface="Times New Roman" pitchFamily="18" charset="0"/>
                <a:cs typeface="Times New Roman" pitchFamily="18" charset="0"/>
              </a:rPr>
              <a:t> semiconductors make them excellent candidates for high temperature applications. In spite of </a:t>
            </a:r>
            <a:r>
              <a:rPr lang="en-IN" dirty="0" err="1" smtClean="0">
                <a:latin typeface="Times New Roman" pitchFamily="18" charset="0"/>
                <a:cs typeface="Times New Roman" pitchFamily="18" charset="0"/>
              </a:rPr>
              <a:t>GaN</a:t>
            </a:r>
            <a:r>
              <a:rPr lang="en-IN" dirty="0" smtClean="0">
                <a:latin typeface="Times New Roman" pitchFamily="18" charset="0"/>
                <a:cs typeface="Times New Roman" pitchFamily="18" charset="0"/>
              </a:rPr>
              <a:t> superiority over other known conventional devices, there are still many challenges with </a:t>
            </a:r>
            <a:r>
              <a:rPr lang="en-IN" dirty="0" err="1" smtClean="0">
                <a:latin typeface="Times New Roman" pitchFamily="18" charset="0"/>
                <a:cs typeface="Times New Roman" pitchFamily="18" charset="0"/>
              </a:rPr>
              <a:t>GaN</a:t>
            </a:r>
            <a:r>
              <a:rPr lang="en-IN" dirty="0" smtClean="0">
                <a:latin typeface="Times New Roman" pitchFamily="18" charset="0"/>
                <a:cs typeface="Times New Roman" pitchFamily="18" charset="0"/>
              </a:rPr>
              <a:t> based technologies, including material, </a:t>
            </a:r>
            <a:r>
              <a:rPr lang="en-IN" dirty="0" err="1" smtClean="0">
                <a:latin typeface="Times New Roman" pitchFamily="18" charset="0"/>
                <a:cs typeface="Times New Roman" pitchFamily="18" charset="0"/>
              </a:rPr>
              <a:t>ohmic</a:t>
            </a:r>
            <a:r>
              <a:rPr lang="en-IN" dirty="0" smtClean="0">
                <a:latin typeface="Times New Roman" pitchFamily="18" charset="0"/>
                <a:cs typeface="Times New Roman" pitchFamily="18" charset="0"/>
              </a:rPr>
              <a:t> and </a:t>
            </a:r>
            <a:r>
              <a:rPr lang="en-IN" dirty="0" err="1" smtClean="0">
                <a:latin typeface="Times New Roman" pitchFamily="18" charset="0"/>
                <a:cs typeface="Times New Roman" pitchFamily="18" charset="0"/>
              </a:rPr>
              <a:t>Schottky</a:t>
            </a:r>
            <a:r>
              <a:rPr lang="en-IN" dirty="0" smtClean="0">
                <a:latin typeface="Times New Roman" pitchFamily="18" charset="0"/>
                <a:cs typeface="Times New Roman" pitchFamily="18" charset="0"/>
              </a:rPr>
              <a:t> contacts. These challenges should be overcome before the exceptional ability of </a:t>
            </a:r>
            <a:r>
              <a:rPr lang="en-IN" dirty="0" err="1" smtClean="0">
                <a:latin typeface="Times New Roman" pitchFamily="18" charset="0"/>
                <a:cs typeface="Times New Roman" pitchFamily="18" charset="0"/>
              </a:rPr>
              <a:t>GaN</a:t>
            </a:r>
            <a:r>
              <a:rPr lang="en-IN" dirty="0" smtClean="0">
                <a:latin typeface="Times New Roman" pitchFamily="18" charset="0"/>
                <a:cs typeface="Times New Roman" pitchFamily="18" charset="0"/>
              </a:rPr>
              <a:t> to function at extreme temperature exceeding 600◦C can be fully leveraged. We reviewed in this paper technological and intrinsic limitations of </a:t>
            </a:r>
            <a:r>
              <a:rPr lang="en-IN" dirty="0" err="1" smtClean="0">
                <a:latin typeface="Times New Roman" pitchFamily="18" charset="0"/>
                <a:cs typeface="Times New Roman" pitchFamily="18" charset="0"/>
              </a:rPr>
              <a:t>GaN</a:t>
            </a:r>
            <a:r>
              <a:rPr lang="en-IN" dirty="0" smtClean="0">
                <a:latin typeface="Times New Roman" pitchFamily="18" charset="0"/>
                <a:cs typeface="Times New Roman" pitchFamily="18" charset="0"/>
              </a:rPr>
              <a:t>, including thermal, chemical, current collapse and device self-heating limitations. This review also summarized several significant recent developments of </a:t>
            </a:r>
            <a:r>
              <a:rPr lang="en-IN" dirty="0" err="1" smtClean="0">
                <a:latin typeface="Times New Roman" pitchFamily="18" charset="0"/>
                <a:cs typeface="Times New Roman" pitchFamily="18" charset="0"/>
              </a:rPr>
              <a:t>GaN</a:t>
            </a:r>
            <a:r>
              <a:rPr lang="en-IN" dirty="0" smtClean="0">
                <a:latin typeface="Times New Roman" pitchFamily="18" charset="0"/>
                <a:cs typeface="Times New Roman" pitchFamily="18" charset="0"/>
              </a:rPr>
              <a:t> devices as well as their use in harsh environments. In spite of the significant reported recent developments, the maturity of </a:t>
            </a:r>
            <a:r>
              <a:rPr lang="en-IN" dirty="0" err="1" smtClean="0">
                <a:latin typeface="Times New Roman" pitchFamily="18" charset="0"/>
                <a:cs typeface="Times New Roman" pitchFamily="18" charset="0"/>
              </a:rPr>
              <a:t>GaN</a:t>
            </a:r>
            <a:r>
              <a:rPr lang="en-IN" dirty="0" smtClean="0">
                <a:latin typeface="Times New Roman" pitchFamily="18" charset="0"/>
                <a:cs typeface="Times New Roman" pitchFamily="18" charset="0"/>
              </a:rPr>
              <a:t> technologies still limit their use in systems that must withstand harsh environments. On the road to maturity, further work is required to obtain integrated devices that are reliable at high temperature. Significant efforts are required to characterize and improve </a:t>
            </a:r>
            <a:r>
              <a:rPr lang="en-IN" dirty="0" err="1" smtClean="0">
                <a:latin typeface="Times New Roman" pitchFamily="18" charset="0"/>
                <a:cs typeface="Times New Roman" pitchFamily="18" charset="0"/>
              </a:rPr>
              <a:t>GaN</a:t>
            </a:r>
            <a:r>
              <a:rPr lang="en-IN" dirty="0" smtClean="0">
                <a:latin typeface="Times New Roman" pitchFamily="18" charset="0"/>
                <a:cs typeface="Times New Roman" pitchFamily="18" charset="0"/>
              </a:rPr>
              <a:t> fabrication processes.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High Temperature Electronics Network (HITEN). (Jan. 2000). The world market for high-temperature electronics. AEA Technology, Oxfordshire, U.K. [Online]. Available: http://www.hiten.com </a:t>
            </a:r>
          </a:p>
          <a:p>
            <a:pPr algn="just">
              <a:lnSpc>
                <a:spcPct val="160000"/>
              </a:lnSpc>
            </a:pPr>
            <a:r>
              <a:rPr lang="en-IN" sz="1600" dirty="0" smtClean="0">
                <a:latin typeface="Times New Roman" pitchFamily="18" charset="0"/>
                <a:cs typeface="Times New Roman" pitchFamily="18" charset="0"/>
              </a:rPr>
              <a:t>[2] A. Hassan, Y. </a:t>
            </a:r>
            <a:r>
              <a:rPr lang="en-IN" sz="1600" dirty="0" err="1" smtClean="0">
                <a:latin typeface="Times New Roman" pitchFamily="18" charset="0"/>
                <a:cs typeface="Times New Roman" pitchFamily="18" charset="0"/>
              </a:rPr>
              <a:t>Savaria</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Sawan</a:t>
            </a:r>
            <a:r>
              <a:rPr lang="en-IN" sz="1600" dirty="0" smtClean="0">
                <a:latin typeface="Times New Roman" pitchFamily="18" charset="0"/>
                <a:cs typeface="Times New Roman" pitchFamily="18" charset="0"/>
              </a:rPr>
              <a:t>, ‘‘Electronics and packaging intended for emerging harsh environment applications: A review,’’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26, no. 10, pp. 2085–2098, Oct. 2018. </a:t>
            </a:r>
          </a:p>
          <a:p>
            <a:pPr algn="just">
              <a:lnSpc>
                <a:spcPct val="160000"/>
              </a:lnSpc>
            </a:pPr>
            <a:r>
              <a:rPr lang="en-IN" sz="1600" dirty="0" smtClean="0">
                <a:latin typeface="Times New Roman" pitchFamily="18" charset="0"/>
                <a:cs typeface="Times New Roman" pitchFamily="18" charset="0"/>
              </a:rPr>
              <a:t>[3] M. </a:t>
            </a:r>
            <a:r>
              <a:rPr lang="en-IN" sz="1600" dirty="0" err="1" smtClean="0">
                <a:latin typeface="Times New Roman" pitchFamily="18" charset="0"/>
                <a:cs typeface="Times New Roman" pitchFamily="18" charset="0"/>
              </a:rPr>
              <a:t>Alexandru</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Banu</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Jordà</a:t>
            </a:r>
            <a:r>
              <a:rPr lang="en-IN" sz="1600" dirty="0" smtClean="0">
                <a:latin typeface="Times New Roman" pitchFamily="18" charset="0"/>
                <a:cs typeface="Times New Roman" pitchFamily="18" charset="0"/>
              </a:rPr>
              <a:t>, J. Montserrat, M. </a:t>
            </a:r>
            <a:r>
              <a:rPr lang="en-IN" sz="1600" dirty="0" err="1" smtClean="0">
                <a:latin typeface="Times New Roman" pitchFamily="18" charset="0"/>
                <a:cs typeface="Times New Roman" pitchFamily="18" charset="0"/>
              </a:rPr>
              <a:t>Vellvehi</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Tournier</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Millán</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Godignon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SiC</a:t>
            </a:r>
            <a:r>
              <a:rPr lang="en-IN" sz="1600" dirty="0" smtClean="0">
                <a:latin typeface="Times New Roman" pitchFamily="18" charset="0"/>
                <a:cs typeface="Times New Roman" pitchFamily="18" charset="0"/>
              </a:rPr>
              <a:t> integrated circuit control electronics for high-temperature operation,’’ IEEE Trans. Ind. Electron., vol. 62, no. 5, pp. 3182–3191, May 2015. </a:t>
            </a:r>
          </a:p>
          <a:p>
            <a:pPr algn="just">
              <a:lnSpc>
                <a:spcPct val="160000"/>
              </a:lnSpc>
            </a:pPr>
            <a:r>
              <a:rPr lang="en-IN" sz="1600" dirty="0" smtClean="0">
                <a:latin typeface="Times New Roman" pitchFamily="18" charset="0"/>
                <a:cs typeface="Times New Roman" pitchFamily="18" charset="0"/>
              </a:rPr>
              <a:t>[4] P. G. </a:t>
            </a:r>
            <a:r>
              <a:rPr lang="en-IN" sz="1600" dirty="0" err="1" smtClean="0">
                <a:latin typeface="Times New Roman" pitchFamily="18" charset="0"/>
                <a:cs typeface="Times New Roman" pitchFamily="18" charset="0"/>
              </a:rPr>
              <a:t>Neudeck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SiC</a:t>
            </a:r>
            <a:r>
              <a:rPr lang="en-IN" sz="1600" dirty="0" smtClean="0">
                <a:latin typeface="Times New Roman" pitchFamily="18" charset="0"/>
                <a:cs typeface="Times New Roman" pitchFamily="18" charset="0"/>
              </a:rPr>
              <a:t> integrated circuit platforms for high-temperature applications,’’ in Extreme Environment Electronics. Boca Raton, FL, USA: CRC Press, 2013, pp. 225–232. </a:t>
            </a:r>
          </a:p>
          <a:p>
            <a:pPr algn="just">
              <a:lnSpc>
                <a:spcPct val="160000"/>
              </a:lnSpc>
            </a:pPr>
            <a:r>
              <a:rPr lang="en-IN" sz="1600" dirty="0" smtClean="0">
                <a:latin typeface="Times New Roman" pitchFamily="18" charset="0"/>
                <a:cs typeface="Times New Roman" pitchFamily="18" charset="0"/>
              </a:rPr>
              <a:t>[5] R. </a:t>
            </a:r>
            <a:r>
              <a:rPr lang="en-IN" sz="1600" dirty="0" err="1" smtClean="0">
                <a:latin typeface="Times New Roman" pitchFamily="18" charset="0"/>
                <a:cs typeface="Times New Roman" pitchFamily="18" charset="0"/>
              </a:rPr>
              <a:t>Gaska</a:t>
            </a:r>
            <a:r>
              <a:rPr lang="en-IN" sz="1600" dirty="0" smtClean="0">
                <a:latin typeface="Times New Roman" pitchFamily="18" charset="0"/>
                <a:cs typeface="Times New Roman" pitchFamily="18" charset="0"/>
              </a:rPr>
              <a:t> et al., ‘‘Novel </a:t>
            </a:r>
            <a:r>
              <a:rPr lang="en-IN" sz="1600" dirty="0" err="1" smtClean="0">
                <a:latin typeface="Times New Roman" pitchFamily="18" charset="0"/>
                <a:cs typeface="Times New Roman" pitchFamily="18" charset="0"/>
              </a:rPr>
              <a:t>AlInN</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GaN</a:t>
            </a:r>
            <a:r>
              <a:rPr lang="en-IN" sz="1600" dirty="0" smtClean="0">
                <a:latin typeface="Times New Roman" pitchFamily="18" charset="0"/>
                <a:cs typeface="Times New Roman" pitchFamily="18" charset="0"/>
              </a:rPr>
              <a:t> integrated circuits operating up to 500 ◦C,’’ Solid-State Electron., vol. 113, pp. 22–27, Nov. 2015</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P. </a:t>
            </a:r>
            <a:r>
              <a:rPr lang="en-IN" sz="1600" dirty="0" err="1" smtClean="0">
                <a:latin typeface="Times New Roman" pitchFamily="18" charset="0"/>
                <a:cs typeface="Times New Roman" pitchFamily="18" charset="0"/>
              </a:rPr>
              <a:t>Herfurth</a:t>
            </a:r>
            <a:r>
              <a:rPr lang="en-IN" sz="1600" dirty="0" smtClean="0">
                <a:latin typeface="Times New Roman" pitchFamily="18" charset="0"/>
                <a:cs typeface="Times New Roman" pitchFamily="18" charset="0"/>
              </a:rPr>
              <a:t> et al., ‘‘</a:t>
            </a:r>
            <a:r>
              <a:rPr lang="en-IN" sz="1600" dirty="0" err="1" smtClean="0">
                <a:latin typeface="Times New Roman" pitchFamily="18" charset="0"/>
                <a:cs typeface="Times New Roman" pitchFamily="18" charset="0"/>
              </a:rPr>
              <a:t>GaN</a:t>
            </a:r>
            <a:r>
              <a:rPr lang="en-IN" sz="1600" dirty="0" smtClean="0">
                <a:latin typeface="Times New Roman" pitchFamily="18" charset="0"/>
                <a:cs typeface="Times New Roman" pitchFamily="18" charset="0"/>
              </a:rPr>
              <a:t>-on-insulator technology for high-temperature electronics beyond 400 ◦C,’’ </a:t>
            </a:r>
            <a:r>
              <a:rPr lang="en-IN" sz="1600" dirty="0" err="1" smtClean="0">
                <a:latin typeface="Times New Roman" pitchFamily="18" charset="0"/>
                <a:cs typeface="Times New Roman" pitchFamily="18" charset="0"/>
              </a:rPr>
              <a:t>Semicond</a:t>
            </a:r>
            <a:r>
              <a:rPr lang="en-IN" sz="1600" dirty="0" smtClean="0">
                <a:latin typeface="Times New Roman" pitchFamily="18" charset="0"/>
                <a:cs typeface="Times New Roman" pitchFamily="18" charset="0"/>
              </a:rPr>
              <a:t>. Sci. Technol., vol. 28, no. 7, p. 074026, 2013. </a:t>
            </a:r>
          </a:p>
          <a:p>
            <a:pPr algn="just">
              <a:lnSpc>
                <a:spcPct val="170000"/>
              </a:lnSpc>
            </a:pPr>
            <a:r>
              <a:rPr lang="en-IN" sz="1600" dirty="0" smtClean="0">
                <a:latin typeface="Times New Roman" pitchFamily="18" charset="0"/>
                <a:cs typeface="Times New Roman" pitchFamily="18" charset="0"/>
              </a:rPr>
              <a:t>[7] K. N. Martin, ‘‘European gallium nitride capability,’’ in Proc. IEEE Radar Conf. (</a:t>
            </a:r>
            <a:r>
              <a:rPr lang="en-IN" sz="1600" dirty="0" err="1" smtClean="0">
                <a:latin typeface="Times New Roman" pitchFamily="18" charset="0"/>
                <a:cs typeface="Times New Roman" pitchFamily="18" charset="0"/>
              </a:rPr>
              <a:t>RadarCon</a:t>
            </a:r>
            <a:r>
              <a:rPr lang="en-IN" sz="1600" dirty="0" smtClean="0">
                <a:latin typeface="Times New Roman" pitchFamily="18" charset="0"/>
                <a:cs typeface="Times New Roman" pitchFamily="18" charset="0"/>
              </a:rPr>
              <a:t>), May 2015, pp. 0248–0252. </a:t>
            </a:r>
          </a:p>
          <a:p>
            <a:pPr algn="just">
              <a:lnSpc>
                <a:spcPct val="170000"/>
              </a:lnSpc>
            </a:pPr>
            <a:r>
              <a:rPr lang="en-IN" sz="1600" dirty="0" smtClean="0">
                <a:latin typeface="Times New Roman" pitchFamily="18" charset="0"/>
                <a:cs typeface="Times New Roman" pitchFamily="18" charset="0"/>
              </a:rPr>
              <a:t>[8] X. </a:t>
            </a:r>
            <a:r>
              <a:rPr lang="en-IN" sz="1600" dirty="0" err="1" smtClean="0">
                <a:latin typeface="Times New Roman" pitchFamily="18" charset="0"/>
                <a:cs typeface="Times New Roman" pitchFamily="18" charset="0"/>
              </a:rPr>
              <a:t>Ke</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Sankman</a:t>
            </a:r>
            <a:r>
              <a:rPr lang="en-IN" sz="1600" dirty="0" smtClean="0">
                <a:latin typeface="Times New Roman" pitchFamily="18" charset="0"/>
                <a:cs typeface="Times New Roman" pitchFamily="18" charset="0"/>
              </a:rPr>
              <a:t>, Y. Chen, L. He, and D. Ma, ‘‘A 10 MHz 3-to40V VIN tri-slope gate driving </a:t>
            </a:r>
            <a:r>
              <a:rPr lang="en-IN" sz="1600" dirty="0" err="1" smtClean="0">
                <a:latin typeface="Times New Roman" pitchFamily="18" charset="0"/>
                <a:cs typeface="Times New Roman" pitchFamily="18" charset="0"/>
              </a:rPr>
              <a:t>GaN</a:t>
            </a:r>
            <a:r>
              <a:rPr lang="en-IN" sz="1600" dirty="0" smtClean="0">
                <a:latin typeface="Times New Roman" pitchFamily="18" charset="0"/>
                <a:cs typeface="Times New Roman" pitchFamily="18" charset="0"/>
              </a:rPr>
              <a:t> DC-DC converter with 40.5 dB µV spurious noise compression and 79.3% ringing suppression for automotive applications,’’ in IEEE Int. Solid-State Circuits Conf. (ISSCC) Dig. Tech. Papers, Feb. 2017, pp. 430–431. </a:t>
            </a:r>
          </a:p>
          <a:p>
            <a:pPr algn="just">
              <a:lnSpc>
                <a:spcPct val="170000"/>
              </a:lnSpc>
            </a:pPr>
            <a:r>
              <a:rPr lang="en-IN" sz="1600" dirty="0" smtClean="0">
                <a:latin typeface="Times New Roman" pitchFamily="18" charset="0"/>
                <a:cs typeface="Times New Roman" pitchFamily="18" charset="0"/>
              </a:rPr>
              <a:t>[9] A. Seidel and B. </a:t>
            </a:r>
            <a:r>
              <a:rPr lang="en-IN" sz="1600" dirty="0" err="1" smtClean="0">
                <a:latin typeface="Times New Roman" pitchFamily="18" charset="0"/>
                <a:cs typeface="Times New Roman" pitchFamily="18" charset="0"/>
              </a:rPr>
              <a:t>Wicht</a:t>
            </a:r>
            <a:r>
              <a:rPr lang="en-IN" sz="1600" dirty="0" smtClean="0">
                <a:latin typeface="Times New Roman" pitchFamily="18" charset="0"/>
                <a:cs typeface="Times New Roman" pitchFamily="18" charset="0"/>
              </a:rPr>
              <a:t>, ‘‘A 1.3A gate driver for </a:t>
            </a:r>
            <a:r>
              <a:rPr lang="en-IN" sz="1600" dirty="0" err="1" smtClean="0">
                <a:latin typeface="Times New Roman" pitchFamily="18" charset="0"/>
                <a:cs typeface="Times New Roman" pitchFamily="18" charset="0"/>
              </a:rPr>
              <a:t>GaN</a:t>
            </a:r>
            <a:r>
              <a:rPr lang="en-IN" sz="1600" dirty="0" smtClean="0">
                <a:latin typeface="Times New Roman" pitchFamily="18" charset="0"/>
                <a:cs typeface="Times New Roman" pitchFamily="18" charset="0"/>
              </a:rPr>
              <a:t> with fully integrated gate charge buffer capacitor delivering 11nC enabled by high-voltage energy storing,’’ in IEEE Int. Solid-State Circuits Conf. (ISSCC) Dig. Tech. Papers, Feb. 2017, pp. 432–433. </a:t>
            </a:r>
          </a:p>
          <a:p>
            <a:pPr algn="just">
              <a:lnSpc>
                <a:spcPct val="170000"/>
              </a:lnSpc>
            </a:pPr>
            <a:r>
              <a:rPr lang="en-IN" sz="1600" dirty="0" smtClean="0">
                <a:latin typeface="Times New Roman" pitchFamily="18" charset="0"/>
                <a:cs typeface="Times New Roman" pitchFamily="18" charset="0"/>
              </a:rPr>
              <a:t>[10] P.-C. Chou, S.-H. Chen, T.-E. Hsieh, S. Cheng, J. A. del Alamo, and E. Y. Chang, ‘‘Evaluation and reliability assessment of </a:t>
            </a:r>
            <a:r>
              <a:rPr lang="en-IN" sz="1600" dirty="0" err="1" smtClean="0">
                <a:latin typeface="Times New Roman" pitchFamily="18" charset="0"/>
                <a:cs typeface="Times New Roman" pitchFamily="18" charset="0"/>
              </a:rPr>
              <a:t>GaN</a:t>
            </a:r>
            <a:r>
              <a:rPr lang="en-IN" sz="1600" dirty="0" smtClean="0">
                <a:latin typeface="Times New Roman" pitchFamily="18" charset="0"/>
                <a:cs typeface="Times New Roman" pitchFamily="18" charset="0"/>
              </a:rPr>
              <a:t>-on-Si MIS-HEMT for power switching applications,’’ Energies, vol. 10, no. 2, p. 233,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1297</TotalTime>
  <Words>1391</Words>
  <Application>Microsoft Office PowerPoint</Application>
  <PresentationFormat>On-screen Show (4:3)</PresentationFormat>
  <Paragraphs>58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Machine Learning-Assisted Model for GaN Ohmic Contacts Regarding the Fabrication Processes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2021-05-12T16:43:10Z</dcterms:modified>
</cp:coreProperties>
</file>