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Cyber-Physical Anomaly Detection for Wide-Area Protection using Machine Learning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r>
              <a:rPr lang="en-IN" sz="2000" dirty="0" smtClean="0">
                <a:latin typeface="Times New Roman" pitchFamily="18" charset="0"/>
                <a:cs typeface="Times New Roman" pitchFamily="18" charset="0"/>
              </a:rPr>
              <a:t>Wide-area protection scheme (WAPS) provides system-wide protection by detecting and mitigating small and large-scale disturbances that are difficult to resolve using local protection schemes. </a:t>
            </a:r>
          </a:p>
          <a:p>
            <a:pPr algn="just"/>
            <a:r>
              <a:rPr lang="en-IN" sz="2000" dirty="0" smtClean="0">
                <a:latin typeface="Times New Roman" pitchFamily="18" charset="0"/>
                <a:cs typeface="Times New Roman" pitchFamily="18" charset="0"/>
              </a:rPr>
              <a:t>As this protection scheme is evolving from a substation-based distributed remedial action scheme (DRAS) to the control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-based centralized RAS (CRAS), it presents severe challenges to their </a:t>
            </a:r>
            <a:r>
              <a:rPr lang="en-IN" sz="2000" dirty="0" err="1" smtClean="0">
                <a:latin typeface="Times New Roman" pitchFamily="18" charset="0"/>
                <a:cs typeface="Times New Roman" pitchFamily="18" charset="0"/>
              </a:rPr>
              <a:t>cybersecurity</a:t>
            </a:r>
            <a:r>
              <a:rPr lang="en-IN" sz="2000" dirty="0" smtClean="0">
                <a:latin typeface="Times New Roman" pitchFamily="18" charset="0"/>
                <a:cs typeface="Times New Roman" pitchFamily="18" charset="0"/>
              </a:rPr>
              <a:t> because of its heavy reliance on an insecure grid communication, and its compromise would lead to system failure. </a:t>
            </a:r>
          </a:p>
          <a:p>
            <a:pPr algn="just"/>
            <a:r>
              <a:rPr lang="en-IN" sz="2000" dirty="0" smtClean="0">
                <a:latin typeface="Times New Roman" pitchFamily="18" charset="0"/>
                <a:cs typeface="Times New Roman" pitchFamily="18" charset="0"/>
              </a:rPr>
              <a:t>This paper presents an architecture and methodology for developing a cyber-physical anomaly detection system (CPADS) that utilizes </a:t>
            </a:r>
            <a:r>
              <a:rPr lang="en-IN" sz="2000" dirty="0" err="1" smtClean="0">
                <a:latin typeface="Times New Roman" pitchFamily="18" charset="0"/>
                <a:cs typeface="Times New Roman" pitchFamily="18" charset="0"/>
              </a:rPr>
              <a:t>synchrophasor</a:t>
            </a:r>
            <a:r>
              <a:rPr lang="en-IN" sz="2000" dirty="0" smtClean="0">
                <a:latin typeface="Times New Roman" pitchFamily="18" charset="0"/>
                <a:cs typeface="Times New Roman" pitchFamily="18" charset="0"/>
              </a:rPr>
              <a:t> measurements and properties of network packets to detect data integrity and communication failure attacks on measurement and control signals in CRAS.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IN" sz="2000" dirty="0" smtClean="0">
                <a:latin typeface="Times New Roman" pitchFamily="18" charset="0"/>
                <a:cs typeface="Times New Roman" pitchFamily="18" charset="0"/>
              </a:rPr>
              <a:t>The proposed machine leaning-based methodology applies a rules-based approach to select relevant input features, utilizes </a:t>
            </a:r>
            <a:r>
              <a:rPr lang="en-IN" sz="2000" dirty="0" err="1" smtClean="0">
                <a:latin typeface="Times New Roman" pitchFamily="18" charset="0"/>
                <a:cs typeface="Times New Roman" pitchFamily="18" charset="0"/>
              </a:rPr>
              <a:t>variational</a:t>
            </a:r>
            <a:r>
              <a:rPr lang="en-IN" sz="2000" dirty="0" smtClean="0">
                <a:latin typeface="Times New Roman" pitchFamily="18" charset="0"/>
                <a:cs typeface="Times New Roman" pitchFamily="18" charset="0"/>
              </a:rPr>
              <a:t> mode decomposition (VMD) and decision tree (DT) algorithms to develop multiple classification models, and performs final event identification using a rules-based decision logic. We have evaluated the proposed methodology of CPADS using the IEEE 39 bus system for several performance measures (accuracy, recall, precision, and F-measure) in a cyber-physical </a:t>
            </a:r>
            <a:r>
              <a:rPr lang="en-IN" sz="2000" dirty="0" err="1" smtClean="0">
                <a:latin typeface="Times New Roman" pitchFamily="18" charset="0"/>
                <a:cs typeface="Times New Roman" pitchFamily="18" charset="0"/>
              </a:rPr>
              <a:t>testbed</a:t>
            </a:r>
            <a:r>
              <a:rPr lang="en-IN" sz="2000" dirty="0" smtClean="0">
                <a:latin typeface="Times New Roman" pitchFamily="18" charset="0"/>
                <a:cs typeface="Times New Roman" pitchFamily="18" charset="0"/>
              </a:rPr>
              <a:t> environment. Our experimental results reveal that the proposed algorithm (VMD-DT) of CPADS outperforms the existing machine learning classifiers during noisy and noise-free measurements while incurring an acceptable processing overhead.</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the case of cyber-attacks against a power system, human judgment is less certain since there is an overt attempt to disguise the attack and deceive the operators as to the true state of the system. </a:t>
            </a:r>
          </a:p>
          <a:p>
            <a:pPr algn="just">
              <a:lnSpc>
                <a:spcPct val="150000"/>
              </a:lnSpc>
            </a:pPr>
            <a:r>
              <a:rPr lang="en-IN" sz="2000" dirty="0" smtClean="0">
                <a:latin typeface="Times New Roman" pitchFamily="18" charset="0"/>
                <a:cs typeface="Times New Roman" pitchFamily="18" charset="0"/>
              </a:rPr>
              <a:t>To enable the human decision maker, we explore the viability of machine learning as a means for discriminating types of power system disturbances, and focus specifically on detecting cyber-attacks where deception is a core tenet of the event. </a:t>
            </a:r>
          </a:p>
          <a:p>
            <a:pPr algn="just">
              <a:lnSpc>
                <a:spcPct val="150000"/>
              </a:lnSpc>
            </a:pPr>
            <a:r>
              <a:rPr lang="en-IN" sz="2000" dirty="0" smtClean="0">
                <a:latin typeface="Times New Roman" pitchFamily="18" charset="0"/>
                <a:cs typeface="Times New Roman" pitchFamily="18" charset="0"/>
              </a:rPr>
              <a:t>We evaluate various machine learning methods as disturbance discriminators and discuss the practical implications for deploying machine learning systems as an enhancement to existing power system architectures.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They have developed a system to identify different types of anomalies in a distribution system. </a:t>
            </a:r>
          </a:p>
          <a:p>
            <a:pPr algn="just">
              <a:lnSpc>
                <a:spcPct val="150000"/>
              </a:lnSpc>
            </a:pPr>
            <a:r>
              <a:rPr lang="en-IN" sz="2000" dirty="0" smtClean="0">
                <a:latin typeface="Times New Roman" pitchFamily="18" charset="0"/>
                <a:cs typeface="Times New Roman" pitchFamily="18" charset="0"/>
              </a:rPr>
              <a:t>They used an artificial neural network based approach to detect abnormal operation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 in the system. Further, dimensional reduction techniques such as principal component analysis was used to decompose the real-time monitoring and control data.</a:t>
            </a:r>
          </a:p>
          <a:p>
            <a:pPr algn="just">
              <a:lnSpc>
                <a:spcPct val="150000"/>
              </a:lnSpc>
            </a:pPr>
            <a:r>
              <a:rPr lang="en-IN" sz="2000" dirty="0" smtClean="0">
                <a:latin typeface="Times New Roman" pitchFamily="18" charset="0"/>
                <a:cs typeface="Times New Roman" pitchFamily="18" charset="0"/>
              </a:rPr>
              <a:t>A future direction for this research is to explore classification schemes and learner configuration to more thoroughly address this issue, including the possibility of staging learners for optimum classification performance.</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Chee-Wooi</a:t>
            </a:r>
            <a:r>
              <a:rPr lang="en-IN" sz="2000" dirty="0" smtClean="0">
                <a:latin typeface="Times New Roman" pitchFamily="18" charset="0"/>
                <a:cs typeface="Times New Roman" pitchFamily="18" charset="0"/>
              </a:rPr>
              <a:t> Ten IDS is host-based thus only identifies attacks against a single IED in the substation using sequential events recorded in the log from that IED. </a:t>
            </a:r>
          </a:p>
          <a:p>
            <a:pPr algn="just">
              <a:lnSpc>
                <a:spcPct val="150000"/>
              </a:lnSpc>
            </a:pPr>
            <a:r>
              <a:rPr lang="en-IN" sz="2000" dirty="0" smtClean="0">
                <a:latin typeface="Times New Roman" pitchFamily="18" charset="0"/>
                <a:cs typeface="Times New Roman" pitchFamily="18" charset="0"/>
              </a:rPr>
              <a:t>Another IDS proposed by Chen et al. in provides a protection mechanism for smart household appliances. </a:t>
            </a:r>
          </a:p>
          <a:p>
            <a:pPr algn="just">
              <a:lnSpc>
                <a:spcPct val="150000"/>
              </a:lnSpc>
            </a:pPr>
            <a:r>
              <a:rPr lang="en-IN" sz="2000" dirty="0" smtClean="0">
                <a:latin typeface="Times New Roman" pitchFamily="18" charset="0"/>
                <a:cs typeface="Times New Roman" pitchFamily="18" charset="0"/>
              </a:rPr>
              <a:t>Chen et al. created security rules for individual appliances by proposing homogeneous functions that models three factors of the appliance: device security, usability and electricity pricing. </a:t>
            </a:r>
          </a:p>
          <a:p>
            <a:pPr algn="just">
              <a:lnSpc>
                <a:spcPct val="150000"/>
              </a:lnSpc>
            </a:pPr>
            <a:r>
              <a:rPr lang="en-IN" sz="2000" dirty="0" smtClean="0">
                <a:latin typeface="Times New Roman" pitchFamily="18" charset="0"/>
                <a:cs typeface="Times New Roman" pitchFamily="18" charset="0"/>
              </a:rPr>
              <a:t>More advanced IDS of this type will consider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 of multiple devices within the system to obtain system level detection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IREST used unsupervised learning for training the cyber and physical ML anomaly detection algorithms. </a:t>
            </a:r>
          </a:p>
          <a:p>
            <a:pPr algn="just">
              <a:lnSpc>
                <a:spcPct val="150000"/>
              </a:lnSpc>
            </a:pPr>
            <a:r>
              <a:rPr lang="en-IN" sz="2000" dirty="0" smtClean="0">
                <a:latin typeface="Times New Roman" pitchFamily="18" charset="0"/>
                <a:cs typeface="Times New Roman" pitchFamily="18" charset="0"/>
              </a:rPr>
              <a:t>The results showed that unsupervised learning provided comparable performance with respect to supervised approaches, with the added benefit that abnormal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data is not required for training.</a:t>
            </a:r>
          </a:p>
          <a:p>
            <a:pPr algn="just">
              <a:lnSpc>
                <a:spcPct val="150000"/>
              </a:lnSpc>
            </a:pPr>
            <a:r>
              <a:rPr lang="en-IN" sz="2000" dirty="0" smtClean="0">
                <a:latin typeface="Times New Roman" pitchFamily="18" charset="0"/>
                <a:cs typeface="Times New Roman" pitchFamily="18" charset="0"/>
              </a:rPr>
              <a:t>This is important as unsupervised learning offers several advantages over supervised methods. </a:t>
            </a:r>
          </a:p>
          <a:p>
            <a:pPr algn="just">
              <a:lnSpc>
                <a:spcPct val="150000"/>
              </a:lnSpc>
            </a:pPr>
            <a:r>
              <a:rPr lang="en-IN" sz="2000" dirty="0" smtClean="0">
                <a:latin typeface="Times New Roman" pitchFamily="18" charset="0"/>
                <a:cs typeface="Times New Roman" pitchFamily="18" charset="0"/>
              </a:rPr>
              <a:t>In our case, unsupervised learning is especially useful as no attack data is needed for training.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439420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600" dirty="0">
                          <a:latin typeface="Times New Roman"/>
                          <a:ea typeface="Times New Roman"/>
                          <a:cs typeface="Latha"/>
                        </a:rPr>
                        <a:t>Framework for data driven health monitoring of </a:t>
                      </a:r>
                      <a:r>
                        <a:rPr lang="en-IN" sz="1600" dirty="0" err="1">
                          <a:latin typeface="Times New Roman"/>
                          <a:ea typeface="Times New Roman"/>
                          <a:cs typeface="Latha"/>
                        </a:rPr>
                        <a:t>cyberphysical</a:t>
                      </a:r>
                      <a:r>
                        <a:rPr lang="en-IN" sz="1600" dirty="0">
                          <a:latin typeface="Times New Roman"/>
                          <a:ea typeface="Times New Roman"/>
                          <a:cs typeface="Latha"/>
                        </a:rPr>
                        <a:t> systems</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600">
                          <a:latin typeface="Times New Roman"/>
                          <a:ea typeface="Times New Roman"/>
                          <a:cs typeface="Latha"/>
                        </a:rPr>
                        <a:t>K. Amarasinghe, C. Wickramasinghe, D. Marino, C. Rieger, and M. Manicl,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This paper presents a framework for calculating and monitoring of health in CPSs using data driven techniques. </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Cyber-physical systems: The next computing revolution</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R. Rajkumar, I. Lee, L. Sha, and J. Stankovic,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Cyber-physical systems (CPS) are physical and engineered systems whose operations are monitored, coordinated, controlled and integrated by a computing and communication core.</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2300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a:latin typeface="Times New Roman"/>
                          <a:ea typeface="Calibri"/>
                          <a:cs typeface="Latha"/>
                        </a:rPr>
                        <a:t>Security management of cyber physical control systems using </a:t>
                      </a:r>
                      <a:r>
                        <a:rPr lang="en-US" sz="1600" dirty="0" err="1">
                          <a:latin typeface="Times New Roman"/>
                          <a:ea typeface="Calibri"/>
                          <a:cs typeface="Latha"/>
                        </a:rPr>
                        <a:t>nist</a:t>
                      </a:r>
                      <a:r>
                        <a:rPr lang="en-US" sz="1600" dirty="0">
                          <a:latin typeface="Times New Roman"/>
                          <a:ea typeface="Calibri"/>
                          <a:cs typeface="Latha"/>
                        </a:rPr>
                        <a:t> sp 800-82r2</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A. A. Jillepalli, F. T. Sheldon, D. C. de Leon, M. Haney, and R. K. Abercrombie,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In a previous paper, we described the Cyberspace Security Econometrics System (CSES), which is a stakeholder-aware and economics-based risk assessment method for cybersecurity.</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Cyber-physical security testbeds: Architecture, application, and evaluation for smart grid</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A. Hahn, A. Ashok, S. Sridhar, and M. Govindarasu,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The development of a smarter electric grid will depend on increased deployments of information and communication technology (ICT) to support novel communication and control functions. </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2050" name="Picture 2" descr="C:\Users\ELCOT-Lenovo\Desktop\pic.png"/>
          <p:cNvPicPr>
            <a:picLocks noGrp="1" noChangeAspect="1" noChangeArrowheads="1"/>
          </p:cNvPicPr>
          <p:nvPr>
            <p:ph idx="1"/>
          </p:nvPr>
        </p:nvPicPr>
        <p:blipFill>
          <a:blip r:embed="rId2"/>
          <a:srcRect/>
          <a:stretch>
            <a:fillRect/>
          </a:stretch>
        </p:blipFill>
        <p:spPr bwMode="auto">
          <a:xfrm>
            <a:off x="1447800" y="1371600"/>
            <a:ext cx="6934199" cy="46482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85000" lnSpcReduction="20000"/>
          </a:bodyPr>
          <a:lstStyle/>
          <a:p>
            <a:pPr algn="just">
              <a:lnSpc>
                <a:spcPct val="150000"/>
              </a:lnSpc>
              <a:buNone/>
            </a:pPr>
            <a:r>
              <a:rPr lang="en-IN" sz="2000" dirty="0" smtClean="0">
                <a:latin typeface="Times New Roman" pitchFamily="18" charset="0"/>
                <a:cs typeface="Times New Roman" pitchFamily="18" charset="0"/>
              </a:rPr>
              <a:t>In this paper we presented a Machine Learning approach for cyber and physical anomaly detection on Smart-Grid </a:t>
            </a:r>
            <a:r>
              <a:rPr lang="en-IN" sz="2000" dirty="0" err="1" smtClean="0">
                <a:latin typeface="Times New Roman" pitchFamily="18" charset="0"/>
                <a:cs typeface="Times New Roman" pitchFamily="18" charset="0"/>
              </a:rPr>
              <a:t>CyberPhysical</a:t>
            </a:r>
            <a:r>
              <a:rPr lang="en-IN" sz="2000" dirty="0" smtClean="0">
                <a:latin typeface="Times New Roman" pitchFamily="18" charset="0"/>
                <a:cs typeface="Times New Roman" pitchFamily="18" charset="0"/>
              </a:rPr>
              <a:t> Systems. We presented the IREST sensor which uses packet data to detect cyber and physical abnormal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The sensor uses machine learning models to characterize the normal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of the system. IREST considers both cyber and physical data in order to construct a complete representation of a CPS. Data collection, testing and validation of the IREST sensor was performed on the ISAAC tested. IREST used unsupervised learning for training the cyber and physical ML anomaly detection algorithms. The results showed that unsupervised learning provided comparable performance with respect to supervised approaches, with the added benefit that abnormal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data is not required for training. Thanks to the success of the unsupervised methods, the IREST sensor is able to detect previously unseen cyber and physical anomalies.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400" dirty="0" smtClean="0">
                <a:latin typeface="Times New Roman" pitchFamily="18" charset="0"/>
                <a:cs typeface="Times New Roman" pitchFamily="18" charset="0"/>
              </a:rPr>
              <a:t>[1] K. </a:t>
            </a:r>
            <a:r>
              <a:rPr lang="en-IN" sz="1400" dirty="0" err="1" smtClean="0">
                <a:latin typeface="Times New Roman" pitchFamily="18" charset="0"/>
                <a:cs typeface="Times New Roman" pitchFamily="18" charset="0"/>
              </a:rPr>
              <a:t>Amarasinghe</a:t>
            </a:r>
            <a:r>
              <a:rPr lang="en-IN" sz="1400" dirty="0" smtClean="0">
                <a:latin typeface="Times New Roman" pitchFamily="18" charset="0"/>
                <a:cs typeface="Times New Roman" pitchFamily="18" charset="0"/>
              </a:rPr>
              <a:t>, C. </a:t>
            </a:r>
            <a:r>
              <a:rPr lang="en-IN" sz="1400" dirty="0" err="1" smtClean="0">
                <a:latin typeface="Times New Roman" pitchFamily="18" charset="0"/>
                <a:cs typeface="Times New Roman" pitchFamily="18" charset="0"/>
              </a:rPr>
              <a:t>Wickramasinghe</a:t>
            </a:r>
            <a:r>
              <a:rPr lang="en-IN" sz="1400" dirty="0" smtClean="0">
                <a:latin typeface="Times New Roman" pitchFamily="18" charset="0"/>
                <a:cs typeface="Times New Roman" pitchFamily="18" charset="0"/>
              </a:rPr>
              <a:t>, D. Marino, C. </a:t>
            </a:r>
            <a:r>
              <a:rPr lang="en-IN" sz="1400" dirty="0" err="1" smtClean="0">
                <a:latin typeface="Times New Roman" pitchFamily="18" charset="0"/>
                <a:cs typeface="Times New Roman" pitchFamily="18" charset="0"/>
              </a:rPr>
              <a:t>Rieger</a:t>
            </a:r>
            <a:r>
              <a:rPr lang="en-IN" sz="1400" dirty="0" smtClean="0">
                <a:latin typeface="Times New Roman" pitchFamily="18" charset="0"/>
                <a:cs typeface="Times New Roman" pitchFamily="18" charset="0"/>
              </a:rPr>
              <a:t>, and M. </a:t>
            </a:r>
            <a:r>
              <a:rPr lang="en-IN" sz="1400" dirty="0" err="1" smtClean="0">
                <a:latin typeface="Times New Roman" pitchFamily="18" charset="0"/>
                <a:cs typeface="Times New Roman" pitchFamily="18" charset="0"/>
              </a:rPr>
              <a:t>Manicl</a:t>
            </a:r>
            <a:r>
              <a:rPr lang="en-IN" sz="1400" dirty="0" smtClean="0">
                <a:latin typeface="Times New Roman" pitchFamily="18" charset="0"/>
                <a:cs typeface="Times New Roman" pitchFamily="18" charset="0"/>
              </a:rPr>
              <a:t>, “Framework for data driven health monitoring of </a:t>
            </a:r>
            <a:r>
              <a:rPr lang="en-IN" sz="1400" dirty="0" err="1" smtClean="0">
                <a:latin typeface="Times New Roman" pitchFamily="18" charset="0"/>
                <a:cs typeface="Times New Roman" pitchFamily="18" charset="0"/>
              </a:rPr>
              <a:t>cyberphysical</a:t>
            </a:r>
            <a:r>
              <a:rPr lang="en-IN" sz="1400" dirty="0" smtClean="0">
                <a:latin typeface="Times New Roman" pitchFamily="18" charset="0"/>
                <a:cs typeface="Times New Roman" pitchFamily="18" charset="0"/>
              </a:rPr>
              <a:t> systems,” in 2018 Resilience Week (RWS), Aug 2018, pp. 25– 30. </a:t>
            </a:r>
          </a:p>
          <a:p>
            <a:pPr algn="just">
              <a:lnSpc>
                <a:spcPct val="160000"/>
              </a:lnSpc>
            </a:pPr>
            <a:r>
              <a:rPr lang="en-IN" sz="1400" dirty="0" smtClean="0">
                <a:latin typeface="Times New Roman" pitchFamily="18" charset="0"/>
                <a:cs typeface="Times New Roman" pitchFamily="18" charset="0"/>
              </a:rPr>
              <a:t>[2] R. </a:t>
            </a:r>
            <a:r>
              <a:rPr lang="en-IN" sz="1400" dirty="0" err="1" smtClean="0">
                <a:latin typeface="Times New Roman" pitchFamily="18" charset="0"/>
                <a:cs typeface="Times New Roman" pitchFamily="18" charset="0"/>
              </a:rPr>
              <a:t>Rajkumar</a:t>
            </a:r>
            <a:r>
              <a:rPr lang="en-IN" sz="1400" dirty="0" smtClean="0">
                <a:latin typeface="Times New Roman" pitchFamily="18" charset="0"/>
                <a:cs typeface="Times New Roman" pitchFamily="18" charset="0"/>
              </a:rPr>
              <a:t>, I. Lee, L. </a:t>
            </a:r>
            <a:r>
              <a:rPr lang="en-IN" sz="1400" dirty="0" err="1" smtClean="0">
                <a:latin typeface="Times New Roman" pitchFamily="18" charset="0"/>
                <a:cs typeface="Times New Roman" pitchFamily="18" charset="0"/>
              </a:rPr>
              <a:t>Sha</a:t>
            </a:r>
            <a:r>
              <a:rPr lang="en-IN" sz="1400" dirty="0" smtClean="0">
                <a:latin typeface="Times New Roman" pitchFamily="18" charset="0"/>
                <a:cs typeface="Times New Roman" pitchFamily="18" charset="0"/>
              </a:rPr>
              <a:t>, and J. </a:t>
            </a:r>
            <a:r>
              <a:rPr lang="en-IN" sz="1400" dirty="0" err="1" smtClean="0">
                <a:latin typeface="Times New Roman" pitchFamily="18" charset="0"/>
                <a:cs typeface="Times New Roman" pitchFamily="18" charset="0"/>
              </a:rPr>
              <a:t>Stankovic</a:t>
            </a:r>
            <a:r>
              <a:rPr lang="en-IN" sz="1400" dirty="0" smtClean="0">
                <a:latin typeface="Times New Roman" pitchFamily="18" charset="0"/>
                <a:cs typeface="Times New Roman" pitchFamily="18" charset="0"/>
              </a:rPr>
              <a:t>, “Cyber-physical systems: The next computing revolution,” in Design Automation Conference, June 2010, pp. 731–736. </a:t>
            </a:r>
          </a:p>
          <a:p>
            <a:pPr algn="just">
              <a:lnSpc>
                <a:spcPct val="160000"/>
              </a:lnSpc>
            </a:pPr>
            <a:r>
              <a:rPr lang="en-IN" sz="1400" dirty="0" smtClean="0">
                <a:latin typeface="Times New Roman" pitchFamily="18" charset="0"/>
                <a:cs typeface="Times New Roman" pitchFamily="18" charset="0"/>
              </a:rPr>
              <a:t>[3] A. A. </a:t>
            </a:r>
            <a:r>
              <a:rPr lang="en-IN" sz="1400" dirty="0" err="1" smtClean="0">
                <a:latin typeface="Times New Roman" pitchFamily="18" charset="0"/>
                <a:cs typeface="Times New Roman" pitchFamily="18" charset="0"/>
              </a:rPr>
              <a:t>Jillepalli</a:t>
            </a:r>
            <a:r>
              <a:rPr lang="en-IN" sz="1400" dirty="0" smtClean="0">
                <a:latin typeface="Times New Roman" pitchFamily="18" charset="0"/>
                <a:cs typeface="Times New Roman" pitchFamily="18" charset="0"/>
              </a:rPr>
              <a:t>, F. T. Sheldon, D. C. de Leon, M. Haney, and R. K. Abercrombie, “Security management of cyber physical control systems using </a:t>
            </a:r>
            <a:r>
              <a:rPr lang="en-IN" sz="1400" dirty="0" err="1" smtClean="0">
                <a:latin typeface="Times New Roman" pitchFamily="18" charset="0"/>
                <a:cs typeface="Times New Roman" pitchFamily="18" charset="0"/>
              </a:rPr>
              <a:t>nist</a:t>
            </a:r>
            <a:r>
              <a:rPr lang="en-IN" sz="1400" dirty="0" smtClean="0">
                <a:latin typeface="Times New Roman" pitchFamily="18" charset="0"/>
                <a:cs typeface="Times New Roman" pitchFamily="18" charset="0"/>
              </a:rPr>
              <a:t> sp 800-82r2,” in 2017 13th International Wireless Communications and Mobile Computing Conference (IWCMC), June 2017, pp. 1864–1870. </a:t>
            </a:r>
          </a:p>
          <a:p>
            <a:pPr algn="just">
              <a:lnSpc>
                <a:spcPct val="160000"/>
              </a:lnSpc>
            </a:pPr>
            <a:r>
              <a:rPr lang="en-IN" sz="1400" dirty="0" smtClean="0">
                <a:latin typeface="Times New Roman" pitchFamily="18" charset="0"/>
                <a:cs typeface="Times New Roman" pitchFamily="18" charset="0"/>
              </a:rPr>
              <a:t>[4] A. Hahn, A. Ashok, S. Sridhar, and M. </a:t>
            </a:r>
            <a:r>
              <a:rPr lang="en-IN" sz="1400" dirty="0" err="1" smtClean="0">
                <a:latin typeface="Times New Roman" pitchFamily="18" charset="0"/>
                <a:cs typeface="Times New Roman" pitchFamily="18" charset="0"/>
              </a:rPr>
              <a:t>Govindarasu</a:t>
            </a:r>
            <a:r>
              <a:rPr lang="en-IN" sz="1400" dirty="0" smtClean="0">
                <a:latin typeface="Times New Roman" pitchFamily="18" charset="0"/>
                <a:cs typeface="Times New Roman" pitchFamily="18" charset="0"/>
              </a:rPr>
              <a:t>, “Cyber-physical security </a:t>
            </a:r>
            <a:r>
              <a:rPr lang="en-IN" sz="1400" dirty="0" err="1" smtClean="0">
                <a:latin typeface="Times New Roman" pitchFamily="18" charset="0"/>
                <a:cs typeface="Times New Roman" pitchFamily="18" charset="0"/>
              </a:rPr>
              <a:t>testbeds</a:t>
            </a:r>
            <a:r>
              <a:rPr lang="en-IN" sz="1400" dirty="0" smtClean="0">
                <a:latin typeface="Times New Roman" pitchFamily="18" charset="0"/>
                <a:cs typeface="Times New Roman" pitchFamily="18" charset="0"/>
              </a:rPr>
              <a:t>: Architecture, application, and evaluation for smart grid,” IEEE Transactions on Smart Grid, vol. 4, no. 2, pp. 847–855, 2013. </a:t>
            </a:r>
          </a:p>
          <a:p>
            <a:pPr algn="just">
              <a:lnSpc>
                <a:spcPct val="160000"/>
              </a:lnSpc>
            </a:pPr>
            <a:r>
              <a:rPr lang="en-IN" sz="1400" dirty="0" smtClean="0">
                <a:latin typeface="Times New Roman" pitchFamily="18" charset="0"/>
                <a:cs typeface="Times New Roman" pitchFamily="18" charset="0"/>
              </a:rPr>
              <a:t>[5] B. </a:t>
            </a:r>
            <a:r>
              <a:rPr lang="en-IN" sz="1400" dirty="0" err="1" smtClean="0">
                <a:latin typeface="Times New Roman" pitchFamily="18" charset="0"/>
                <a:cs typeface="Times New Roman" pitchFamily="18" charset="0"/>
              </a:rPr>
              <a:t>Bagheri</a:t>
            </a:r>
            <a:r>
              <a:rPr lang="en-IN" sz="1400" dirty="0" smtClean="0">
                <a:latin typeface="Times New Roman" pitchFamily="18" charset="0"/>
                <a:cs typeface="Times New Roman" pitchFamily="18" charset="0"/>
              </a:rPr>
              <a:t>, S. Yang, H.-A. Kao, and J. Lee, “</a:t>
            </a:r>
            <a:r>
              <a:rPr lang="en-IN" sz="1400" dirty="0" err="1" smtClean="0">
                <a:latin typeface="Times New Roman" pitchFamily="18" charset="0"/>
                <a:cs typeface="Times New Roman" pitchFamily="18" charset="0"/>
              </a:rPr>
              <a:t>Cyberphysical</a:t>
            </a:r>
            <a:r>
              <a:rPr lang="en-IN" sz="1400" dirty="0" smtClean="0">
                <a:latin typeface="Times New Roman" pitchFamily="18" charset="0"/>
                <a:cs typeface="Times New Roman" pitchFamily="18" charset="0"/>
              </a:rPr>
              <a:t> systems architecture for self-aware machines in industry 4.0 environment,” IFAC-</a:t>
            </a:r>
            <a:r>
              <a:rPr lang="en-IN" sz="1400" dirty="0" err="1" smtClean="0">
                <a:latin typeface="Times New Roman" pitchFamily="18" charset="0"/>
                <a:cs typeface="Times New Roman" pitchFamily="18" charset="0"/>
              </a:rPr>
              <a:t>PapersOnLine</a:t>
            </a:r>
            <a:r>
              <a:rPr lang="en-IN" sz="1400" dirty="0" smtClean="0">
                <a:latin typeface="Times New Roman" pitchFamily="18" charset="0"/>
                <a:cs typeface="Times New Roman" pitchFamily="18" charset="0"/>
              </a:rPr>
              <a:t>, vol. 48, no. 3, pp. 1622 – 1627, 2015, 15th IFAC Symposium </a:t>
            </a:r>
            <a:r>
              <a:rPr lang="en-IN" sz="1400" dirty="0" err="1" smtClean="0">
                <a:latin typeface="Times New Roman" pitchFamily="18" charset="0"/>
                <a:cs typeface="Times New Roman" pitchFamily="18" charset="0"/>
              </a:rPr>
              <a:t>onInformation</a:t>
            </a:r>
            <a:r>
              <a:rPr lang="en-IN" sz="1400" dirty="0" smtClean="0">
                <a:latin typeface="Times New Roman" pitchFamily="18" charset="0"/>
                <a:cs typeface="Times New Roman" pitchFamily="18" charset="0"/>
              </a:rPr>
              <a:t> Control Problems </a:t>
            </a:r>
            <a:r>
              <a:rPr lang="en-IN" sz="1400" dirty="0" err="1" smtClean="0">
                <a:latin typeface="Times New Roman" pitchFamily="18" charset="0"/>
                <a:cs typeface="Times New Roman" pitchFamily="18" charset="0"/>
              </a:rPr>
              <a:t>inManufacturing</a:t>
            </a:r>
            <a:r>
              <a:rPr lang="en-IN" sz="1400" dirty="0" smtClean="0">
                <a:latin typeface="Times New Roman" pitchFamily="18" charset="0"/>
                <a:cs typeface="Times New Roman" pitchFamily="18" charset="0"/>
              </a:rPr>
              <a:t>. [Online]. Available: http: //www.sciencedirect.com/science/article/pii/S2405896315005571</a:t>
            </a:r>
            <a:endParaRPr lang="en-US" sz="14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400" dirty="0" smtClean="0">
                <a:latin typeface="Times New Roman" pitchFamily="18" charset="0"/>
                <a:cs typeface="Times New Roman" pitchFamily="18" charset="0"/>
              </a:rPr>
              <a:t>[6] I. A. </a:t>
            </a:r>
            <a:r>
              <a:rPr lang="en-IN" sz="1400" dirty="0" err="1" smtClean="0">
                <a:latin typeface="Times New Roman" pitchFamily="18" charset="0"/>
                <a:cs typeface="Times New Roman" pitchFamily="18" charset="0"/>
              </a:rPr>
              <a:t>Oyewumi</a:t>
            </a:r>
            <a:r>
              <a:rPr lang="en-IN" sz="1400" dirty="0" smtClean="0">
                <a:latin typeface="Times New Roman" pitchFamily="18" charset="0"/>
                <a:cs typeface="Times New Roman" pitchFamily="18" charset="0"/>
              </a:rPr>
              <a:t>, A. A. </a:t>
            </a:r>
            <a:r>
              <a:rPr lang="en-IN" sz="1400" dirty="0" err="1" smtClean="0">
                <a:latin typeface="Times New Roman" pitchFamily="18" charset="0"/>
                <a:cs typeface="Times New Roman" pitchFamily="18" charset="0"/>
              </a:rPr>
              <a:t>Jillepalli</a:t>
            </a:r>
            <a:r>
              <a:rPr lang="en-IN" sz="1400" dirty="0" smtClean="0">
                <a:latin typeface="Times New Roman" pitchFamily="18" charset="0"/>
                <a:cs typeface="Times New Roman" pitchFamily="18" charset="0"/>
              </a:rPr>
              <a:t>, P. Richardson, M. </a:t>
            </a:r>
            <a:r>
              <a:rPr lang="en-IN" sz="1400" dirty="0" err="1" smtClean="0">
                <a:latin typeface="Times New Roman" pitchFamily="18" charset="0"/>
                <a:cs typeface="Times New Roman" pitchFamily="18" charset="0"/>
              </a:rPr>
              <a:t>Ashrafuzzaman</a:t>
            </a:r>
            <a:r>
              <a:rPr lang="en-IN" sz="1400" dirty="0" smtClean="0">
                <a:latin typeface="Times New Roman" pitchFamily="18" charset="0"/>
                <a:cs typeface="Times New Roman" pitchFamily="18" charset="0"/>
              </a:rPr>
              <a:t>, B. K. Johnson, Y. </a:t>
            </a:r>
            <a:r>
              <a:rPr lang="en-IN" sz="1400" dirty="0" err="1" smtClean="0">
                <a:latin typeface="Times New Roman" pitchFamily="18" charset="0"/>
                <a:cs typeface="Times New Roman" pitchFamily="18" charset="0"/>
              </a:rPr>
              <a:t>Chakhchoukh</a:t>
            </a:r>
            <a:r>
              <a:rPr lang="en-IN" sz="1400" dirty="0" smtClean="0">
                <a:latin typeface="Times New Roman" pitchFamily="18" charset="0"/>
                <a:cs typeface="Times New Roman" pitchFamily="18" charset="0"/>
              </a:rPr>
              <a:t>, M. A. Haney, F. T. Sheldon, and D. C. de Leon, “Isaac: The </a:t>
            </a:r>
            <a:r>
              <a:rPr lang="en-IN" sz="1400" dirty="0" err="1" smtClean="0">
                <a:latin typeface="Times New Roman" pitchFamily="18" charset="0"/>
                <a:cs typeface="Times New Roman" pitchFamily="18" charset="0"/>
              </a:rPr>
              <a:t>idaho</a:t>
            </a:r>
            <a:r>
              <a:rPr lang="en-IN" sz="1400" dirty="0" smtClean="0">
                <a:latin typeface="Times New Roman" pitchFamily="18" charset="0"/>
                <a:cs typeface="Times New Roman" pitchFamily="18" charset="0"/>
              </a:rPr>
              <a:t> cps smart grid </a:t>
            </a:r>
            <a:r>
              <a:rPr lang="en-IN" sz="1400" dirty="0" err="1" smtClean="0">
                <a:latin typeface="Times New Roman" pitchFamily="18" charset="0"/>
                <a:cs typeface="Times New Roman" pitchFamily="18" charset="0"/>
              </a:rPr>
              <a:t>cybersecurity</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testbed</a:t>
            </a:r>
            <a:r>
              <a:rPr lang="en-IN" sz="1400" dirty="0" smtClean="0">
                <a:latin typeface="Times New Roman" pitchFamily="18" charset="0"/>
                <a:cs typeface="Times New Roman" pitchFamily="18" charset="0"/>
              </a:rPr>
              <a:t>,” in 2019 IEEE Texas Power and Energy Conference (TPEC), Feb 2019, pp. 1–6. </a:t>
            </a:r>
          </a:p>
          <a:p>
            <a:pPr algn="just">
              <a:lnSpc>
                <a:spcPct val="170000"/>
              </a:lnSpc>
            </a:pPr>
            <a:r>
              <a:rPr lang="en-IN" sz="1400" dirty="0" smtClean="0">
                <a:latin typeface="Times New Roman" pitchFamily="18" charset="0"/>
                <a:cs typeface="Times New Roman" pitchFamily="18" charset="0"/>
              </a:rPr>
              <a:t>[7] I. A. </a:t>
            </a:r>
            <a:r>
              <a:rPr lang="en-IN" sz="1400" dirty="0" err="1" smtClean="0">
                <a:latin typeface="Times New Roman" pitchFamily="18" charset="0"/>
                <a:cs typeface="Times New Roman" pitchFamily="18" charset="0"/>
              </a:rPr>
              <a:t>Oyewumi</a:t>
            </a:r>
            <a:r>
              <a:rPr lang="en-IN" sz="1400" dirty="0" smtClean="0">
                <a:latin typeface="Times New Roman" pitchFamily="18" charset="0"/>
                <a:cs typeface="Times New Roman" pitchFamily="18" charset="0"/>
              </a:rPr>
              <a:t>, H. </a:t>
            </a:r>
            <a:r>
              <a:rPr lang="en-IN" sz="1400" dirty="0" err="1" smtClean="0">
                <a:latin typeface="Times New Roman" pitchFamily="18" charset="0"/>
                <a:cs typeface="Times New Roman" pitchFamily="18" charset="0"/>
              </a:rPr>
              <a:t>Challa</a:t>
            </a:r>
            <a:r>
              <a:rPr lang="en-IN" sz="1400" dirty="0" smtClean="0">
                <a:latin typeface="Times New Roman" pitchFamily="18" charset="0"/>
                <a:cs typeface="Times New Roman" pitchFamily="18" charset="0"/>
              </a:rPr>
              <a:t>, A. A. </a:t>
            </a:r>
            <a:r>
              <a:rPr lang="en-IN" sz="1400" dirty="0" err="1" smtClean="0">
                <a:latin typeface="Times New Roman" pitchFamily="18" charset="0"/>
                <a:cs typeface="Times New Roman" pitchFamily="18" charset="0"/>
              </a:rPr>
              <a:t>Jillepalli</a:t>
            </a:r>
            <a:r>
              <a:rPr lang="en-IN" sz="1400" dirty="0" smtClean="0">
                <a:latin typeface="Times New Roman" pitchFamily="18" charset="0"/>
                <a:cs typeface="Times New Roman" pitchFamily="18" charset="0"/>
              </a:rPr>
              <a:t>, P. Richardson, Y. </a:t>
            </a:r>
            <a:r>
              <a:rPr lang="en-IN" sz="1400" dirty="0" err="1" smtClean="0">
                <a:latin typeface="Times New Roman" pitchFamily="18" charset="0"/>
                <a:cs typeface="Times New Roman" pitchFamily="18" charset="0"/>
              </a:rPr>
              <a:t>Chakhchoukh</a:t>
            </a:r>
            <a:r>
              <a:rPr lang="en-IN" sz="1400" dirty="0" smtClean="0">
                <a:latin typeface="Times New Roman" pitchFamily="18" charset="0"/>
                <a:cs typeface="Times New Roman" pitchFamily="18" charset="0"/>
              </a:rPr>
              <a:t>, B. K. Johnson, D. Conte de Leon, F. T. Sheldon, and M. A. Haney, “Attack scenario-based validation of the </a:t>
            </a:r>
            <a:r>
              <a:rPr lang="en-IN" sz="1400" dirty="0" err="1" smtClean="0">
                <a:latin typeface="Times New Roman" pitchFamily="18" charset="0"/>
                <a:cs typeface="Times New Roman" pitchFamily="18" charset="0"/>
              </a:rPr>
              <a:t>idaho</a:t>
            </a:r>
            <a:r>
              <a:rPr lang="en-IN" sz="1400" dirty="0" smtClean="0">
                <a:latin typeface="Times New Roman" pitchFamily="18" charset="0"/>
                <a:cs typeface="Times New Roman" pitchFamily="18" charset="0"/>
              </a:rPr>
              <a:t> cps smart grid </a:t>
            </a:r>
            <a:r>
              <a:rPr lang="en-IN" sz="1400" dirty="0" err="1" smtClean="0">
                <a:latin typeface="Times New Roman" pitchFamily="18" charset="0"/>
                <a:cs typeface="Times New Roman" pitchFamily="18" charset="0"/>
              </a:rPr>
              <a:t>cybersecurity</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testbed</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isaac</a:t>
            </a:r>
            <a:r>
              <a:rPr lang="en-IN" sz="1400" dirty="0" smtClean="0">
                <a:latin typeface="Times New Roman" pitchFamily="18" charset="0"/>
                <a:cs typeface="Times New Roman" pitchFamily="18" charset="0"/>
              </a:rPr>
              <a:t>),” in 2019 IEEE Texas Power and Energy Conference (TPEC), Feb 2019, pp. 1–6. </a:t>
            </a:r>
          </a:p>
          <a:p>
            <a:pPr algn="just">
              <a:lnSpc>
                <a:spcPct val="170000"/>
              </a:lnSpc>
            </a:pPr>
            <a:r>
              <a:rPr lang="en-IN" sz="1400" dirty="0" smtClean="0">
                <a:latin typeface="Times New Roman" pitchFamily="18" charset="0"/>
                <a:cs typeface="Times New Roman" pitchFamily="18" charset="0"/>
              </a:rPr>
              <a:t>[8] C. S. </a:t>
            </a:r>
            <a:r>
              <a:rPr lang="en-IN" sz="1400" dirty="0" err="1" smtClean="0">
                <a:latin typeface="Times New Roman" pitchFamily="18" charset="0"/>
                <a:cs typeface="Times New Roman" pitchFamily="18" charset="0"/>
              </a:rPr>
              <a:t>Wickramasinghe</a:t>
            </a:r>
            <a:r>
              <a:rPr lang="en-IN" sz="1400" dirty="0" smtClean="0">
                <a:latin typeface="Times New Roman" pitchFamily="18" charset="0"/>
                <a:cs typeface="Times New Roman" pitchFamily="18" charset="0"/>
              </a:rPr>
              <a:t>, D. L. Marino, K. </a:t>
            </a:r>
            <a:r>
              <a:rPr lang="en-IN" sz="1400" dirty="0" err="1" smtClean="0">
                <a:latin typeface="Times New Roman" pitchFamily="18" charset="0"/>
                <a:cs typeface="Times New Roman" pitchFamily="18" charset="0"/>
              </a:rPr>
              <a:t>Amarasinghe</a:t>
            </a:r>
            <a:r>
              <a:rPr lang="en-IN" sz="1400" dirty="0" smtClean="0">
                <a:latin typeface="Times New Roman" pitchFamily="18" charset="0"/>
                <a:cs typeface="Times New Roman" pitchFamily="18" charset="0"/>
              </a:rPr>
              <a:t>, and M. Manic, “Generalization of deep learning for cyber-physical system security: A survey,” in IECON 2018 - 44th Annual Conference of the IEEE Industrial Electronics Society, Oct 2018, pp. 745–751. </a:t>
            </a:r>
          </a:p>
          <a:p>
            <a:pPr algn="just">
              <a:lnSpc>
                <a:spcPct val="170000"/>
              </a:lnSpc>
            </a:pPr>
            <a:r>
              <a:rPr lang="en-IN" sz="1400" dirty="0" smtClean="0">
                <a:latin typeface="Times New Roman" pitchFamily="18" charset="0"/>
                <a:cs typeface="Times New Roman" pitchFamily="18" charset="0"/>
              </a:rPr>
              <a:t>[9] A. Jones, Z. Kong, and C. </a:t>
            </a:r>
            <a:r>
              <a:rPr lang="en-IN" sz="1400" dirty="0" err="1" smtClean="0">
                <a:latin typeface="Times New Roman" pitchFamily="18" charset="0"/>
                <a:cs typeface="Times New Roman" pitchFamily="18" charset="0"/>
              </a:rPr>
              <a:t>Belta</a:t>
            </a:r>
            <a:r>
              <a:rPr lang="en-IN" sz="1400" dirty="0" smtClean="0">
                <a:latin typeface="Times New Roman" pitchFamily="18" charset="0"/>
                <a:cs typeface="Times New Roman" pitchFamily="18" charset="0"/>
              </a:rPr>
              <a:t>, “Anomaly detection in cyber-physical systems: A formal methods approach,” in 53rd IEEE Conference on Decision and Control, 2014, pp. 848–853. </a:t>
            </a:r>
          </a:p>
          <a:p>
            <a:pPr algn="just">
              <a:lnSpc>
                <a:spcPct val="170000"/>
              </a:lnSpc>
            </a:pPr>
            <a:r>
              <a:rPr lang="en-IN" sz="1400" dirty="0" smtClean="0">
                <a:latin typeface="Times New Roman" pitchFamily="18" charset="0"/>
                <a:cs typeface="Times New Roman" pitchFamily="18" charset="0"/>
              </a:rPr>
              <a:t>[10] J. </a:t>
            </a:r>
            <a:r>
              <a:rPr lang="en-IN" sz="1400" dirty="0" err="1" smtClean="0">
                <a:latin typeface="Times New Roman" pitchFamily="18" charset="0"/>
                <a:cs typeface="Times New Roman" pitchFamily="18" charset="0"/>
              </a:rPr>
              <a:t>Goh</a:t>
            </a:r>
            <a:r>
              <a:rPr lang="en-IN" sz="1400" dirty="0" smtClean="0">
                <a:latin typeface="Times New Roman" pitchFamily="18" charset="0"/>
                <a:cs typeface="Times New Roman" pitchFamily="18" charset="0"/>
              </a:rPr>
              <a:t>, S. </a:t>
            </a:r>
            <a:r>
              <a:rPr lang="en-IN" sz="1400" dirty="0" err="1" smtClean="0">
                <a:latin typeface="Times New Roman" pitchFamily="18" charset="0"/>
                <a:cs typeface="Times New Roman" pitchFamily="18" charset="0"/>
              </a:rPr>
              <a:t>Adepu</a:t>
            </a:r>
            <a:r>
              <a:rPr lang="en-IN" sz="1400" dirty="0" smtClean="0">
                <a:latin typeface="Times New Roman" pitchFamily="18" charset="0"/>
                <a:cs typeface="Times New Roman" pitchFamily="18" charset="0"/>
              </a:rPr>
              <a:t>, M. Tan, and Z. S. Lee, “Anomaly detection in cyber physical systems using recurrent neural networks,” in 2017 IEEE 18th International Symposium on High Assurance Systems Engineering (HASE), 2017, pp. 140–145. </a:t>
            </a:r>
            <a:endParaRPr lang="en-IN" sz="14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1292</TotalTime>
  <Words>1628</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 Cyber-Physical Anomaly Detection for Wide-Area Protection using Machine Learning</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2021-05-12T16:02:12Z</dcterms:modified>
</cp:coreProperties>
</file>