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Perspectives on Machine Learning-assisted Plasma Medicine Towards Automated Plasma Treatment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Cold atmospheric plasmas (CAPs) have shown great promise for medical applications through their synergistic chemical, electrical, and thermal effects, which can induce therapeutic outcomes. However, safe and reproducible plasma treatment of complex biological surfaces poses a major hurdle to the widespread adoption of CAPs for medical applications. Predictive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the mutual interactions between the plasma and biological surfaces and, thus, systematic approaches to quantify and predict plasma treatment outcomes remain largely elusive due to the lack of mechanistic understanding of plasma-surface interactions that can span across vastly different length-and time-scales. In addition, real-time sensing capabilities in biomedical CAP devices are often limited, which can be detrimental to plasma treatment due to the intrinsic plasma and surface variability during the treatment, as well as sensitivity to external perturbations. </a:t>
            </a: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All of these challenges can make reproducible and effective plasma treatment of biological surfaces difficult to realize, which is further compounded by errors due to human operation of hand-held CAP devices. Machine learning and data-driven approaches can be particularly useful in addressing these challenges in three major ways: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data-driven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hard-to-model plasma-surface interactions and plasma treatment outcomes; (ii) learning data analytics for plasma and surface diagnostics in real-time; and (iii) developing predictive controllers that enable reliable and effective CAP treatments. This paper discusses the promise of machine learning to accelerate plasma medicine research in these areas, toward machine learning-assisted and automated CAP treatment of complex biological surfaces.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reason for that is not really clear. One reason could be that in most cases dental problems or diseases are not that wearing or life-threatening as non-healing chronic wounds or cancers are. </a:t>
            </a:r>
          </a:p>
          <a:p>
            <a:pPr algn="just">
              <a:lnSpc>
                <a:spcPct val="150000"/>
              </a:lnSpc>
            </a:pPr>
            <a:r>
              <a:rPr lang="en-IN" sz="2000" dirty="0" smtClean="0">
                <a:latin typeface="Times New Roman" pitchFamily="18" charset="0"/>
                <a:cs typeface="Times New Roman" pitchFamily="18" charset="0"/>
              </a:rPr>
              <a:t>Therefore, the risk-benefit-balance may be assessed in dentistry with different emphasis compared to other medical fields. </a:t>
            </a:r>
          </a:p>
          <a:p>
            <a:pPr algn="just">
              <a:lnSpc>
                <a:spcPct val="150000"/>
              </a:lnSpc>
            </a:pPr>
            <a:r>
              <a:rPr lang="en-IN" sz="2000" dirty="0" smtClean="0">
                <a:latin typeface="Times New Roman" pitchFamily="18" charset="0"/>
                <a:cs typeface="Times New Roman" pitchFamily="18" charset="0"/>
              </a:rPr>
              <a:t>However, this kind of reservation should be removed at large because it was specifically proven for oral mucosa, too, that no long-term side effects caused by CAP treatment exist (</a:t>
            </a:r>
            <a:r>
              <a:rPr lang="en-IN" sz="2000" dirty="0" err="1" smtClean="0">
                <a:latin typeface="Times New Roman" pitchFamily="18" charset="0"/>
                <a:cs typeface="Times New Roman" pitchFamily="18" charset="0"/>
              </a:rPr>
              <a:t>Jablonowski</a:t>
            </a:r>
            <a:r>
              <a:rPr lang="en-IN" sz="2000" dirty="0" smtClean="0">
                <a:latin typeface="Times New Roman" pitchFamily="18" charset="0"/>
                <a:cs typeface="Times New Roman" pitchFamily="18" charset="0"/>
              </a:rPr>
              <a:t> et al., 2019). </a:t>
            </a:r>
          </a:p>
          <a:p>
            <a:pPr algn="just">
              <a:lnSpc>
                <a:spcPct val="150000"/>
              </a:lnSpc>
            </a:pPr>
            <a:r>
              <a:rPr lang="en-IN" sz="2000" dirty="0" smtClean="0">
                <a:latin typeface="Times New Roman" pitchFamily="18" charset="0"/>
                <a:cs typeface="Times New Roman" pitchFamily="18" charset="0"/>
              </a:rPr>
              <a:t>Moreover, for most of the problems in oral medicine more or less satisfactory treatment options are existing.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ML lends itself well to handling large amounts of data with a plethora of different measurable properties/characteristics (i.e., features), including heterogeneous and unstructured datasets. While ML methods can be employed across different fields, it is generally advantageous to tailor ML algorithms to field-specific data analysis problems. </a:t>
            </a:r>
          </a:p>
          <a:p>
            <a:pPr algn="just">
              <a:lnSpc>
                <a:spcPct val="150000"/>
              </a:lnSpc>
            </a:pPr>
            <a:r>
              <a:rPr lang="en-IN" sz="2000" dirty="0" smtClean="0">
                <a:latin typeface="Times New Roman" pitchFamily="18" charset="0"/>
                <a:cs typeface="Times New Roman" pitchFamily="18" charset="0"/>
              </a:rPr>
              <a:t>Although considering each sub-aim (i.e., prediction of treatment outcomes, real-time diagnostics, and learning-based control) independently is critical to examining the impact of ML on different components of the problem, future work must also direct its efforts to combining the independently-developed tools in a comprehensive automated strategy.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As physical evaluation criteria, plasma/gas temperature, thermal output, optical emission spectra and irradiance measurements in the range between 200 and 900 nm, current flows (patient leakage current), and gas emission are proposed. </a:t>
            </a:r>
          </a:p>
          <a:p>
            <a:pPr algn="just">
              <a:lnSpc>
                <a:spcPct val="150000"/>
              </a:lnSpc>
            </a:pPr>
            <a:r>
              <a:rPr lang="en-IN" sz="2000" dirty="0" smtClean="0">
                <a:latin typeface="Times New Roman" pitchFamily="18" charset="0"/>
                <a:cs typeface="Times New Roman" pitchFamily="18" charset="0"/>
              </a:rPr>
              <a:t>Biological evaluation criteria comprise the in vitro determination of inactivation of specified microorganisms as well as viability tests of eukaryotic cell cultures in vitro. </a:t>
            </a:r>
          </a:p>
          <a:p>
            <a:pPr algn="just">
              <a:lnSpc>
                <a:spcPct val="150000"/>
              </a:lnSpc>
            </a:pPr>
            <a:r>
              <a:rPr lang="en-IN" sz="2000" dirty="0" smtClean="0">
                <a:latin typeface="Times New Roman" pitchFamily="18" charset="0"/>
                <a:cs typeface="Times New Roman" pitchFamily="18" charset="0"/>
              </a:rPr>
              <a:t>The detection of chemical species generated by CAP treatment of aqueous liquid is additionally proposed to roughly evaluate the composition and extent of ROS and RNS generated by the plasma device.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main advantage of IL over RL is that there is no need for explicit programming or designing reward functions specific to the task, which makes it particularly appropriate to addressing potentially conflicting and hard-</a:t>
            </a:r>
            <a:r>
              <a:rPr lang="en-IN" sz="2000" dirty="0" err="1" smtClean="0">
                <a:latin typeface="Times New Roman" pitchFamily="18" charset="0"/>
                <a:cs typeface="Times New Roman" pitchFamily="18" charset="0"/>
              </a:rPr>
              <a:t>tomodel</a:t>
            </a:r>
            <a:r>
              <a:rPr lang="en-IN" sz="2000" dirty="0" smtClean="0">
                <a:latin typeface="Times New Roman" pitchFamily="18" charset="0"/>
                <a:cs typeface="Times New Roman" pitchFamily="18" charset="0"/>
              </a:rPr>
              <a:t> control goals, since the entire learning process can be reduced to providing demonstrations</a:t>
            </a:r>
          </a:p>
          <a:p>
            <a:pPr algn="just">
              <a:lnSpc>
                <a:spcPct val="150000"/>
              </a:lnSpc>
            </a:pPr>
            <a:r>
              <a:rPr lang="en-IN" sz="2000" dirty="0" smtClean="0">
                <a:latin typeface="Times New Roman" pitchFamily="18" charset="0"/>
                <a:cs typeface="Times New Roman" pitchFamily="18" charset="0"/>
              </a:rPr>
              <a:t>Quantitative and real-time diagnosis of the plasma and plasma-surface interactions is a key challenge in plasma medicine. </a:t>
            </a:r>
          </a:p>
          <a:p>
            <a:pPr algn="just">
              <a:lnSpc>
                <a:spcPct val="150000"/>
              </a:lnSpc>
            </a:pPr>
            <a:r>
              <a:rPr lang="en-IN" sz="2000" dirty="0" smtClean="0">
                <a:latin typeface="Times New Roman" pitchFamily="18" charset="0"/>
                <a:cs typeface="Times New Roman" pitchFamily="18" charset="0"/>
              </a:rPr>
              <a:t>To this end, multivariate statistical methods have been widely employed for plasma diagnostics due to the several advantages that they offer over </a:t>
            </a:r>
            <a:r>
              <a:rPr lang="en-IN" sz="2000" dirty="0" err="1" smtClean="0">
                <a:latin typeface="Times New Roman" pitchFamily="18" charset="0"/>
                <a:cs typeface="Times New Roman" pitchFamily="18" charset="0"/>
              </a:rPr>
              <a:t>moreconventional</a:t>
            </a:r>
            <a:r>
              <a:rPr lang="en-IN" sz="2000" dirty="0" smtClean="0">
                <a:latin typeface="Times New Roman" pitchFamily="18" charset="0"/>
                <a:cs typeface="Times New Roman" pitchFamily="18" charset="0"/>
              </a:rPr>
              <a:t> methods.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230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Cold atmospheric plasma treatment of infected skin tissue: evaluation of sterility, viability, and integrity</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R. Laurita, A. Miserocchi, M. Ghetti, M. Gherardi, A. Stancampiano, V. Purpura, D. Melandri, P. Minghetti, E. Bondioli, and V. Colombo,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Sterilization of equipment and tissues is a common clinical practice: there are different chemical, mechanical, and electromagnetic aseptic techniques for inactivating microorganisms.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Aqueous-phase chemistry and bactericidal effects from an air discharge plasma in contact with water: evidence for the formation of peroxynitrite through a pseudo-second-order post-discharge reaction of h2o2 and hno2</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P. Lukes, E. Dolezalova, I. Sisrova, and M. Clupek,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 The aqueous-phase chemistry and specific contributions of these species to the chemical and </a:t>
                      </a:r>
                      <a:r>
                        <a:rPr lang="en-US" sz="1600" dirty="0" err="1">
                          <a:solidFill>
                            <a:srgbClr val="333333"/>
                          </a:solidFill>
                          <a:latin typeface="Times New Roman"/>
                          <a:ea typeface="Calibri"/>
                          <a:cs typeface="Latha"/>
                        </a:rPr>
                        <a:t>biocidal</a:t>
                      </a:r>
                      <a:r>
                        <a:rPr lang="en-US" sz="1600" dirty="0">
                          <a:solidFill>
                            <a:srgbClr val="333333"/>
                          </a:solidFill>
                          <a:latin typeface="Times New Roman"/>
                          <a:ea typeface="Calibri"/>
                          <a:cs typeface="Latha"/>
                        </a:rPr>
                        <a:t> effects of air discharge plasma in water were evaluated using phenol as a chemical probe and bacteria Escherichia coli.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err="1">
                          <a:latin typeface="Times New Roman"/>
                          <a:ea typeface="Calibri"/>
                          <a:cs typeface="Latha"/>
                        </a:rPr>
                        <a:t>Nonthermal</a:t>
                      </a:r>
                      <a:r>
                        <a:rPr lang="en-US" sz="1600" dirty="0">
                          <a:latin typeface="Times New Roman"/>
                          <a:ea typeface="Calibri"/>
                          <a:cs typeface="Latha"/>
                        </a:rPr>
                        <a:t> atmospheric-pressure plasma possible application in wound healing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B. Haertel, T. Von Woedtke, K.-D. Weltmann, and U. Lindequist,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Non-thermal atmospheric-pressure plasma is a new innovative approach in medicine not only for the treatment of wounds, but with a wide-range of other applications, as e.g. topical treatment of other skin diseases with microbial involvement or treatment of cancer diseases.</a:t>
                      </a:r>
                      <a:endParaRPr lang="en-IN" sz="11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 cold plasma jet accelerates wound healing in a murine model of full-thickness skin wounds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Schmidt, S. Bekeschus, K. Wende, B. Vollmar, and T. von Woedtke,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vitro, cold plasma altered </a:t>
                      </a:r>
                      <a:r>
                        <a:rPr lang="en-US" sz="1600" dirty="0" err="1">
                          <a:solidFill>
                            <a:srgbClr val="333333"/>
                          </a:solidFill>
                          <a:latin typeface="Times New Roman"/>
                          <a:ea typeface="Calibri"/>
                          <a:cs typeface="Latha"/>
                        </a:rPr>
                        <a:t>keratinocytes</a:t>
                      </a:r>
                      <a:r>
                        <a:rPr lang="en-US" sz="1600" dirty="0">
                          <a:solidFill>
                            <a:srgbClr val="333333"/>
                          </a:solidFill>
                          <a:latin typeface="Times New Roman"/>
                          <a:ea typeface="Calibri"/>
                          <a:cs typeface="Latha"/>
                        </a:rPr>
                        <a:t> and fibroblasts migration while both cell types showed significant stimulation resulting in accelerated closure of gaps in scratch assays.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jpg"/>
          <p:cNvPicPr>
            <a:picLocks noGrp="1" noChangeAspect="1" noChangeArrowheads="1"/>
          </p:cNvPicPr>
          <p:nvPr>
            <p:ph idx="1"/>
          </p:nvPr>
        </p:nvPicPr>
        <p:blipFill>
          <a:blip r:embed="rId2"/>
          <a:srcRect/>
          <a:stretch>
            <a:fillRect/>
          </a:stretch>
        </p:blipFill>
        <p:spPr bwMode="auto">
          <a:xfrm>
            <a:off x="1752600" y="1447800"/>
            <a:ext cx="66294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1700" dirty="0" smtClean="0">
                <a:latin typeface="Times New Roman" pitchFamily="18" charset="0"/>
                <a:cs typeface="Times New Roman" pitchFamily="18" charset="0"/>
              </a:rPr>
              <a:t>    This work presents our perspectives on the promise that ML holds in assisting the  implementation of safe, predictive, and reproducible CAP treatments for plasma medicine. Key challenges reported in the literature include the plethora of </a:t>
            </a:r>
            <a:r>
              <a:rPr lang="en-IN" sz="1700" dirty="0" err="1" smtClean="0">
                <a:latin typeface="Times New Roman" pitchFamily="18" charset="0"/>
                <a:cs typeface="Times New Roman" pitchFamily="18" charset="0"/>
              </a:rPr>
              <a:t>insitu</a:t>
            </a:r>
            <a:r>
              <a:rPr lang="en-IN" sz="1700" dirty="0" smtClean="0">
                <a:latin typeface="Times New Roman" pitchFamily="18" charset="0"/>
                <a:cs typeface="Times New Roman" pitchFamily="18" charset="0"/>
              </a:rPr>
              <a:t> generated reactive agents, the poorly understood mutual interactions between the plasma and different surfaces, as well as the heterogeneity of process parameters. To present our vision on how ML can transform the current practice of plasma medicine, we organize the discussion around three major </a:t>
            </a:r>
            <a:r>
              <a:rPr lang="en-IN" sz="1700" dirty="0" err="1" smtClean="0">
                <a:latin typeface="Times New Roman" pitchFamily="18" charset="0"/>
                <a:cs typeface="Times New Roman" pitchFamily="18" charset="0"/>
              </a:rPr>
              <a:t>subaims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i</a:t>
            </a:r>
            <a:r>
              <a:rPr lang="en-IN" sz="1700" dirty="0" smtClean="0">
                <a:latin typeface="Times New Roman" pitchFamily="18" charset="0"/>
                <a:cs typeface="Times New Roman" pitchFamily="18" charset="0"/>
              </a:rPr>
              <a:t>) quantification of plasma effects on biological surfaces and predicting treatment outcomes; (ii) real-time diagnostics of plasma and surface characteristics; and (iii) learning-based predictive control of plasma-surface interactions to ensure safe and effective treatment. To demonstrate the potential impact of ML in the aforementioned sub-aims, we draw parallels from other medical domains that feature similar fundamental challenges as plasma medicine, while also reviewing the results of some of the recent investigations on diagnostics and control of CAPs. Although considering each sub-aim (i.e., prediction of treatment outcomes, real-time diagnostics, and learning-based control) independently is critical to examining the impact of ML on different components of the problem, future work must also direct its efforts to combining the independently-developed tools in a comprehensive automated strategy</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300" dirty="0" smtClean="0">
                <a:latin typeface="Times New Roman" pitchFamily="18" charset="0"/>
                <a:cs typeface="Times New Roman" pitchFamily="18" charset="0"/>
              </a:rPr>
              <a:t>[1] R. </a:t>
            </a:r>
            <a:r>
              <a:rPr lang="en-IN" sz="1300" dirty="0" err="1" smtClean="0">
                <a:latin typeface="Times New Roman" pitchFamily="18" charset="0"/>
                <a:cs typeface="Times New Roman" pitchFamily="18" charset="0"/>
              </a:rPr>
              <a:t>Laurita</a:t>
            </a:r>
            <a:r>
              <a:rPr lang="en-IN" sz="1300" dirty="0" smtClean="0">
                <a:latin typeface="Times New Roman" pitchFamily="18" charset="0"/>
                <a:cs typeface="Times New Roman" pitchFamily="18" charset="0"/>
              </a:rPr>
              <a:t>, A. </a:t>
            </a:r>
            <a:r>
              <a:rPr lang="en-IN" sz="1300" dirty="0" err="1" smtClean="0">
                <a:latin typeface="Times New Roman" pitchFamily="18" charset="0"/>
                <a:cs typeface="Times New Roman" pitchFamily="18" charset="0"/>
              </a:rPr>
              <a:t>Miserocchi</a:t>
            </a:r>
            <a:r>
              <a:rPr lang="en-IN" sz="1300" dirty="0" smtClean="0">
                <a:latin typeface="Times New Roman" pitchFamily="18" charset="0"/>
                <a:cs typeface="Times New Roman" pitchFamily="18" charset="0"/>
              </a:rPr>
              <a:t>, M. </a:t>
            </a:r>
            <a:r>
              <a:rPr lang="en-IN" sz="1300" dirty="0" err="1" smtClean="0">
                <a:latin typeface="Times New Roman" pitchFamily="18" charset="0"/>
                <a:cs typeface="Times New Roman" pitchFamily="18" charset="0"/>
              </a:rPr>
              <a:t>Ghetti</a:t>
            </a:r>
            <a:r>
              <a:rPr lang="en-IN" sz="1300" dirty="0" smtClean="0">
                <a:latin typeface="Times New Roman" pitchFamily="18" charset="0"/>
                <a:cs typeface="Times New Roman" pitchFamily="18" charset="0"/>
              </a:rPr>
              <a:t>, M. </a:t>
            </a:r>
            <a:r>
              <a:rPr lang="en-IN" sz="1300" dirty="0" err="1" smtClean="0">
                <a:latin typeface="Times New Roman" pitchFamily="18" charset="0"/>
                <a:cs typeface="Times New Roman" pitchFamily="18" charset="0"/>
              </a:rPr>
              <a:t>Gherardi</a:t>
            </a:r>
            <a:r>
              <a:rPr lang="en-IN" sz="1300" dirty="0" smtClean="0">
                <a:latin typeface="Times New Roman" pitchFamily="18" charset="0"/>
                <a:cs typeface="Times New Roman" pitchFamily="18" charset="0"/>
              </a:rPr>
              <a:t>, A. </a:t>
            </a:r>
            <a:r>
              <a:rPr lang="en-IN" sz="1300" dirty="0" err="1" smtClean="0">
                <a:latin typeface="Times New Roman" pitchFamily="18" charset="0"/>
                <a:cs typeface="Times New Roman" pitchFamily="18" charset="0"/>
              </a:rPr>
              <a:t>Stancampiano</a:t>
            </a:r>
            <a:r>
              <a:rPr lang="en-IN" sz="1300" dirty="0" smtClean="0">
                <a:latin typeface="Times New Roman" pitchFamily="18" charset="0"/>
                <a:cs typeface="Times New Roman" pitchFamily="18" charset="0"/>
              </a:rPr>
              <a:t>, V. </a:t>
            </a:r>
            <a:r>
              <a:rPr lang="en-IN" sz="1300" dirty="0" err="1" smtClean="0">
                <a:latin typeface="Times New Roman" pitchFamily="18" charset="0"/>
                <a:cs typeface="Times New Roman" pitchFamily="18" charset="0"/>
              </a:rPr>
              <a:t>Purpura</a:t>
            </a:r>
            <a:r>
              <a:rPr lang="en-IN" sz="1300" dirty="0" smtClean="0">
                <a:latin typeface="Times New Roman" pitchFamily="18" charset="0"/>
                <a:cs typeface="Times New Roman" pitchFamily="18" charset="0"/>
              </a:rPr>
              <a:t>, D. </a:t>
            </a:r>
            <a:r>
              <a:rPr lang="en-IN" sz="1300" dirty="0" err="1" smtClean="0">
                <a:latin typeface="Times New Roman" pitchFamily="18" charset="0"/>
                <a:cs typeface="Times New Roman" pitchFamily="18" charset="0"/>
              </a:rPr>
              <a:t>Melandri</a:t>
            </a:r>
            <a:r>
              <a:rPr lang="en-IN" sz="1300" dirty="0" smtClean="0">
                <a:latin typeface="Times New Roman" pitchFamily="18" charset="0"/>
                <a:cs typeface="Times New Roman" pitchFamily="18" charset="0"/>
              </a:rPr>
              <a:t>, P. </a:t>
            </a:r>
            <a:r>
              <a:rPr lang="en-IN" sz="1300" dirty="0" err="1" smtClean="0">
                <a:latin typeface="Times New Roman" pitchFamily="18" charset="0"/>
                <a:cs typeface="Times New Roman" pitchFamily="18" charset="0"/>
              </a:rPr>
              <a:t>Minghetti</a:t>
            </a:r>
            <a:r>
              <a:rPr lang="en-IN" sz="1300" dirty="0" smtClean="0">
                <a:latin typeface="Times New Roman" pitchFamily="18" charset="0"/>
                <a:cs typeface="Times New Roman" pitchFamily="18" charset="0"/>
              </a:rPr>
              <a:t>, E. </a:t>
            </a:r>
            <a:r>
              <a:rPr lang="en-IN" sz="1300" dirty="0" err="1" smtClean="0">
                <a:latin typeface="Times New Roman" pitchFamily="18" charset="0"/>
                <a:cs typeface="Times New Roman" pitchFamily="18" charset="0"/>
              </a:rPr>
              <a:t>Bondioli</a:t>
            </a:r>
            <a:r>
              <a:rPr lang="en-IN" sz="1300" dirty="0" smtClean="0">
                <a:latin typeface="Times New Roman" pitchFamily="18" charset="0"/>
                <a:cs typeface="Times New Roman" pitchFamily="18" charset="0"/>
              </a:rPr>
              <a:t>, and V. Colombo, “Cold atmospheric plasma treatment of infected skin tissue: evaluation of sterility, viability, and integrity,” IEEE Transactions on Radiation and Plasma Medical Sciences, vol. 1, no. 3, pp. 275–279, 2017. </a:t>
            </a:r>
          </a:p>
          <a:p>
            <a:pPr algn="just">
              <a:lnSpc>
                <a:spcPct val="160000"/>
              </a:lnSpc>
            </a:pPr>
            <a:r>
              <a:rPr lang="en-IN" sz="1300" dirty="0" smtClean="0">
                <a:latin typeface="Times New Roman" pitchFamily="18" charset="0"/>
                <a:cs typeface="Times New Roman" pitchFamily="18" charset="0"/>
              </a:rPr>
              <a:t>[2] P. </a:t>
            </a:r>
            <a:r>
              <a:rPr lang="en-IN" sz="1300" dirty="0" err="1" smtClean="0">
                <a:latin typeface="Times New Roman" pitchFamily="18" charset="0"/>
                <a:cs typeface="Times New Roman" pitchFamily="18" charset="0"/>
              </a:rPr>
              <a:t>Lukes</a:t>
            </a:r>
            <a:r>
              <a:rPr lang="en-IN" sz="1300" dirty="0" smtClean="0">
                <a:latin typeface="Times New Roman" pitchFamily="18" charset="0"/>
                <a:cs typeface="Times New Roman" pitchFamily="18" charset="0"/>
              </a:rPr>
              <a:t>, E. </a:t>
            </a:r>
            <a:r>
              <a:rPr lang="en-IN" sz="1300" dirty="0" err="1" smtClean="0">
                <a:latin typeface="Times New Roman" pitchFamily="18" charset="0"/>
                <a:cs typeface="Times New Roman" pitchFamily="18" charset="0"/>
              </a:rPr>
              <a:t>Dolezalova</a:t>
            </a:r>
            <a:r>
              <a:rPr lang="en-IN" sz="1300" dirty="0" smtClean="0">
                <a:latin typeface="Times New Roman" pitchFamily="18" charset="0"/>
                <a:cs typeface="Times New Roman" pitchFamily="18" charset="0"/>
              </a:rPr>
              <a:t>, I. </a:t>
            </a:r>
            <a:r>
              <a:rPr lang="en-IN" sz="1300" dirty="0" err="1" smtClean="0">
                <a:latin typeface="Times New Roman" pitchFamily="18" charset="0"/>
                <a:cs typeface="Times New Roman" pitchFamily="18" charset="0"/>
              </a:rPr>
              <a:t>Sisrova</a:t>
            </a:r>
            <a:r>
              <a:rPr lang="en-IN" sz="1300" dirty="0" smtClean="0">
                <a:latin typeface="Times New Roman" pitchFamily="18" charset="0"/>
                <a:cs typeface="Times New Roman" pitchFamily="18" charset="0"/>
              </a:rPr>
              <a:t>, and M. </a:t>
            </a:r>
            <a:r>
              <a:rPr lang="en-IN" sz="1300" dirty="0" err="1" smtClean="0">
                <a:latin typeface="Times New Roman" pitchFamily="18" charset="0"/>
                <a:cs typeface="Times New Roman" pitchFamily="18" charset="0"/>
              </a:rPr>
              <a:t>Clupek</a:t>
            </a:r>
            <a:r>
              <a:rPr lang="en-IN" sz="1300" dirty="0" smtClean="0">
                <a:latin typeface="Times New Roman" pitchFamily="18" charset="0"/>
                <a:cs typeface="Times New Roman" pitchFamily="18" charset="0"/>
              </a:rPr>
              <a:t>, “Aqueous-phase chemistry and bactericidal effects from an air discharge plasma in contact with water: evidence for the formation of </a:t>
            </a:r>
            <a:r>
              <a:rPr lang="en-IN" sz="1300" dirty="0" err="1" smtClean="0">
                <a:latin typeface="Times New Roman" pitchFamily="18" charset="0"/>
                <a:cs typeface="Times New Roman" pitchFamily="18" charset="0"/>
              </a:rPr>
              <a:t>peroxynitrite</a:t>
            </a:r>
            <a:r>
              <a:rPr lang="en-IN" sz="1300" dirty="0" smtClean="0">
                <a:latin typeface="Times New Roman" pitchFamily="18" charset="0"/>
                <a:cs typeface="Times New Roman" pitchFamily="18" charset="0"/>
              </a:rPr>
              <a:t> through a pseudo-second-order post-discharge reaction of h2o2 and hno2,” Plasma Sources Science and Technology, vol. 23, no. 1, p. 015019, 2014. </a:t>
            </a:r>
          </a:p>
          <a:p>
            <a:pPr algn="just">
              <a:lnSpc>
                <a:spcPct val="160000"/>
              </a:lnSpc>
            </a:pPr>
            <a:r>
              <a:rPr lang="en-IN" sz="1300" dirty="0" smtClean="0">
                <a:latin typeface="Times New Roman" pitchFamily="18" charset="0"/>
                <a:cs typeface="Times New Roman" pitchFamily="18" charset="0"/>
              </a:rPr>
              <a:t>[3] B. </a:t>
            </a:r>
            <a:r>
              <a:rPr lang="en-IN" sz="1300" dirty="0" err="1" smtClean="0">
                <a:latin typeface="Times New Roman" pitchFamily="18" charset="0"/>
                <a:cs typeface="Times New Roman" pitchFamily="18" charset="0"/>
              </a:rPr>
              <a:t>Haertel</a:t>
            </a:r>
            <a:r>
              <a:rPr lang="en-IN" sz="1300" dirty="0" smtClean="0">
                <a:latin typeface="Times New Roman" pitchFamily="18" charset="0"/>
                <a:cs typeface="Times New Roman" pitchFamily="18" charset="0"/>
              </a:rPr>
              <a:t>, T. Von </a:t>
            </a:r>
            <a:r>
              <a:rPr lang="en-IN" sz="1300" dirty="0" err="1" smtClean="0">
                <a:latin typeface="Times New Roman" pitchFamily="18" charset="0"/>
                <a:cs typeface="Times New Roman" pitchFamily="18" charset="0"/>
              </a:rPr>
              <a:t>Woedtke</a:t>
            </a:r>
            <a:r>
              <a:rPr lang="en-IN" sz="1300" dirty="0" smtClean="0">
                <a:latin typeface="Times New Roman" pitchFamily="18" charset="0"/>
                <a:cs typeface="Times New Roman" pitchFamily="18" charset="0"/>
              </a:rPr>
              <a:t>, K.-D. </a:t>
            </a:r>
            <a:r>
              <a:rPr lang="en-IN" sz="1300" dirty="0" err="1" smtClean="0">
                <a:latin typeface="Times New Roman" pitchFamily="18" charset="0"/>
                <a:cs typeface="Times New Roman" pitchFamily="18" charset="0"/>
              </a:rPr>
              <a:t>Weltmann</a:t>
            </a:r>
            <a:r>
              <a:rPr lang="en-IN" sz="1300" dirty="0" smtClean="0">
                <a:latin typeface="Times New Roman" pitchFamily="18" charset="0"/>
                <a:cs typeface="Times New Roman" pitchFamily="18" charset="0"/>
              </a:rPr>
              <a:t>, and U. </a:t>
            </a:r>
            <a:r>
              <a:rPr lang="en-IN" sz="1300" dirty="0" err="1" smtClean="0">
                <a:latin typeface="Times New Roman" pitchFamily="18" charset="0"/>
                <a:cs typeface="Times New Roman" pitchFamily="18" charset="0"/>
              </a:rPr>
              <a:t>Lindequist</a:t>
            </a:r>
            <a:r>
              <a:rPr lang="en-IN" sz="1300" dirty="0" smtClean="0">
                <a:latin typeface="Times New Roman" pitchFamily="18" charset="0"/>
                <a:cs typeface="Times New Roman" pitchFamily="18" charset="0"/>
              </a:rPr>
              <a:t>, “</a:t>
            </a:r>
            <a:r>
              <a:rPr lang="en-IN" sz="1300" dirty="0" err="1" smtClean="0">
                <a:latin typeface="Times New Roman" pitchFamily="18" charset="0"/>
                <a:cs typeface="Times New Roman" pitchFamily="18" charset="0"/>
              </a:rPr>
              <a:t>Nonthermal</a:t>
            </a:r>
            <a:r>
              <a:rPr lang="en-IN" sz="1300" dirty="0" smtClean="0">
                <a:latin typeface="Times New Roman" pitchFamily="18" charset="0"/>
                <a:cs typeface="Times New Roman" pitchFamily="18" charset="0"/>
              </a:rPr>
              <a:t> atmospheric-pressure plasma possible application in wound healing,” </a:t>
            </a:r>
            <a:r>
              <a:rPr lang="en-IN" sz="1300" dirty="0" err="1" smtClean="0">
                <a:latin typeface="Times New Roman" pitchFamily="18" charset="0"/>
                <a:cs typeface="Times New Roman" pitchFamily="18" charset="0"/>
              </a:rPr>
              <a:t>Biomolecules</a:t>
            </a:r>
            <a:r>
              <a:rPr lang="en-IN" sz="1300" dirty="0" smtClean="0">
                <a:latin typeface="Times New Roman" pitchFamily="18" charset="0"/>
                <a:cs typeface="Times New Roman" pitchFamily="18" charset="0"/>
              </a:rPr>
              <a:t> &amp; therapeutics, vol. 22, no. 6, pp. 477–490, 2014. </a:t>
            </a:r>
          </a:p>
          <a:p>
            <a:pPr algn="just">
              <a:lnSpc>
                <a:spcPct val="160000"/>
              </a:lnSpc>
            </a:pPr>
            <a:r>
              <a:rPr lang="en-IN" sz="1300" dirty="0" smtClean="0">
                <a:latin typeface="Times New Roman" pitchFamily="18" charset="0"/>
                <a:cs typeface="Times New Roman" pitchFamily="18" charset="0"/>
              </a:rPr>
              <a:t>[4] A. Schmidt, S. </a:t>
            </a:r>
            <a:r>
              <a:rPr lang="en-IN" sz="1300" dirty="0" err="1" smtClean="0">
                <a:latin typeface="Times New Roman" pitchFamily="18" charset="0"/>
                <a:cs typeface="Times New Roman" pitchFamily="18" charset="0"/>
              </a:rPr>
              <a:t>Bekeschus</a:t>
            </a:r>
            <a:r>
              <a:rPr lang="en-IN" sz="1300" dirty="0" smtClean="0">
                <a:latin typeface="Times New Roman" pitchFamily="18" charset="0"/>
                <a:cs typeface="Times New Roman" pitchFamily="18" charset="0"/>
              </a:rPr>
              <a:t>, K. </a:t>
            </a:r>
            <a:r>
              <a:rPr lang="en-IN" sz="1300" dirty="0" err="1" smtClean="0">
                <a:latin typeface="Times New Roman" pitchFamily="18" charset="0"/>
                <a:cs typeface="Times New Roman" pitchFamily="18" charset="0"/>
              </a:rPr>
              <a:t>Wende</a:t>
            </a:r>
            <a:r>
              <a:rPr lang="en-IN" sz="1300" dirty="0" smtClean="0">
                <a:latin typeface="Times New Roman" pitchFamily="18" charset="0"/>
                <a:cs typeface="Times New Roman" pitchFamily="18" charset="0"/>
              </a:rPr>
              <a:t>, B. </a:t>
            </a:r>
            <a:r>
              <a:rPr lang="en-IN" sz="1300" dirty="0" err="1" smtClean="0">
                <a:latin typeface="Times New Roman" pitchFamily="18" charset="0"/>
                <a:cs typeface="Times New Roman" pitchFamily="18" charset="0"/>
              </a:rPr>
              <a:t>Vollmar</a:t>
            </a:r>
            <a:r>
              <a:rPr lang="en-IN" sz="1300" dirty="0" smtClean="0">
                <a:latin typeface="Times New Roman" pitchFamily="18" charset="0"/>
                <a:cs typeface="Times New Roman" pitchFamily="18" charset="0"/>
              </a:rPr>
              <a:t>, and T. von </a:t>
            </a:r>
            <a:r>
              <a:rPr lang="en-IN" sz="1300" dirty="0" err="1" smtClean="0">
                <a:latin typeface="Times New Roman" pitchFamily="18" charset="0"/>
                <a:cs typeface="Times New Roman" pitchFamily="18" charset="0"/>
              </a:rPr>
              <a:t>Woedtke</a:t>
            </a:r>
            <a:r>
              <a:rPr lang="en-IN" sz="1300" dirty="0" smtClean="0">
                <a:latin typeface="Times New Roman" pitchFamily="18" charset="0"/>
                <a:cs typeface="Times New Roman" pitchFamily="18" charset="0"/>
              </a:rPr>
              <a:t>, “A cold plasma jet accelerates wound healing in a </a:t>
            </a:r>
            <a:r>
              <a:rPr lang="en-IN" sz="1300" dirty="0" err="1" smtClean="0">
                <a:latin typeface="Times New Roman" pitchFamily="18" charset="0"/>
                <a:cs typeface="Times New Roman" pitchFamily="18" charset="0"/>
              </a:rPr>
              <a:t>murine</a:t>
            </a:r>
            <a:r>
              <a:rPr lang="en-IN" sz="1300" dirty="0" smtClean="0">
                <a:latin typeface="Times New Roman" pitchFamily="18" charset="0"/>
                <a:cs typeface="Times New Roman" pitchFamily="18" charset="0"/>
              </a:rPr>
              <a:t> model of full-thickness skin wounds,” Experimental dermatology, vol. 26, no. 2, pp. 156–162, 2017. </a:t>
            </a:r>
          </a:p>
          <a:p>
            <a:pPr algn="just">
              <a:lnSpc>
                <a:spcPct val="160000"/>
              </a:lnSpc>
            </a:pPr>
            <a:r>
              <a:rPr lang="en-IN" sz="1300" dirty="0" smtClean="0">
                <a:latin typeface="Times New Roman" pitchFamily="18" charset="0"/>
                <a:cs typeface="Times New Roman" pitchFamily="18" charset="0"/>
              </a:rPr>
              <a:t>[5] X. Dong, A. C. </a:t>
            </a:r>
            <a:r>
              <a:rPr lang="en-IN" sz="1300" dirty="0" err="1" smtClean="0">
                <a:latin typeface="Times New Roman" pitchFamily="18" charset="0"/>
                <a:cs typeface="Times New Roman" pitchFamily="18" charset="0"/>
              </a:rPr>
              <a:t>Ritts</a:t>
            </a:r>
            <a:r>
              <a:rPr lang="en-IN" sz="1300" dirty="0" smtClean="0">
                <a:latin typeface="Times New Roman" pitchFamily="18" charset="0"/>
                <a:cs typeface="Times New Roman" pitchFamily="18" charset="0"/>
              </a:rPr>
              <a:t>, C. </a:t>
            </a:r>
            <a:r>
              <a:rPr lang="en-IN" sz="1300" dirty="0" err="1" smtClean="0">
                <a:latin typeface="Times New Roman" pitchFamily="18" charset="0"/>
                <a:cs typeface="Times New Roman" pitchFamily="18" charset="0"/>
              </a:rPr>
              <a:t>Staller</a:t>
            </a:r>
            <a:r>
              <a:rPr lang="en-IN" sz="1300" dirty="0" smtClean="0">
                <a:latin typeface="Times New Roman" pitchFamily="18" charset="0"/>
                <a:cs typeface="Times New Roman" pitchFamily="18" charset="0"/>
              </a:rPr>
              <a:t>, Q. Yu, M. Chen, and Y. Wang, “Evaluation of plasma treatment effects on improving adhesive–dentin bonding by using the same tooth controls and varying cross-sectional surface areas,” European journal of oral sciences, vol. 121, no. 4, pp. 355–362, 2013</a:t>
            </a:r>
            <a:endParaRPr lang="en-US" sz="13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 </a:t>
            </a:r>
            <a:r>
              <a:rPr lang="en-IN" sz="1400" dirty="0" err="1" smtClean="0">
                <a:latin typeface="Times New Roman" pitchFamily="18" charset="0"/>
                <a:cs typeface="Times New Roman" pitchFamily="18" charset="0"/>
              </a:rPr>
              <a:t>Stancampiano</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Forgione</a:t>
            </a:r>
            <a:r>
              <a:rPr lang="en-IN" sz="1400" dirty="0" smtClean="0">
                <a:latin typeface="Times New Roman" pitchFamily="18" charset="0"/>
                <a:cs typeface="Times New Roman" pitchFamily="18" charset="0"/>
              </a:rPr>
              <a:t>, E. </a:t>
            </a:r>
            <a:r>
              <a:rPr lang="en-IN" sz="1400" dirty="0" err="1" smtClean="0">
                <a:latin typeface="Times New Roman" pitchFamily="18" charset="0"/>
                <a:cs typeface="Times New Roman" pitchFamily="18" charset="0"/>
              </a:rPr>
              <a:t>Simoncelli</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Laurita</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Tonini</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Gherardi</a:t>
            </a:r>
            <a:r>
              <a:rPr lang="en-IN" sz="1400" dirty="0" smtClean="0">
                <a:latin typeface="Times New Roman" pitchFamily="18" charset="0"/>
                <a:cs typeface="Times New Roman" pitchFamily="18" charset="0"/>
              </a:rPr>
              <a:t>, and V. Colombo, “The effect of cold atmospheric plasma (cap) treatment at the adhesive-root dentin interface.” The journal of adhesive dentistry, vol. 21, no. 3, pp. 229–237, 2019. </a:t>
            </a:r>
          </a:p>
          <a:p>
            <a:pPr algn="just">
              <a:lnSpc>
                <a:spcPct val="170000"/>
              </a:lnSpc>
            </a:pPr>
            <a:r>
              <a:rPr lang="en-IN" sz="1400" dirty="0" smtClean="0">
                <a:latin typeface="Times New Roman" pitchFamily="18" charset="0"/>
                <a:cs typeface="Times New Roman" pitchFamily="18" charset="0"/>
              </a:rPr>
              <a:t>[7] E. </a:t>
            </a:r>
            <a:r>
              <a:rPr lang="en-IN" sz="1400" dirty="0" err="1" smtClean="0">
                <a:latin typeface="Times New Roman" pitchFamily="18" charset="0"/>
                <a:cs typeface="Times New Roman" pitchFamily="18" charset="0"/>
              </a:rPr>
              <a:t>Turrini</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Laurita</a:t>
            </a:r>
            <a:r>
              <a:rPr lang="en-IN" sz="1400" dirty="0" smtClean="0">
                <a:latin typeface="Times New Roman" pitchFamily="18" charset="0"/>
                <a:cs typeface="Times New Roman" pitchFamily="18" charset="0"/>
              </a:rPr>
              <a:t>, E. </a:t>
            </a:r>
            <a:r>
              <a:rPr lang="en-IN" sz="1400" dirty="0" err="1" smtClean="0">
                <a:latin typeface="Times New Roman" pitchFamily="18" charset="0"/>
                <a:cs typeface="Times New Roman" pitchFamily="18" charset="0"/>
              </a:rPr>
              <a:t>Simoncelli</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Stancampiano</a:t>
            </a:r>
            <a:r>
              <a:rPr lang="en-IN" sz="1400" dirty="0" smtClean="0">
                <a:latin typeface="Times New Roman" pitchFamily="18" charset="0"/>
                <a:cs typeface="Times New Roman" pitchFamily="18" charset="0"/>
              </a:rPr>
              <a:t>, E. Catanzaro, C. </a:t>
            </a:r>
            <a:r>
              <a:rPr lang="en-IN" sz="1400" dirty="0" err="1" smtClean="0">
                <a:latin typeface="Times New Roman" pitchFamily="18" charset="0"/>
                <a:cs typeface="Times New Roman" pitchFamily="18" charset="0"/>
              </a:rPr>
              <a:t>Calcabrini</a:t>
            </a:r>
            <a:r>
              <a:rPr lang="en-IN" sz="1400" dirty="0" smtClean="0">
                <a:latin typeface="Times New Roman" pitchFamily="18" charset="0"/>
                <a:cs typeface="Times New Roman" pitchFamily="18" charset="0"/>
              </a:rPr>
              <a:t>, G. </a:t>
            </a:r>
            <a:r>
              <a:rPr lang="en-IN" sz="1400" dirty="0" err="1" smtClean="0">
                <a:latin typeface="Times New Roman" pitchFamily="18" charset="0"/>
                <a:cs typeface="Times New Roman" pitchFamily="18" charset="0"/>
              </a:rPr>
              <a:t>Carulli</a:t>
            </a:r>
            <a:r>
              <a:rPr lang="en-IN" sz="1400" dirty="0" smtClean="0">
                <a:latin typeface="Times New Roman" pitchFamily="18" charset="0"/>
                <a:cs typeface="Times New Roman" pitchFamily="18" charset="0"/>
              </a:rPr>
              <a:t>, M. Rousseau, M. </a:t>
            </a:r>
            <a:r>
              <a:rPr lang="en-IN" sz="1400" dirty="0" err="1" smtClean="0">
                <a:latin typeface="Times New Roman" pitchFamily="18" charset="0"/>
                <a:cs typeface="Times New Roman" pitchFamily="18" charset="0"/>
              </a:rPr>
              <a:t>Gherardi</a:t>
            </a:r>
            <a:r>
              <a:rPr lang="en-IN" sz="1400" dirty="0" smtClean="0">
                <a:latin typeface="Times New Roman" pitchFamily="18" charset="0"/>
                <a:cs typeface="Times New Roman" pitchFamily="18" charset="0"/>
              </a:rPr>
              <a:t>, F. </a:t>
            </a:r>
            <a:r>
              <a:rPr lang="en-IN" sz="1400" dirty="0" err="1" smtClean="0">
                <a:latin typeface="Times New Roman" pitchFamily="18" charset="0"/>
                <a:cs typeface="Times New Roman" pitchFamily="18" charset="0"/>
              </a:rPr>
              <a:t>Maffei</a:t>
            </a:r>
            <a:r>
              <a:rPr lang="en-IN" sz="1400" dirty="0" smtClean="0">
                <a:latin typeface="Times New Roman" pitchFamily="18" charset="0"/>
                <a:cs typeface="Times New Roman" pitchFamily="18" charset="0"/>
              </a:rPr>
              <a:t> et al., “Plasma-activated medium as an innovative anticancer strategy: Insight into its cellular and molecular impact on in vitro </a:t>
            </a:r>
            <a:r>
              <a:rPr lang="en-IN" sz="1400" dirty="0" err="1" smtClean="0">
                <a:latin typeface="Times New Roman" pitchFamily="18" charset="0"/>
                <a:cs typeface="Times New Roman" pitchFamily="18" charset="0"/>
              </a:rPr>
              <a:t>leukemia</a:t>
            </a:r>
            <a:r>
              <a:rPr lang="en-IN" sz="1400" dirty="0" smtClean="0">
                <a:latin typeface="Times New Roman" pitchFamily="18" charset="0"/>
                <a:cs typeface="Times New Roman" pitchFamily="18" charset="0"/>
              </a:rPr>
              <a:t> cells,” Plasma Processes and Polymers, pp. 1–14, 2020. </a:t>
            </a:r>
          </a:p>
          <a:p>
            <a:pPr algn="just">
              <a:lnSpc>
                <a:spcPct val="170000"/>
              </a:lnSpc>
            </a:pPr>
            <a:r>
              <a:rPr lang="en-IN" sz="1400" dirty="0" smtClean="0">
                <a:latin typeface="Times New Roman" pitchFamily="18" charset="0"/>
                <a:cs typeface="Times New Roman" pitchFamily="18" charset="0"/>
              </a:rPr>
              <a:t>[8] D. B. Graves, “Reactive species from cold atmospheric plasma: implications for cancer therapy,” Plasma Processes and Polymers, vol. 11, no. 12, pp. 1120–1127, 2014. </a:t>
            </a:r>
          </a:p>
          <a:p>
            <a:pPr algn="just">
              <a:lnSpc>
                <a:spcPct val="170000"/>
              </a:lnSpc>
            </a:pPr>
            <a:r>
              <a:rPr lang="en-IN" sz="1400" dirty="0" smtClean="0">
                <a:latin typeface="Times New Roman" pitchFamily="18" charset="0"/>
                <a:cs typeface="Times New Roman" pitchFamily="18" charset="0"/>
              </a:rPr>
              <a:t>[9] M. G. Kong, G. </a:t>
            </a:r>
            <a:r>
              <a:rPr lang="en-IN" sz="1400" dirty="0" err="1" smtClean="0">
                <a:latin typeface="Times New Roman" pitchFamily="18" charset="0"/>
                <a:cs typeface="Times New Roman" pitchFamily="18" charset="0"/>
              </a:rPr>
              <a:t>Kroesen</a:t>
            </a:r>
            <a:r>
              <a:rPr lang="en-IN" sz="1400" dirty="0" smtClean="0">
                <a:latin typeface="Times New Roman" pitchFamily="18" charset="0"/>
                <a:cs typeface="Times New Roman" pitchFamily="18" charset="0"/>
              </a:rPr>
              <a:t>, G. </a:t>
            </a:r>
            <a:r>
              <a:rPr lang="en-IN" sz="1400" dirty="0" err="1" smtClean="0">
                <a:latin typeface="Times New Roman" pitchFamily="18" charset="0"/>
                <a:cs typeface="Times New Roman" pitchFamily="18" charset="0"/>
              </a:rPr>
              <a:t>Morfill</a:t>
            </a:r>
            <a:r>
              <a:rPr lang="en-IN" sz="1400" dirty="0" smtClean="0">
                <a:latin typeface="Times New Roman" pitchFamily="18" charset="0"/>
                <a:cs typeface="Times New Roman" pitchFamily="18" charset="0"/>
              </a:rPr>
              <a:t>, T. </a:t>
            </a:r>
            <a:r>
              <a:rPr lang="en-IN" sz="1400" dirty="0" err="1" smtClean="0">
                <a:latin typeface="Times New Roman" pitchFamily="18" charset="0"/>
                <a:cs typeface="Times New Roman" pitchFamily="18" charset="0"/>
              </a:rPr>
              <a:t>Nosenko</a:t>
            </a:r>
            <a:r>
              <a:rPr lang="en-IN" sz="1400" dirty="0" smtClean="0">
                <a:latin typeface="Times New Roman" pitchFamily="18" charset="0"/>
                <a:cs typeface="Times New Roman" pitchFamily="18" charset="0"/>
              </a:rPr>
              <a:t>, T. Shimizu, J. Van </a:t>
            </a:r>
            <a:r>
              <a:rPr lang="en-IN" sz="1400" dirty="0" err="1" smtClean="0">
                <a:latin typeface="Times New Roman" pitchFamily="18" charset="0"/>
                <a:cs typeface="Times New Roman" pitchFamily="18" charset="0"/>
              </a:rPr>
              <a:t>Dijk</a:t>
            </a:r>
            <a:r>
              <a:rPr lang="en-IN" sz="1400" dirty="0" smtClean="0">
                <a:latin typeface="Times New Roman" pitchFamily="18" charset="0"/>
                <a:cs typeface="Times New Roman" pitchFamily="18" charset="0"/>
              </a:rPr>
              <a:t>, and J. Zimmermann, “Plasma medicine: an introductory review,” new Journal of Physics, vol. 11, no. 11, p. 115012, 2009. </a:t>
            </a:r>
          </a:p>
          <a:p>
            <a:pPr algn="just">
              <a:lnSpc>
                <a:spcPct val="170000"/>
              </a:lnSpc>
            </a:pPr>
            <a:r>
              <a:rPr lang="en-IN" sz="1400" dirty="0" smtClean="0">
                <a:latin typeface="Times New Roman" pitchFamily="18" charset="0"/>
                <a:cs typeface="Times New Roman" pitchFamily="18" charset="0"/>
              </a:rPr>
              <a:t>[10] I. </a:t>
            </a:r>
            <a:r>
              <a:rPr lang="en-IN" sz="1400" dirty="0" err="1" smtClean="0">
                <a:latin typeface="Times New Roman" pitchFamily="18" charset="0"/>
                <a:cs typeface="Times New Roman" pitchFamily="18" charset="0"/>
              </a:rPr>
              <a:t>Adamovich</a:t>
            </a:r>
            <a:r>
              <a:rPr lang="en-IN" sz="1400" dirty="0" smtClean="0">
                <a:latin typeface="Times New Roman" pitchFamily="18" charset="0"/>
                <a:cs typeface="Times New Roman" pitchFamily="18" charset="0"/>
              </a:rPr>
              <a:t>, S. D. </a:t>
            </a:r>
            <a:r>
              <a:rPr lang="en-IN" sz="1400" dirty="0" err="1" smtClean="0">
                <a:latin typeface="Times New Roman" pitchFamily="18" charset="0"/>
                <a:cs typeface="Times New Roman" pitchFamily="18" charset="0"/>
              </a:rPr>
              <a:t>Baalrud</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Bogaerts</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Bruggeman</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Cappelli</a:t>
            </a:r>
            <a:r>
              <a:rPr lang="en-IN" sz="1400" dirty="0" smtClean="0">
                <a:latin typeface="Times New Roman" pitchFamily="18" charset="0"/>
                <a:cs typeface="Times New Roman" pitchFamily="18" charset="0"/>
              </a:rPr>
              <a:t>, V. Colombo, U. </a:t>
            </a:r>
            <a:r>
              <a:rPr lang="en-IN" sz="1400" dirty="0" err="1" smtClean="0">
                <a:latin typeface="Times New Roman" pitchFamily="18" charset="0"/>
                <a:cs typeface="Times New Roman" pitchFamily="18" charset="0"/>
              </a:rPr>
              <a:t>Czarnetzki</a:t>
            </a:r>
            <a:r>
              <a:rPr lang="en-IN" sz="1400" dirty="0" smtClean="0">
                <a:latin typeface="Times New Roman" pitchFamily="18" charset="0"/>
                <a:cs typeface="Times New Roman" pitchFamily="18" charset="0"/>
              </a:rPr>
              <a:t>, U. Ebert, J. G. Eden, P. </a:t>
            </a:r>
            <a:r>
              <a:rPr lang="en-IN" sz="1400" dirty="0" err="1" smtClean="0">
                <a:latin typeface="Times New Roman" pitchFamily="18" charset="0"/>
                <a:cs typeface="Times New Roman" pitchFamily="18" charset="0"/>
              </a:rPr>
              <a:t>Favia</a:t>
            </a:r>
            <a:r>
              <a:rPr lang="en-IN" sz="1400" dirty="0" smtClean="0">
                <a:latin typeface="Times New Roman" pitchFamily="18" charset="0"/>
                <a:cs typeface="Times New Roman" pitchFamily="18" charset="0"/>
              </a:rPr>
              <a:t> et al., “The 2017 plasma roadmap: Low temperature plasma science and technology,” Journal of Physics D: Applied Physics, vol. 50, no. 32, p. 323001, 2017.</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1894</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Perspectives on Machine Learning-assisted Plasma Medicine Towards Automated Plasma Treatment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2021-05-10T16:27:26Z</dcterms:modified>
</cp:coreProperties>
</file>