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13"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Machine-Learning Beam Tracking and Weight Optimization for </a:t>
            </a:r>
            <a:r>
              <a:rPr lang="en-IN" b="1" dirty="0" err="1" smtClean="0">
                <a:latin typeface="Times New Roman" pitchFamily="18" charset="0"/>
                <a:cs typeface="Times New Roman" pitchFamily="18" charset="0"/>
              </a:rPr>
              <a:t>mmWave</a:t>
            </a:r>
            <a:r>
              <a:rPr lang="en-IN" b="1" dirty="0" smtClean="0">
                <a:latin typeface="Times New Roman" pitchFamily="18" charset="0"/>
                <a:cs typeface="Times New Roman" pitchFamily="18" charset="0"/>
              </a:rPr>
              <a:t> Multi-UAV Links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Millimeter</a:t>
            </a:r>
            <a:r>
              <a:rPr lang="en-IN" sz="2000" dirty="0" smtClean="0">
                <a:latin typeface="Times New Roman" pitchFamily="18" charset="0"/>
                <a:cs typeface="Times New Roman" pitchFamily="18" charset="0"/>
              </a:rPr>
              <a:t>-wave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hybrid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-digital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is a promising approach to satisfy the low-latency constraint in multiple unmanned aerial vehicles (UAVs) systems, which serve as network infrastructure for flexible deployment. However, in highly dynamic multi-UAV environments,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 tracking becomes a critical challenge. The overhead of additional pilot transmission at the price of spectral efficiency is shown necessary to achieve high resilience in operation. An efficient method to deal with high dynamics of UAVs applies machine learning, particularly Q-learning, to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 tracking. The proposed Q-learning-based beam tracking scheme uses current/past observations to design rewards from environments to facilitate prediction, which significantly increases the efficiency of data transmission and beam switching.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Given the selected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the goal of digital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is to maximize the SINR. The received pilot signals are utilized to approximate the desired signal and interference power values, which yield the SINR measurements as well as the optimal digital weights. Since the selected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based on the received power do not guarantee the hybrid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achieving the maximization SINR, we therefore reserve additional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as candidates during the beam tracking. When the candidates include the ideal beams, the combination of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with their digital weights achieving the maximum SINR consequently provides the optimal solution to the hybrid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a:t>
            </a:r>
          </a:p>
          <a:p>
            <a:pPr algn="just">
              <a:lnSpc>
                <a:spcPct val="150000"/>
              </a:lnSpc>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identify and empirically characterize the significant effect of the UAV airframe and the sub-optimal beam selection problem in existing standards using 802.11ad complaint </a:t>
            </a:r>
            <a:r>
              <a:rPr lang="en-IN" sz="2000" dirty="0" err="1" smtClean="0">
                <a:latin typeface="Times New Roman" pitchFamily="18" charset="0"/>
                <a:cs typeface="Times New Roman" pitchFamily="18" charset="0"/>
              </a:rPr>
              <a:t>Terragraph</a:t>
            </a:r>
            <a:r>
              <a:rPr lang="en-IN" sz="2000" dirty="0" smtClean="0">
                <a:latin typeface="Times New Roman" pitchFamily="18" charset="0"/>
                <a:cs typeface="Times New Roman" pitchFamily="18" charset="0"/>
              </a:rPr>
              <a:t> radios, in. In addition, we quantitatively relate these two effects, as well as beam misalignment caused by hovering with,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additional fading and (ii) resulting power fluctuations over time, by comparing collected data from static and UAV-to-Ground links. </a:t>
            </a:r>
          </a:p>
          <a:p>
            <a:pPr algn="just">
              <a:lnSpc>
                <a:spcPct val="150000"/>
              </a:lnSpc>
            </a:pPr>
            <a:r>
              <a:rPr lang="en-IN" sz="2000" dirty="0" smtClean="0">
                <a:latin typeface="Times New Roman" pitchFamily="18" charset="0"/>
                <a:cs typeface="Times New Roman" pitchFamily="18" charset="0"/>
              </a:rPr>
              <a:t>(2) We build and experimentally validate the first stochastic analytical UAV-to-Ground channel model that takes a systems-approach to estimate additional fading in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links, complementing existing models, in Section 4.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key performance indicators for dynamic beam tracking could be network resilience.</a:t>
            </a:r>
          </a:p>
          <a:p>
            <a:pPr algn="just">
              <a:lnSpc>
                <a:spcPct val="150000"/>
              </a:lnSpc>
            </a:pPr>
            <a:r>
              <a:rPr lang="en-IN" sz="2000" dirty="0" smtClean="0">
                <a:latin typeface="Times New Roman" pitchFamily="18" charset="0"/>
                <a:cs typeface="Times New Roman" pitchFamily="18" charset="0"/>
              </a:rPr>
              <a:t>In dynamic environments, the UAVs may have to switch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rapidly in order to stably provide the acceptable link quality. </a:t>
            </a:r>
          </a:p>
          <a:p>
            <a:pPr algn="just">
              <a:lnSpc>
                <a:spcPct val="150000"/>
              </a:lnSpc>
            </a:pPr>
            <a:r>
              <a:rPr lang="en-IN" sz="2000" dirty="0" smtClean="0">
                <a:latin typeface="Times New Roman" pitchFamily="18" charset="0"/>
                <a:cs typeface="Times New Roman" pitchFamily="18" charset="0"/>
              </a:rPr>
              <a:t>Given codebooks that consist of candidates for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beams, the work in presented a gradient-based algorithm to find a better beam next to the currently used beam, and in, the beam tracking problem is formulated as a multi-armed bandit problem. </a:t>
            </a:r>
          </a:p>
          <a:p>
            <a:pPr algn="just">
              <a:lnSpc>
                <a:spcPct val="150000"/>
              </a:lnSpc>
            </a:pPr>
            <a:r>
              <a:rPr lang="en-IN" sz="2000" dirty="0" smtClean="0">
                <a:latin typeface="Times New Roman" pitchFamily="18" charset="0"/>
                <a:cs typeface="Times New Roman" pitchFamily="18" charset="0"/>
              </a:rPr>
              <a:t>One can also use the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to recursively track the beams based on the estimated angles of departure and arrival (</a:t>
            </a:r>
            <a:r>
              <a:rPr lang="en-IN" sz="2000" dirty="0" err="1" smtClean="0">
                <a:latin typeface="Times New Roman" pitchFamily="18" charset="0"/>
                <a:cs typeface="Times New Roman" pitchFamily="18" charset="0"/>
              </a:rPr>
              <a:t>AoDs</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AoAs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Connectivity-constrained trajectory optimization for </a:t>
            </a:r>
            <a:r>
              <a:rPr lang="en-IN" sz="2000" dirty="0" err="1" smtClean="0">
                <a:latin typeface="Times New Roman" pitchFamily="18" charset="0"/>
                <a:cs typeface="Times New Roman" pitchFamily="18" charset="0"/>
              </a:rPr>
              <a:t>UAVmounted</a:t>
            </a:r>
            <a:r>
              <a:rPr lang="en-IN" sz="2000" dirty="0" smtClean="0">
                <a:latin typeface="Times New Roman" pitchFamily="18" charset="0"/>
                <a:cs typeface="Times New Roman" pitchFamily="18" charset="0"/>
              </a:rPr>
              <a:t> relays and UAV-mounted base stations in cellular networks has been widely investigated in. In, a minimal delay trajectory design for UAV relays was proposed to ferry data from multiple sources to destination using reinforcement learning (RL) algorithm.</a:t>
            </a:r>
          </a:p>
          <a:p>
            <a:pPr algn="just">
              <a:lnSpc>
                <a:spcPct val="150000"/>
              </a:lnSpc>
            </a:pPr>
            <a:r>
              <a:rPr lang="en-IN" sz="2000" dirty="0" smtClean="0">
                <a:latin typeface="Times New Roman" pitchFamily="18" charset="0"/>
                <a:cs typeface="Times New Roman" pitchFamily="18" charset="0"/>
              </a:rPr>
              <a:t>we evaluate the performance of the proposed DQN algorithm for our path planning problem. We compare our learning-based joint path planning and beam tracking method against learning-based path planning with heuristic exhaustive beam searching method</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terms of high-resilience demand for the multi-UAV system, the numerical results of the proposed method show that balancing the exploration and exploitation can outperform the one using exploration only. </a:t>
            </a:r>
          </a:p>
          <a:p>
            <a:pPr algn="just">
              <a:lnSpc>
                <a:spcPct val="150000"/>
              </a:lnSpc>
            </a:pPr>
            <a:r>
              <a:rPr lang="en-IN" sz="2000" dirty="0" smtClean="0">
                <a:latin typeface="Times New Roman" pitchFamily="18" charset="0"/>
                <a:cs typeface="Times New Roman" pitchFamily="18" charset="0"/>
              </a:rPr>
              <a:t>Although </a:t>
            </a:r>
            <a:r>
              <a:rPr lang="en-IN" sz="2000" dirty="0" err="1" smtClean="0">
                <a:latin typeface="Times New Roman" pitchFamily="18" charset="0"/>
                <a:cs typeface="Times New Roman" pitchFamily="18" charset="0"/>
              </a:rPr>
              <a:t>Qlearning</a:t>
            </a:r>
            <a:r>
              <a:rPr lang="en-IN" sz="2000" dirty="0" smtClean="0">
                <a:latin typeface="Times New Roman" pitchFamily="18" charset="0"/>
                <a:cs typeface="Times New Roman" pitchFamily="18" charset="0"/>
              </a:rPr>
              <a:t> needs some space and efforts to record the experience in the Q-table, it makes actions depending on not only current observations but also the experience and rewards so that the performance is not completely dominated by the current observations, while the gradient-based method totally relies on them.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Asymptotic analysis of large intelligent surface assisted </a:t>
                      </a:r>
                      <a:r>
                        <a:rPr lang="en-IN" sz="1600" dirty="0" err="1">
                          <a:latin typeface="Times New Roman"/>
                          <a:ea typeface="Times New Roman"/>
                          <a:cs typeface="Latha"/>
                        </a:rPr>
                        <a:t>mimo</a:t>
                      </a:r>
                      <a:r>
                        <a:rPr lang="en-IN" sz="1600" dirty="0">
                          <a:latin typeface="Times New Roman"/>
                          <a:ea typeface="Times New Roman"/>
                          <a:cs typeface="Latha"/>
                        </a:rPr>
                        <a:t> communication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Q. Nadeem, A. Kammoun, A. Chaaban, M. Debbah, and M. Alouini,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RIS is envisioned to offer unprecedented spectral efficiency gains by utilizing N passive reflecting elements that induce phase shifts on the impinging electromagnetic waves to smartly reconfigure the signal propagation environment.</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Low-altitude unmanned aerial vehicles-based internet of things services: Comprehensive survey and future perspectives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N. Hossein Motlagh, T. Taleb, and O. Arouk,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Providing the communication to UAVs is another challenging issue facing the deployment of this technology.</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7599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Efficient 3d placement of access points in an aerial wireless network</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I. Uluturk, I. Uysal, and K. Chen,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A straightforward yet helpful method for deployment of APs in this emerging technology is to consider the problem in two 2D planes, one for users and another for APs.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Supporting search and rescue operations with uavs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Waharte and N. Trigoni,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discuss how these parameters can affect the search task and present some of the research avenues we have been exploring.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jpg"/>
          <p:cNvPicPr>
            <a:picLocks noGrp="1" noChangeAspect="1" noChangeArrowheads="1"/>
          </p:cNvPicPr>
          <p:nvPr>
            <p:ph idx="1"/>
          </p:nvPr>
        </p:nvPicPr>
        <p:blipFill>
          <a:blip r:embed="rId2"/>
          <a:srcRect/>
          <a:stretch>
            <a:fillRect/>
          </a:stretch>
        </p:blipFill>
        <p:spPr bwMode="auto">
          <a:xfrm>
            <a:off x="2133600" y="1524000"/>
            <a:ext cx="5714999"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    This paper solved a highly dynamic multi-UAV hybrid </a:t>
            </a:r>
            <a:r>
              <a:rPr lang="en-IN" dirty="0" err="1" smtClean="0">
                <a:latin typeface="Times New Roman" pitchFamily="18" charset="0"/>
                <a:cs typeface="Times New Roman" pitchFamily="18" charset="0"/>
              </a:rPr>
              <a:t>beamforming</a:t>
            </a:r>
            <a:r>
              <a:rPr lang="en-IN" dirty="0" smtClean="0">
                <a:latin typeface="Times New Roman" pitchFamily="18" charset="0"/>
                <a:cs typeface="Times New Roman" pitchFamily="18" charset="0"/>
              </a:rPr>
              <a:t> problem that is usually characterized by a </a:t>
            </a:r>
            <a:r>
              <a:rPr lang="en-IN" dirty="0" err="1" smtClean="0">
                <a:latin typeface="Times New Roman" pitchFamily="18" charset="0"/>
                <a:cs typeface="Times New Roman" pitchFamily="18" charset="0"/>
              </a:rPr>
              <a:t>highresilience</a:t>
            </a:r>
            <a:r>
              <a:rPr lang="en-IN" dirty="0" smtClean="0">
                <a:latin typeface="Times New Roman" pitchFamily="18" charset="0"/>
                <a:cs typeface="Times New Roman" pitchFamily="18" charset="0"/>
              </a:rPr>
              <a:t> constraint. To meet the constraint, we apply </a:t>
            </a:r>
            <a:r>
              <a:rPr lang="en-IN" dirty="0" err="1" smtClean="0">
                <a:latin typeface="Times New Roman" pitchFamily="18" charset="0"/>
                <a:cs typeface="Times New Roman" pitchFamily="18" charset="0"/>
              </a:rPr>
              <a:t>Qlearning</a:t>
            </a:r>
            <a:r>
              <a:rPr lang="en-IN" dirty="0" smtClean="0">
                <a:latin typeface="Times New Roman" pitchFamily="18" charset="0"/>
                <a:cs typeface="Times New Roman" pitchFamily="18" charset="0"/>
              </a:rPr>
              <a:t> method to </a:t>
            </a:r>
            <a:r>
              <a:rPr lang="en-IN" dirty="0" err="1" smtClean="0">
                <a:latin typeface="Times New Roman" pitchFamily="18" charset="0"/>
                <a:cs typeface="Times New Roman" pitchFamily="18" charset="0"/>
              </a:rPr>
              <a:t>mmWave</a:t>
            </a:r>
            <a:r>
              <a:rPr lang="en-IN" dirty="0" smtClean="0">
                <a:latin typeface="Times New Roman" pitchFamily="18" charset="0"/>
                <a:cs typeface="Times New Roman" pitchFamily="18" charset="0"/>
              </a:rPr>
              <a:t> hybrid </a:t>
            </a:r>
            <a:r>
              <a:rPr lang="en-IN" dirty="0" err="1" smtClean="0">
                <a:latin typeface="Times New Roman" pitchFamily="18" charset="0"/>
                <a:cs typeface="Times New Roman" pitchFamily="18" charset="0"/>
              </a:rPr>
              <a:t>beamforming</a:t>
            </a:r>
            <a:r>
              <a:rPr lang="en-IN" dirty="0" smtClean="0">
                <a:latin typeface="Times New Roman" pitchFamily="18" charset="0"/>
                <a:cs typeface="Times New Roman" pitchFamily="18" charset="0"/>
              </a:rPr>
              <a:t> systems. Moreover, in a dynamic environment, how to efficiently obtain and use the observations matters to the </a:t>
            </a:r>
            <a:r>
              <a:rPr lang="en-IN" dirty="0" err="1" smtClean="0">
                <a:latin typeface="Times New Roman" pitchFamily="18" charset="0"/>
                <a:cs typeface="Times New Roman" pitchFamily="18" charset="0"/>
              </a:rPr>
              <a:t>beamforming</a:t>
            </a:r>
            <a:r>
              <a:rPr lang="en-IN" dirty="0" smtClean="0">
                <a:latin typeface="Times New Roman" pitchFamily="18" charset="0"/>
                <a:cs typeface="Times New Roman" pitchFamily="18" charset="0"/>
              </a:rPr>
              <a:t> performance. In the proposed </a:t>
            </a:r>
            <a:r>
              <a:rPr lang="en-IN" dirty="0" err="1" smtClean="0">
                <a:latin typeface="Times New Roman" pitchFamily="18" charset="0"/>
                <a:cs typeface="Times New Roman" pitchFamily="18" charset="0"/>
              </a:rPr>
              <a:t>analog</a:t>
            </a:r>
            <a:r>
              <a:rPr lang="en-IN" dirty="0" smtClean="0">
                <a:latin typeface="Times New Roman" pitchFamily="18" charset="0"/>
                <a:cs typeface="Times New Roman" pitchFamily="18" charset="0"/>
              </a:rPr>
              <a:t> beam tracking approach, we use current and past observations together with the designed rewards to solve the prediction problem. The numerical results show that the proposed method significantly increases the efficiency of data transmission and beam switching. To optimally combine the </a:t>
            </a:r>
            <a:r>
              <a:rPr lang="en-IN" dirty="0" err="1" smtClean="0">
                <a:latin typeface="Times New Roman" pitchFamily="18" charset="0"/>
                <a:cs typeface="Times New Roman" pitchFamily="18" charset="0"/>
              </a:rPr>
              <a:t>analog</a:t>
            </a:r>
            <a:r>
              <a:rPr lang="en-IN" dirty="0" smtClean="0">
                <a:latin typeface="Times New Roman" pitchFamily="18" charset="0"/>
                <a:cs typeface="Times New Roman" pitchFamily="18" charset="0"/>
              </a:rPr>
              <a:t> beams in a manner of SINR maximization, we present the solution of digital weights using the coupling coefficients given the selected beams. The solution can be simply extended to the case with more candidates for </a:t>
            </a:r>
            <a:r>
              <a:rPr lang="en-IN" dirty="0" err="1" smtClean="0">
                <a:latin typeface="Times New Roman" pitchFamily="18" charset="0"/>
                <a:cs typeface="Times New Roman" pitchFamily="18" charset="0"/>
              </a:rPr>
              <a:t>analog</a:t>
            </a:r>
            <a:r>
              <a:rPr lang="en-IN" dirty="0" smtClean="0">
                <a:latin typeface="Times New Roman" pitchFamily="18" charset="0"/>
                <a:cs typeface="Times New Roman" pitchFamily="18" charset="0"/>
              </a:rPr>
              <a:t> beams to further improve the received SINR.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Q. </a:t>
            </a:r>
            <a:r>
              <a:rPr lang="en-IN" sz="1500" dirty="0" err="1" smtClean="0">
                <a:latin typeface="Times New Roman" pitchFamily="18" charset="0"/>
                <a:cs typeface="Times New Roman" pitchFamily="18" charset="0"/>
              </a:rPr>
              <a:t>Nadeem</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Kammoun</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Chaaban</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Debbah</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Alouini</a:t>
            </a:r>
            <a:r>
              <a:rPr lang="en-IN" sz="1500" dirty="0" smtClean="0">
                <a:latin typeface="Times New Roman" pitchFamily="18" charset="0"/>
                <a:cs typeface="Times New Roman" pitchFamily="18" charset="0"/>
              </a:rPr>
              <a:t>, “Asymptotic analysis of large intelligent surface assisted </a:t>
            </a:r>
            <a:r>
              <a:rPr lang="en-IN" sz="1500" dirty="0" err="1" smtClean="0">
                <a:latin typeface="Times New Roman" pitchFamily="18" charset="0"/>
                <a:cs typeface="Times New Roman" pitchFamily="18" charset="0"/>
              </a:rPr>
              <a:t>mimo</a:t>
            </a:r>
            <a:r>
              <a:rPr lang="en-IN" sz="1500" dirty="0" smtClean="0">
                <a:latin typeface="Times New Roman" pitchFamily="18" charset="0"/>
                <a:cs typeface="Times New Roman" pitchFamily="18" charset="0"/>
              </a:rPr>
              <a:t> communication,” Submitted to IEEE Trans. Wireless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2019. [Online]. Available: https://arxiv.org/pdf/1903.08127.pdf </a:t>
            </a:r>
          </a:p>
          <a:p>
            <a:pPr algn="just">
              <a:lnSpc>
                <a:spcPct val="160000"/>
              </a:lnSpc>
            </a:pPr>
            <a:r>
              <a:rPr lang="en-IN" sz="1500" dirty="0" smtClean="0">
                <a:latin typeface="Times New Roman" pitchFamily="18" charset="0"/>
                <a:cs typeface="Times New Roman" pitchFamily="18" charset="0"/>
              </a:rPr>
              <a:t>[2] N. </a:t>
            </a:r>
            <a:r>
              <a:rPr lang="en-IN" sz="1500" dirty="0" err="1" smtClean="0">
                <a:latin typeface="Times New Roman" pitchFamily="18" charset="0"/>
                <a:cs typeface="Times New Roman" pitchFamily="18" charset="0"/>
              </a:rPr>
              <a:t>Hossein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Motlagh</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Taleb</a:t>
            </a:r>
            <a:r>
              <a:rPr lang="en-IN" sz="1500" dirty="0" smtClean="0">
                <a:latin typeface="Times New Roman" pitchFamily="18" charset="0"/>
                <a:cs typeface="Times New Roman" pitchFamily="18" charset="0"/>
              </a:rPr>
              <a:t>, and O. </a:t>
            </a:r>
            <a:r>
              <a:rPr lang="en-IN" sz="1500" dirty="0" err="1" smtClean="0">
                <a:latin typeface="Times New Roman" pitchFamily="18" charset="0"/>
                <a:cs typeface="Times New Roman" pitchFamily="18" charset="0"/>
              </a:rPr>
              <a:t>Arouk</a:t>
            </a:r>
            <a:r>
              <a:rPr lang="en-IN" sz="1500" dirty="0" smtClean="0">
                <a:latin typeface="Times New Roman" pitchFamily="18" charset="0"/>
                <a:cs typeface="Times New Roman" pitchFamily="18" charset="0"/>
              </a:rPr>
              <a:t>, “Low-altitude unmanned aerial vehicles-based internet of things services: Comprehensive survey and future perspectives,” IEEE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J., vol. 3, no. 6, pp. 899–922, Dec 2016. </a:t>
            </a:r>
          </a:p>
          <a:p>
            <a:pPr algn="just">
              <a:lnSpc>
                <a:spcPct val="160000"/>
              </a:lnSpc>
            </a:pPr>
            <a:r>
              <a:rPr lang="en-IN" sz="1500" dirty="0" smtClean="0">
                <a:latin typeface="Times New Roman" pitchFamily="18" charset="0"/>
                <a:cs typeface="Times New Roman" pitchFamily="18" charset="0"/>
              </a:rPr>
              <a:t>[3] I. </a:t>
            </a:r>
            <a:r>
              <a:rPr lang="en-IN" sz="1500" dirty="0" err="1" smtClean="0">
                <a:latin typeface="Times New Roman" pitchFamily="18" charset="0"/>
                <a:cs typeface="Times New Roman" pitchFamily="18" charset="0"/>
              </a:rPr>
              <a:t>Uluturk</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Uysal</a:t>
            </a:r>
            <a:r>
              <a:rPr lang="en-IN" sz="1500" dirty="0" smtClean="0">
                <a:latin typeface="Times New Roman" pitchFamily="18" charset="0"/>
                <a:cs typeface="Times New Roman" pitchFamily="18" charset="0"/>
              </a:rPr>
              <a:t>, and K. Chen, “Efficient 3d placement of access points in an aerial wireless network,” in IEEE </a:t>
            </a:r>
            <a:r>
              <a:rPr lang="en-IN" sz="1500" dirty="0" err="1" smtClean="0">
                <a:latin typeface="Times New Roman" pitchFamily="18" charset="0"/>
                <a:cs typeface="Times New Roman" pitchFamily="18" charset="0"/>
              </a:rPr>
              <a:t>Annu</a:t>
            </a:r>
            <a:r>
              <a:rPr lang="en-IN" sz="1500" dirty="0" smtClean="0">
                <a:latin typeface="Times New Roman" pitchFamily="18" charset="0"/>
                <a:cs typeface="Times New Roman" pitchFamily="18" charset="0"/>
              </a:rPr>
              <a:t>. Consumer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Netw</a:t>
            </a:r>
            <a:r>
              <a:rPr lang="en-IN" sz="1500" dirty="0" smtClean="0">
                <a:latin typeface="Times New Roman" pitchFamily="18" charset="0"/>
                <a:cs typeface="Times New Roman" pitchFamily="18" charset="0"/>
              </a:rPr>
              <a:t>. Conf. (CCNC), Las Vegas, NV, USA, Jan. 2019. </a:t>
            </a:r>
          </a:p>
          <a:p>
            <a:pPr algn="just">
              <a:lnSpc>
                <a:spcPct val="160000"/>
              </a:lnSpc>
            </a:pPr>
            <a:r>
              <a:rPr lang="en-IN" sz="1500" dirty="0" smtClean="0">
                <a:latin typeface="Times New Roman" pitchFamily="18" charset="0"/>
                <a:cs typeface="Times New Roman" pitchFamily="18" charset="0"/>
              </a:rPr>
              <a:t>[4] S. </a:t>
            </a:r>
            <a:r>
              <a:rPr lang="en-IN" sz="1500" dirty="0" err="1" smtClean="0">
                <a:latin typeface="Times New Roman" pitchFamily="18" charset="0"/>
                <a:cs typeface="Times New Roman" pitchFamily="18" charset="0"/>
              </a:rPr>
              <a:t>Waharte</a:t>
            </a:r>
            <a:r>
              <a:rPr lang="en-IN" sz="1500" dirty="0" smtClean="0">
                <a:latin typeface="Times New Roman" pitchFamily="18" charset="0"/>
                <a:cs typeface="Times New Roman" pitchFamily="18" charset="0"/>
              </a:rPr>
              <a:t> and N. </a:t>
            </a:r>
            <a:r>
              <a:rPr lang="en-IN" sz="1500" dirty="0" err="1" smtClean="0">
                <a:latin typeface="Times New Roman" pitchFamily="18" charset="0"/>
                <a:cs typeface="Times New Roman" pitchFamily="18" charset="0"/>
              </a:rPr>
              <a:t>Trigoni</a:t>
            </a:r>
            <a:r>
              <a:rPr lang="en-IN" sz="1500" dirty="0" smtClean="0">
                <a:latin typeface="Times New Roman" pitchFamily="18" charset="0"/>
                <a:cs typeface="Times New Roman" pitchFamily="18" charset="0"/>
              </a:rPr>
              <a:t>, “Supporting search and rescue operations with </a:t>
            </a:r>
            <a:r>
              <a:rPr lang="en-IN" sz="1500" dirty="0" err="1" smtClean="0">
                <a:latin typeface="Times New Roman" pitchFamily="18" charset="0"/>
                <a:cs typeface="Times New Roman" pitchFamily="18" charset="0"/>
              </a:rPr>
              <a:t>uavs</a:t>
            </a:r>
            <a:r>
              <a:rPr lang="en-IN" sz="1500" dirty="0" smtClean="0">
                <a:latin typeface="Times New Roman" pitchFamily="18" charset="0"/>
                <a:cs typeface="Times New Roman" pitchFamily="18" charset="0"/>
              </a:rPr>
              <a:t>,” in Int. Conf. on </a:t>
            </a:r>
            <a:r>
              <a:rPr lang="en-IN" sz="1500" dirty="0" err="1" smtClean="0">
                <a:latin typeface="Times New Roman" pitchFamily="18" charset="0"/>
                <a:cs typeface="Times New Roman" pitchFamily="18" charset="0"/>
              </a:rPr>
              <a:t>Emerg</a:t>
            </a:r>
            <a:r>
              <a:rPr lang="en-IN" sz="1500" dirty="0" smtClean="0">
                <a:latin typeface="Times New Roman" pitchFamily="18" charset="0"/>
                <a:cs typeface="Times New Roman" pitchFamily="18" charset="0"/>
              </a:rPr>
              <a:t>. Security Technol., Canterbury, UK, Sep. 2010, pp. 142–147. </a:t>
            </a:r>
          </a:p>
          <a:p>
            <a:pPr algn="just">
              <a:lnSpc>
                <a:spcPct val="160000"/>
              </a:lnSpc>
            </a:pPr>
            <a:r>
              <a:rPr lang="en-IN" sz="1500" dirty="0" smtClean="0">
                <a:latin typeface="Times New Roman" pitchFamily="18" charset="0"/>
                <a:cs typeface="Times New Roman" pitchFamily="18" charset="0"/>
              </a:rPr>
              <a:t>[5] Y. </a:t>
            </a:r>
            <a:r>
              <a:rPr lang="en-IN" sz="1500" dirty="0" err="1" smtClean="0">
                <a:latin typeface="Times New Roman" pitchFamily="18" charset="0"/>
                <a:cs typeface="Times New Roman" pitchFamily="18" charset="0"/>
              </a:rPr>
              <a:t>Zeng</a:t>
            </a:r>
            <a:r>
              <a:rPr lang="en-IN" sz="1500" dirty="0" smtClean="0">
                <a:latin typeface="Times New Roman" pitchFamily="18" charset="0"/>
                <a:cs typeface="Times New Roman" pitchFamily="18" charset="0"/>
              </a:rPr>
              <a:t>, R. Zhang, and T. J. Lim, “Wireless communications with unmanned aerial vehicles: opportunities and challenges,” IEEE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Mag., vol. 54, no. 5, pp. 36–42, May 2016.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a:t>
            </a:r>
            <a:r>
              <a:rPr lang="en-IN" sz="1600" dirty="0" err="1" smtClean="0">
                <a:latin typeface="Times New Roman" pitchFamily="18" charset="0"/>
                <a:cs typeface="Times New Roman" pitchFamily="18" charset="0"/>
              </a:rPr>
              <a:t>Fiandrino</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Assasa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Casari</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Widmer</a:t>
            </a:r>
            <a:r>
              <a:rPr lang="en-IN" sz="1600" dirty="0" smtClean="0">
                <a:latin typeface="Times New Roman" pitchFamily="18" charset="0"/>
                <a:cs typeface="Times New Roman" pitchFamily="18" charset="0"/>
              </a:rPr>
              <a:t>, “Scaling </a:t>
            </a:r>
            <a:r>
              <a:rPr lang="en-IN" sz="1600" dirty="0" err="1" smtClean="0">
                <a:latin typeface="Times New Roman" pitchFamily="18" charset="0"/>
                <a:cs typeface="Times New Roman" pitchFamily="18" charset="0"/>
              </a:rPr>
              <a:t>millimeterwave</a:t>
            </a:r>
            <a:r>
              <a:rPr lang="en-IN" sz="1600" dirty="0" smtClean="0">
                <a:latin typeface="Times New Roman" pitchFamily="18" charset="0"/>
                <a:cs typeface="Times New Roman" pitchFamily="18" charset="0"/>
              </a:rPr>
              <a:t> networks to dense deployments and dynamic environments,” Proc. IEEE, vol. 107, no. 4, pp. 732–745, Apr. 2019. </a:t>
            </a:r>
          </a:p>
          <a:p>
            <a:pPr algn="just">
              <a:lnSpc>
                <a:spcPct val="170000"/>
              </a:lnSpc>
            </a:pPr>
            <a:r>
              <a:rPr lang="en-IN" sz="1600" dirty="0" smtClean="0">
                <a:latin typeface="Times New Roman" pitchFamily="18" charset="0"/>
                <a:cs typeface="Times New Roman" pitchFamily="18" charset="0"/>
              </a:rPr>
              <a:t>[7] T. </a:t>
            </a:r>
            <a:r>
              <a:rPr lang="en-IN" sz="1600" dirty="0" err="1" smtClean="0">
                <a:latin typeface="Times New Roman" pitchFamily="18" charset="0"/>
                <a:cs typeface="Times New Roman" pitchFamily="18" charset="0"/>
              </a:rPr>
              <a:t>Rappaport</a:t>
            </a:r>
            <a:r>
              <a:rPr lang="en-IN" sz="1600" dirty="0" smtClean="0">
                <a:latin typeface="Times New Roman" pitchFamily="18" charset="0"/>
                <a:cs typeface="Times New Roman" pitchFamily="18" charset="0"/>
              </a:rPr>
              <a:t>, R. Heath, R. Daniels, and J. Murdock,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 Wave Wireless Communications. Prentice Hall, 2014. </a:t>
            </a:r>
          </a:p>
          <a:p>
            <a:pPr algn="just">
              <a:lnSpc>
                <a:spcPct val="170000"/>
              </a:lnSpc>
            </a:pPr>
            <a:r>
              <a:rPr lang="en-IN" sz="1600" dirty="0" smtClean="0">
                <a:latin typeface="Times New Roman" pitchFamily="18" charset="0"/>
                <a:cs typeface="Times New Roman" pitchFamily="18" charset="0"/>
              </a:rPr>
              <a:t>[8] M. Xiao, S. </a:t>
            </a:r>
            <a:r>
              <a:rPr lang="en-IN" sz="1600" dirty="0" err="1" smtClean="0">
                <a:latin typeface="Times New Roman" pitchFamily="18" charset="0"/>
                <a:cs typeface="Times New Roman" pitchFamily="18" charset="0"/>
              </a:rPr>
              <a:t>Mumtaz</a:t>
            </a:r>
            <a:r>
              <a:rPr lang="en-IN" sz="1600" dirty="0" smtClean="0">
                <a:latin typeface="Times New Roman" pitchFamily="18" charset="0"/>
                <a:cs typeface="Times New Roman" pitchFamily="18" charset="0"/>
              </a:rPr>
              <a:t>, Y. Huang, L. Dai, Y. Li, M. </a:t>
            </a:r>
            <a:r>
              <a:rPr lang="en-IN" sz="1600" dirty="0" err="1" smtClean="0">
                <a:latin typeface="Times New Roman" pitchFamily="18" charset="0"/>
                <a:cs typeface="Times New Roman" pitchFamily="18" charset="0"/>
              </a:rPr>
              <a:t>Matthaiou</a:t>
            </a:r>
            <a:r>
              <a:rPr lang="en-IN" sz="1600" dirty="0" smtClean="0">
                <a:latin typeface="Times New Roman" pitchFamily="18" charset="0"/>
                <a:cs typeface="Times New Roman" pitchFamily="18" charset="0"/>
              </a:rPr>
              <a:t>, G. K. </a:t>
            </a:r>
            <a:r>
              <a:rPr lang="en-IN" sz="1600" dirty="0" err="1" smtClean="0">
                <a:latin typeface="Times New Roman" pitchFamily="18" charset="0"/>
                <a:cs typeface="Times New Roman" pitchFamily="18" charset="0"/>
              </a:rPr>
              <a:t>Karagiannidis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Björnson</a:t>
            </a:r>
            <a:r>
              <a:rPr lang="en-IN" sz="1600" dirty="0" smtClean="0">
                <a:latin typeface="Times New Roman" pitchFamily="18" charset="0"/>
                <a:cs typeface="Times New Roman" pitchFamily="18" charset="0"/>
              </a:rPr>
              <a:t>, K. Yang, C. I, and A.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 wave communications for future mobile networks,”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35, no. 9, pp. 1909–1935, Sep. 2017. </a:t>
            </a:r>
          </a:p>
          <a:p>
            <a:pPr algn="just">
              <a:lnSpc>
                <a:spcPct val="170000"/>
              </a:lnSpc>
            </a:pPr>
            <a:r>
              <a:rPr lang="en-IN" sz="1600" dirty="0" smtClean="0">
                <a:latin typeface="Times New Roman" pitchFamily="18" charset="0"/>
                <a:cs typeface="Times New Roman" pitchFamily="18" charset="0"/>
              </a:rPr>
              <a:t>[9] M. K. </a:t>
            </a:r>
            <a:r>
              <a:rPr lang="en-IN" sz="1600" dirty="0" err="1" smtClean="0">
                <a:latin typeface="Times New Roman" pitchFamily="18" charset="0"/>
                <a:cs typeface="Times New Roman" pitchFamily="18" charset="0"/>
              </a:rPr>
              <a:t>Samimi</a:t>
            </a:r>
            <a:r>
              <a:rPr lang="en-IN" sz="1600" dirty="0" smtClean="0">
                <a:latin typeface="Times New Roman" pitchFamily="18" charset="0"/>
                <a:cs typeface="Times New Roman" pitchFamily="18" charset="0"/>
              </a:rPr>
              <a:t> and T. S. </a:t>
            </a:r>
            <a:r>
              <a:rPr lang="en-IN" sz="1600" dirty="0" err="1" smtClean="0">
                <a:latin typeface="Times New Roman" pitchFamily="18" charset="0"/>
                <a:cs typeface="Times New Roman" pitchFamily="18" charset="0"/>
              </a:rPr>
              <a:t>Rappaport</a:t>
            </a:r>
            <a:r>
              <a:rPr lang="en-IN" sz="1600" dirty="0" smtClean="0">
                <a:latin typeface="Times New Roman" pitchFamily="18" charset="0"/>
                <a:cs typeface="Times New Roman" pitchFamily="18" charset="0"/>
              </a:rPr>
              <a:t>, “3-D statistical channel model for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-wave outdoor mobile broadband communications,” in IEEE Int. Conf. on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(ICC), London, UK, Jun. 2015, pp. 2430–2436. </a:t>
            </a:r>
          </a:p>
          <a:p>
            <a:pPr algn="just">
              <a:lnSpc>
                <a:spcPct val="170000"/>
              </a:lnSpc>
            </a:pPr>
            <a:r>
              <a:rPr lang="en-IN" sz="1600" dirty="0" smtClean="0">
                <a:latin typeface="Times New Roman" pitchFamily="18" charset="0"/>
                <a:cs typeface="Times New Roman" pitchFamily="18" charset="0"/>
              </a:rPr>
              <a:t>[10] 3GPP TR 38.900 V14.3.1, “Study on channel model for frequency spectrum above 6 GHz (Release 14),” Tech. Rep., 2017.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1521</Words>
  <Application>Microsoft Office PowerPoint</Application>
  <PresentationFormat>On-screen Show (4:3)</PresentationFormat>
  <Paragraphs>64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Machine-Learning Beam Tracking and Weight Optimization for mmWave Multi-UAV Links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2021-05-10T16:10:59Z</dcterms:modified>
</cp:coreProperties>
</file>