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IPvest</a:t>
            </a:r>
            <a:r>
              <a:rPr lang="en-IN" b="1" dirty="0" smtClean="0">
                <a:latin typeface="Times New Roman" pitchFamily="18" charset="0"/>
                <a:cs typeface="Times New Roman" pitchFamily="18" charset="0"/>
              </a:rPr>
              <a:t> Clustering the IP traffic of network entities hidden behind a single IP address using machine learning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IP Networks serve a variety of connected network entities (NEs) such as personal computers, servers, mobile devices, virtual machines, hosted containers, etc. The growth in the number of NEs and technical considerations has led to a reality where a single IP address is used by multiple NEs. A typical example is a home router using Network Address Translation (NAT). In organizations and cloud environments, a single IP can be used by multiple virtual machines or containers running on a single device. Discovering the number of NEs served by an IP address and clustering their traffic correctly is of value in many use cases for security, lawful interception, asset management, and other purposes.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this paper, we introduce </a:t>
            </a:r>
            <a:r>
              <a:rPr lang="en-IN" sz="2000" dirty="0" err="1" smtClean="0">
                <a:latin typeface="Times New Roman" pitchFamily="18" charset="0"/>
                <a:cs typeface="Times New Roman" pitchFamily="18" charset="0"/>
              </a:rPr>
              <a:t>IPvest</a:t>
            </a:r>
            <a:r>
              <a:rPr lang="en-IN" sz="2000" dirty="0" smtClean="0">
                <a:latin typeface="Times New Roman" pitchFamily="18" charset="0"/>
                <a:cs typeface="Times New Roman" pitchFamily="18" charset="0"/>
              </a:rPr>
              <a:t>, a system that incorporates unsupervised and supervised learning algorithms based on various features for counting and clustering network traffic of NEs masqueraded by a single IP. The features are based on the characteristics of operating systems (OSs), NAT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and users’ habits. Our model is evaluated on real-world datasets including Windows, Linux-based, Android, and </a:t>
            </a:r>
            <a:r>
              <a:rPr lang="en-IN" sz="2000" dirty="0" err="1" smtClean="0">
                <a:latin typeface="Times New Roman" pitchFamily="18" charset="0"/>
                <a:cs typeface="Times New Roman" pitchFamily="18" charset="0"/>
              </a:rPr>
              <a:t>iOSbased</a:t>
            </a:r>
            <a:r>
              <a:rPr lang="en-IN" sz="2000" dirty="0" smtClean="0">
                <a:latin typeface="Times New Roman" pitchFamily="18" charset="0"/>
                <a:cs typeface="Times New Roman" pitchFamily="18" charset="0"/>
              </a:rPr>
              <a:t> devices, containers, virtual machines, and load-balancers. We show that </a:t>
            </a:r>
            <a:r>
              <a:rPr lang="en-IN" sz="2000" dirty="0" err="1" smtClean="0">
                <a:latin typeface="Times New Roman" pitchFamily="18" charset="0"/>
                <a:cs typeface="Times New Roman" pitchFamily="18" charset="0"/>
              </a:rPr>
              <a:t>IPvest</a:t>
            </a:r>
            <a:r>
              <a:rPr lang="en-IN" sz="2000" dirty="0" smtClean="0">
                <a:latin typeface="Times New Roman" pitchFamily="18" charset="0"/>
                <a:cs typeface="Times New Roman" pitchFamily="18" charset="0"/>
              </a:rPr>
              <a:t> can count the number of NEs and cluster their traffic with high precision, even for containers running on a single device and servers behind a load-balancer.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Each group might have a different IP size distribution. However, entities within the same group are expected to share a similar distribution. </a:t>
            </a:r>
          </a:p>
          <a:p>
            <a:pPr algn="just">
              <a:lnSpc>
                <a:spcPct val="150000"/>
              </a:lnSpc>
            </a:pPr>
            <a:r>
              <a:rPr lang="en-IN" sz="2000" dirty="0" smtClean="0">
                <a:latin typeface="Times New Roman" pitchFamily="18" charset="0"/>
                <a:cs typeface="Times New Roman" pitchFamily="18" charset="0"/>
              </a:rPr>
              <a:t>Since the majority of fraudulent clicks are already filtered out by existing detection systems, we use the aggregate distribution of legitimate IP sizes within each group as an estimation of the true (unknown) IP size distribution for that group. </a:t>
            </a:r>
          </a:p>
          <a:p>
            <a:pPr algn="just">
              <a:lnSpc>
                <a:spcPct val="150000"/>
              </a:lnSpc>
            </a:pPr>
            <a:r>
              <a:rPr lang="en-IN" sz="2000" dirty="0" smtClean="0">
                <a:latin typeface="Times New Roman" pitchFamily="18" charset="0"/>
                <a:cs typeface="Times New Roman" pitchFamily="18" charset="0"/>
              </a:rPr>
              <a:t>Next, we use a set of statistical methods to accurately characterize the deviation between the observed and expected distribution. </a:t>
            </a:r>
          </a:p>
          <a:p>
            <a:pPr algn="just">
              <a:lnSpc>
                <a:spcPct val="150000"/>
              </a:lnSpc>
            </a:pPr>
            <a:r>
              <a:rPr lang="en-IN" sz="2000" dirty="0" smtClean="0">
                <a:latin typeface="Times New Roman" pitchFamily="18" charset="0"/>
                <a:cs typeface="Times New Roman" pitchFamily="18" charset="0"/>
              </a:rPr>
              <a:t>As, different attacks result in different deviations in the IP size distribution.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task of device fingerprinting based on various parameters was studied in various works. This topic is in the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of the </a:t>
            </a:r>
            <a:r>
              <a:rPr lang="en-IN" sz="2000" dirty="0" err="1" smtClean="0">
                <a:latin typeface="Times New Roman" pitchFamily="18" charset="0"/>
                <a:cs typeface="Times New Roman" pitchFamily="18" charset="0"/>
              </a:rPr>
              <a:t>DeNAT</a:t>
            </a:r>
            <a:r>
              <a:rPr lang="en-IN" sz="2000" dirty="0" smtClean="0">
                <a:latin typeface="Times New Roman" pitchFamily="18" charset="0"/>
                <a:cs typeface="Times New Roman" pitchFamily="18" charset="0"/>
              </a:rPr>
              <a:t> and the device counting challenges discussed in this study. If fingerprinting can be applied, it might provide the answer to the number of devices in the network. Generally, the challenge of device fingerprinting is different from clustering traffic, but it can be used to identify devices after clustering is implemented. </a:t>
            </a:r>
          </a:p>
          <a:p>
            <a:pPr algn="just">
              <a:lnSpc>
                <a:spcPct val="150000"/>
              </a:lnSpc>
            </a:pPr>
            <a:r>
              <a:rPr lang="en-IN" sz="2000" dirty="0" smtClean="0">
                <a:latin typeface="Times New Roman" pitchFamily="18" charset="0"/>
                <a:cs typeface="Times New Roman" pitchFamily="18" charset="0"/>
              </a:rPr>
              <a:t>In this paper, we introduce the challenge of identifying services sharing the same container. </a:t>
            </a:r>
          </a:p>
          <a:p>
            <a:pPr algn="just">
              <a:lnSpc>
                <a:spcPct val="150000"/>
              </a:lnSpc>
            </a:pPr>
            <a:r>
              <a:rPr lang="en-IN" sz="2000" dirty="0" smtClean="0">
                <a:latin typeface="Times New Roman" pitchFamily="18" charset="0"/>
                <a:cs typeface="Times New Roman" pitchFamily="18" charset="0"/>
              </a:rPr>
              <a:t>As we did not find any studies dealing with containers and traffic clustering, to the best of our knowledge, this is the first study addressing this issue.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different line of research has proposed a data analysis approach to discriminate legitimate from fraudulent clicks. focuses on the problem of finding colluding publishers. </a:t>
            </a:r>
          </a:p>
          <a:p>
            <a:pPr algn="just">
              <a:lnSpc>
                <a:spcPct val="150000"/>
              </a:lnSpc>
            </a:pPr>
            <a:r>
              <a:rPr lang="en-IN" sz="2000" dirty="0" smtClean="0">
                <a:latin typeface="Times New Roman" pitchFamily="18" charset="0"/>
                <a:cs typeface="Times New Roman" pitchFamily="18" charset="0"/>
              </a:rPr>
              <a:t>The proposed system analyzes the IP addresses generating the click traffic for each publisher and identifies groups of publishers that receive their clicks from roughly the same IPs. addresses the scenario of a single publisher generating fraudulent traffic from several IPs.</a:t>
            </a:r>
          </a:p>
          <a:p>
            <a:pPr algn="just">
              <a:lnSpc>
                <a:spcPct val="150000"/>
              </a:lnSpc>
            </a:pPr>
            <a:r>
              <a:rPr lang="en-IN" sz="2000" dirty="0" smtClean="0">
                <a:latin typeface="Times New Roman" pitchFamily="18" charset="0"/>
                <a:cs typeface="Times New Roman" pitchFamily="18" charset="0"/>
              </a:rPr>
              <a:t>A single publisher that receives a few clicks can evade the proposed system, but at the expense of throttling its own attacks. A set of publishers with a few clicks each can potentially collude to generate an aggregate large number of fraudulent clicks.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are several advantages for the usage of </a:t>
            </a:r>
            <a:r>
              <a:rPr lang="en-IN" sz="2000" dirty="0" err="1" smtClean="0">
                <a:latin typeface="Times New Roman" pitchFamily="18" charset="0"/>
                <a:cs typeface="Times New Roman" pitchFamily="18" charset="0"/>
              </a:rPr>
              <a:t>IPvest</a:t>
            </a:r>
            <a:r>
              <a:rPr lang="en-IN" sz="2000" dirty="0" smtClean="0">
                <a:latin typeface="Times New Roman" pitchFamily="18" charset="0"/>
                <a:cs typeface="Times New Roman" pitchFamily="18" charset="0"/>
              </a:rPr>
              <a:t> as a whole system rather than using only this rule. </a:t>
            </a:r>
          </a:p>
          <a:p>
            <a:pPr algn="just">
              <a:lnSpc>
                <a:spcPct val="150000"/>
              </a:lnSpc>
            </a:pPr>
            <a:r>
              <a:rPr lang="en-IN" sz="2000" dirty="0" smtClean="0">
                <a:latin typeface="Times New Roman" pitchFamily="18" charset="0"/>
                <a:cs typeface="Times New Roman" pitchFamily="18" charset="0"/>
              </a:rPr>
              <a:t>First, in many cases, the particular network configuration is not known in advance, and only after activating </a:t>
            </a:r>
            <a:r>
              <a:rPr lang="en-IN" sz="2000" dirty="0" err="1" smtClean="0">
                <a:latin typeface="Times New Roman" pitchFamily="18" charset="0"/>
                <a:cs typeface="Times New Roman" pitchFamily="18" charset="0"/>
              </a:rPr>
              <a:t>IPvest</a:t>
            </a:r>
            <a:r>
              <a:rPr lang="en-IN" sz="2000" dirty="0" smtClean="0">
                <a:latin typeface="Times New Roman" pitchFamily="18" charset="0"/>
                <a:cs typeface="Times New Roman" pitchFamily="18" charset="0"/>
              </a:rPr>
              <a:t>, we obtain the knowledge of the network’s configuration. </a:t>
            </a:r>
          </a:p>
          <a:p>
            <a:pPr algn="just">
              <a:lnSpc>
                <a:spcPct val="150000"/>
              </a:lnSpc>
            </a:pPr>
            <a:r>
              <a:rPr lang="en-IN" sz="2000" dirty="0" smtClean="0">
                <a:latin typeface="Times New Roman" pitchFamily="18" charset="0"/>
                <a:cs typeface="Times New Roman" pitchFamily="18" charset="0"/>
              </a:rPr>
              <a:t>Second, in other scenarios, the rule is more complex (like in the previous experiment) and could not be applied without adding more features to the clustering. </a:t>
            </a:r>
          </a:p>
          <a:p>
            <a:pPr algn="just">
              <a:lnSpc>
                <a:spcPct val="150000"/>
              </a:lnSpc>
            </a:pPr>
            <a:r>
              <a:rPr lang="en-IN" sz="2000" dirty="0" smtClean="0">
                <a:latin typeface="Times New Roman" pitchFamily="18" charset="0"/>
                <a:cs typeface="Times New Roman" pitchFamily="18" charset="0"/>
              </a:rPr>
              <a:t>Third, often network configuration changes (e.g. by adding another device of a different type), and after such a change a simple rule may fail without providing indication.</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An attacker looks at </a:t>
                      </a:r>
                      <a:r>
                        <a:rPr lang="en-IN" sz="1600" dirty="0" err="1">
                          <a:latin typeface="Times New Roman"/>
                          <a:ea typeface="Times New Roman"/>
                          <a:cs typeface="Latha"/>
                        </a:rPr>
                        <a:t>docker</a:t>
                      </a:r>
                      <a:r>
                        <a:rPr lang="en-IN" sz="1600" dirty="0">
                          <a:latin typeface="Times New Roman"/>
                          <a:ea typeface="Times New Roman"/>
                          <a:cs typeface="Latha"/>
                        </a:rPr>
                        <a:t>: Approaching multi-container applications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W. McGrew,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hacker can expect to leave this presentation with a practical exposure to multi-container application post-exploitation that is as lightweight in buzzwords as is possible with such a trendy topic among developers.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Netflow based system for NAT detection</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V. Krmicek, J. Vykopal, and R. Krejcí,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There are several techniques proposed on how to detect NAT devices in the computer networks, but all these methods suffer from high false positive rate</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1257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Can we identify NAT behavior by analyzing traffic flows?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Y. Gokcen, V. A. Foroushani, and A. N. Zincir-Heywood,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It is shown in the literature that network address translation devices have become a convenient way to hide the source of malicious behaviors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Time has something to tell us about network address translation</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E. Bursztein,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This technique based on TCP timestamp option, work with Linux and BSD system and therefore is complementary to the previous one base on IPID than does not work for those systems.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3.png"/>
          <p:cNvPicPr>
            <a:picLocks noGrp="1" noChangeAspect="1" noChangeArrowheads="1"/>
          </p:cNvPicPr>
          <p:nvPr>
            <p:ph idx="1"/>
          </p:nvPr>
        </p:nvPicPr>
        <p:blipFill>
          <a:blip r:embed="rId2"/>
          <a:srcRect/>
          <a:stretch>
            <a:fillRect/>
          </a:stretch>
        </p:blipFill>
        <p:spPr bwMode="auto">
          <a:xfrm>
            <a:off x="1981200" y="1600200"/>
            <a:ext cx="6553199"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 proliferation in the amount of NEs has led to a reality where a single IP address is used by multiple entities. In this paper, we introduced the </a:t>
            </a:r>
            <a:r>
              <a:rPr lang="en-IN" sz="2000" dirty="0" err="1" smtClean="0">
                <a:latin typeface="Times New Roman" pitchFamily="18" charset="0"/>
                <a:cs typeface="Times New Roman" pitchFamily="18" charset="0"/>
              </a:rPr>
              <a:t>IPvest</a:t>
            </a:r>
            <a:r>
              <a:rPr lang="en-IN" sz="2000" dirty="0" smtClean="0">
                <a:latin typeface="Times New Roman" pitchFamily="18" charset="0"/>
                <a:cs typeface="Times New Roman" pitchFamily="18" charset="0"/>
              </a:rPr>
              <a:t> system, a ML-based model that thoroughly analyzes network features to count the NEs and cluster their traffic. The system uses a classification model for feature selection, a novel algorithm called DGA for counting the number of NEs, and clustering algorithms to cluster the flows of the NEs. We found that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features based on the topics of interest and user browsing habits contributed to </a:t>
            </a:r>
            <a:r>
              <a:rPr lang="en-IN" sz="2000" dirty="0" err="1" smtClean="0">
                <a:latin typeface="Times New Roman" pitchFamily="18" charset="0"/>
                <a:cs typeface="Times New Roman" pitchFamily="18" charset="0"/>
              </a:rPr>
              <a:t>longterm</a:t>
            </a:r>
            <a:r>
              <a:rPr lang="en-IN" sz="2000" dirty="0" smtClean="0">
                <a:latin typeface="Times New Roman" pitchFamily="18" charset="0"/>
                <a:cs typeface="Times New Roman" pitchFamily="18" charset="0"/>
              </a:rPr>
              <a:t> captures. Counting NEs by using a short time period (∼seconds) can be a lower bound to the actual number of NEs.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Ip</a:t>
            </a:r>
            <a:r>
              <a:rPr lang="en-IN" sz="1600" dirty="0" smtClean="0">
                <a:latin typeface="Times New Roman" pitchFamily="18" charset="0"/>
                <a:cs typeface="Times New Roman" pitchFamily="18" charset="0"/>
              </a:rPr>
              <a:t> network address translator (</a:t>
            </a:r>
            <a:r>
              <a:rPr lang="en-IN" sz="1600" dirty="0" err="1" smtClean="0">
                <a:latin typeface="Times New Roman" pitchFamily="18" charset="0"/>
                <a:cs typeface="Times New Roman" pitchFamily="18" charset="0"/>
              </a:rPr>
              <a:t>nat</a:t>
            </a:r>
            <a:r>
              <a:rPr lang="en-IN" sz="1600" dirty="0" smtClean="0">
                <a:latin typeface="Times New Roman" pitchFamily="18" charset="0"/>
                <a:cs typeface="Times New Roman" pitchFamily="18" charset="0"/>
              </a:rPr>
              <a:t>) terminology and considerations,” https://tools.ietf.org/html/rfc2663. </a:t>
            </a:r>
          </a:p>
          <a:p>
            <a:pPr algn="just">
              <a:lnSpc>
                <a:spcPct val="150000"/>
              </a:lnSpc>
            </a:pPr>
            <a:r>
              <a:rPr lang="en-IN" sz="1600" dirty="0" smtClean="0">
                <a:latin typeface="Times New Roman" pitchFamily="18" charset="0"/>
                <a:cs typeface="Times New Roman" pitchFamily="18" charset="0"/>
              </a:rPr>
              <a:t>[2] W. McGrew, “An attacker looks at </a:t>
            </a:r>
            <a:r>
              <a:rPr lang="en-IN" sz="1600" dirty="0" err="1" smtClean="0">
                <a:latin typeface="Times New Roman" pitchFamily="18" charset="0"/>
                <a:cs typeface="Times New Roman" pitchFamily="18" charset="0"/>
              </a:rPr>
              <a:t>docker</a:t>
            </a:r>
            <a:r>
              <a:rPr lang="en-IN" sz="1600" dirty="0" smtClean="0">
                <a:latin typeface="Times New Roman" pitchFamily="18" charset="0"/>
                <a:cs typeface="Times New Roman" pitchFamily="18" charset="0"/>
              </a:rPr>
              <a:t>: Approaching multi-container applications,” </a:t>
            </a:r>
            <a:r>
              <a:rPr lang="en-IN" sz="1600" dirty="0" err="1" smtClean="0">
                <a:latin typeface="Times New Roman" pitchFamily="18" charset="0"/>
                <a:cs typeface="Times New Roman" pitchFamily="18" charset="0"/>
              </a:rPr>
              <a:t>Blackhat</a:t>
            </a:r>
            <a:r>
              <a:rPr lang="en-IN" sz="1600" dirty="0" smtClean="0">
                <a:latin typeface="Times New Roman" pitchFamily="18" charset="0"/>
                <a:cs typeface="Times New Roman" pitchFamily="18" charset="0"/>
              </a:rPr>
              <a:t> 2018, 2018. 15 </a:t>
            </a:r>
          </a:p>
          <a:p>
            <a:pPr algn="just">
              <a:lnSpc>
                <a:spcPct val="150000"/>
              </a:lnSpc>
            </a:pPr>
            <a:r>
              <a:rPr lang="en-IN" sz="1600" dirty="0" smtClean="0">
                <a:latin typeface="Times New Roman" pitchFamily="18" charset="0"/>
                <a:cs typeface="Times New Roman" pitchFamily="18" charset="0"/>
              </a:rPr>
              <a:t>[3] V. </a:t>
            </a:r>
            <a:r>
              <a:rPr lang="en-IN" sz="1600" dirty="0" err="1" smtClean="0">
                <a:latin typeface="Times New Roman" pitchFamily="18" charset="0"/>
                <a:cs typeface="Times New Roman" pitchFamily="18" charset="0"/>
              </a:rPr>
              <a:t>Krmicek</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Vykopal</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Krejcí</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Netflow</a:t>
            </a:r>
            <a:r>
              <a:rPr lang="en-IN" sz="1600" dirty="0" smtClean="0">
                <a:latin typeface="Times New Roman" pitchFamily="18" charset="0"/>
                <a:cs typeface="Times New Roman" pitchFamily="18" charset="0"/>
              </a:rPr>
              <a:t> based system for NAT detection,” in Proceedings of the 5th international student workshop on Emerging networking experiments and technologies, Co-Next Student Workshop ’09, Rome, Italy, December 1, 2009, M. Caesar, P. Huang, and L. </a:t>
            </a:r>
            <a:r>
              <a:rPr lang="en-IN" sz="1600" dirty="0" err="1" smtClean="0">
                <a:latin typeface="Times New Roman" pitchFamily="18" charset="0"/>
                <a:cs typeface="Times New Roman" pitchFamily="18" charset="0"/>
              </a:rPr>
              <a:t>Iannone</a:t>
            </a:r>
            <a:r>
              <a:rPr lang="en-IN" sz="1600" dirty="0" smtClean="0">
                <a:latin typeface="Times New Roman" pitchFamily="18" charset="0"/>
                <a:cs typeface="Times New Roman" pitchFamily="18" charset="0"/>
              </a:rPr>
              <a:t>, Eds. ACM, 2009, pp. 23–24. [Online]. Available: https://doi.org/10.1145/1658997.1659010 </a:t>
            </a:r>
          </a:p>
          <a:p>
            <a:pPr algn="just">
              <a:lnSpc>
                <a:spcPct val="150000"/>
              </a:lnSpc>
            </a:pPr>
            <a:r>
              <a:rPr lang="en-IN" sz="1600" dirty="0" smtClean="0">
                <a:latin typeface="Times New Roman" pitchFamily="18" charset="0"/>
                <a:cs typeface="Times New Roman" pitchFamily="18" charset="0"/>
              </a:rPr>
              <a:t>[4] Y. </a:t>
            </a:r>
            <a:r>
              <a:rPr lang="en-IN" sz="1600" dirty="0" err="1" smtClean="0">
                <a:latin typeface="Times New Roman" pitchFamily="18" charset="0"/>
                <a:cs typeface="Times New Roman" pitchFamily="18" charset="0"/>
              </a:rPr>
              <a:t>Gokcen</a:t>
            </a:r>
            <a:r>
              <a:rPr lang="en-IN" sz="1600" dirty="0" smtClean="0">
                <a:latin typeface="Times New Roman" pitchFamily="18" charset="0"/>
                <a:cs typeface="Times New Roman" pitchFamily="18" charset="0"/>
              </a:rPr>
              <a:t>, V. A. </a:t>
            </a:r>
            <a:r>
              <a:rPr lang="en-IN" sz="1600" dirty="0" err="1" smtClean="0">
                <a:latin typeface="Times New Roman" pitchFamily="18" charset="0"/>
                <a:cs typeface="Times New Roman" pitchFamily="18" charset="0"/>
              </a:rPr>
              <a:t>Foroushani</a:t>
            </a:r>
            <a:r>
              <a:rPr lang="en-IN" sz="1600" dirty="0" smtClean="0">
                <a:latin typeface="Times New Roman" pitchFamily="18" charset="0"/>
                <a:cs typeface="Times New Roman" pitchFamily="18" charset="0"/>
              </a:rPr>
              <a:t>, and A. N. </a:t>
            </a:r>
            <a:r>
              <a:rPr lang="en-IN" sz="1600" dirty="0" err="1" smtClean="0">
                <a:latin typeface="Times New Roman" pitchFamily="18" charset="0"/>
                <a:cs typeface="Times New Roman" pitchFamily="18" charset="0"/>
              </a:rPr>
              <a:t>Zincir</a:t>
            </a:r>
            <a:r>
              <a:rPr lang="en-IN" sz="1600" dirty="0" smtClean="0">
                <a:latin typeface="Times New Roman" pitchFamily="18" charset="0"/>
                <a:cs typeface="Times New Roman" pitchFamily="18" charset="0"/>
              </a:rPr>
              <a:t>-Heywood, “Can we identify NAT </a:t>
            </a:r>
            <a:r>
              <a:rPr lang="en-IN" sz="1600" dirty="0" err="1" smtClean="0">
                <a:latin typeface="Times New Roman" pitchFamily="18" charset="0"/>
                <a:cs typeface="Times New Roman" pitchFamily="18" charset="0"/>
              </a:rPr>
              <a:t>behavior</a:t>
            </a:r>
            <a:r>
              <a:rPr lang="en-IN" sz="1600" dirty="0" smtClean="0">
                <a:latin typeface="Times New Roman" pitchFamily="18" charset="0"/>
                <a:cs typeface="Times New Roman" pitchFamily="18" charset="0"/>
              </a:rPr>
              <a:t> by analyzing traffic flows?” in 35. IEEE Security and Privacy Workshops, SPW 2014, San Jose, CA, USA, May 17-18, 2014. IEEE Computer Society, 2014, pp. 132–139. [Online]. Available: https://doi.org/10.1109/SPW.2014.28 </a:t>
            </a:r>
          </a:p>
          <a:p>
            <a:pPr algn="just">
              <a:lnSpc>
                <a:spcPct val="150000"/>
              </a:lnSpc>
            </a:pPr>
            <a:r>
              <a:rPr lang="en-IN" sz="1600" dirty="0" smtClean="0">
                <a:latin typeface="Times New Roman" pitchFamily="18" charset="0"/>
                <a:cs typeface="Times New Roman" pitchFamily="18" charset="0"/>
              </a:rPr>
              <a:t>[5] E. </a:t>
            </a:r>
            <a:r>
              <a:rPr lang="en-IN" sz="1600" dirty="0" err="1" smtClean="0">
                <a:latin typeface="Times New Roman" pitchFamily="18" charset="0"/>
                <a:cs typeface="Times New Roman" pitchFamily="18" charset="0"/>
              </a:rPr>
              <a:t>Bursztein</a:t>
            </a:r>
            <a:r>
              <a:rPr lang="en-IN" sz="1600" dirty="0" smtClean="0">
                <a:latin typeface="Times New Roman" pitchFamily="18" charset="0"/>
                <a:cs typeface="Times New Roman" pitchFamily="18" charset="0"/>
              </a:rPr>
              <a:t>, “Time has something to tell us about network address translation,” in Proc. of </a:t>
            </a:r>
            <a:r>
              <a:rPr lang="en-IN" sz="1600" dirty="0" err="1" smtClean="0">
                <a:latin typeface="Times New Roman" pitchFamily="18" charset="0"/>
                <a:cs typeface="Times New Roman" pitchFamily="18" charset="0"/>
              </a:rPr>
              <a:t>NordSec</a:t>
            </a:r>
            <a:r>
              <a:rPr lang="en-IN" sz="1600" dirty="0" smtClean="0">
                <a:latin typeface="Times New Roman" pitchFamily="18" charset="0"/>
                <a:cs typeface="Times New Roman" pitchFamily="18" charset="0"/>
              </a:rPr>
              <a:t>, 2007.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400" dirty="0" smtClean="0">
                <a:latin typeface="Times New Roman" pitchFamily="18" charset="0"/>
                <a:cs typeface="Times New Roman" pitchFamily="18" charset="0"/>
              </a:rPr>
              <a:t>[6] L. </a:t>
            </a:r>
            <a:r>
              <a:rPr lang="en-IN" sz="1400" dirty="0" err="1" smtClean="0">
                <a:latin typeface="Times New Roman" pitchFamily="18" charset="0"/>
                <a:cs typeface="Times New Roman" pitchFamily="18" charset="0"/>
              </a:rPr>
              <a:t>Orevi</a:t>
            </a:r>
            <a:r>
              <a:rPr lang="en-IN" sz="1400" dirty="0" smtClean="0">
                <a:latin typeface="Times New Roman" pitchFamily="18" charset="0"/>
                <a:cs typeface="Times New Roman" pitchFamily="18" charset="0"/>
              </a:rPr>
              <a:t>, A. Herzberg, and H. </a:t>
            </a:r>
            <a:r>
              <a:rPr lang="en-IN" sz="1400" dirty="0" err="1" smtClean="0">
                <a:latin typeface="Times New Roman" pitchFamily="18" charset="0"/>
                <a:cs typeface="Times New Roman" pitchFamily="18" charset="0"/>
              </a:rPr>
              <a:t>Zlatokrilov</a:t>
            </a:r>
            <a:r>
              <a:rPr lang="en-IN" sz="1400" dirty="0" smtClean="0">
                <a:latin typeface="Times New Roman" pitchFamily="18" charset="0"/>
                <a:cs typeface="Times New Roman" pitchFamily="18" charset="0"/>
              </a:rPr>
              <a:t>, “DNS-DNS: </a:t>
            </a:r>
            <a:r>
              <a:rPr lang="en-IN" sz="1400" dirty="0" err="1" smtClean="0">
                <a:latin typeface="Times New Roman" pitchFamily="18" charset="0"/>
                <a:cs typeface="Times New Roman" pitchFamily="18" charset="0"/>
              </a:rPr>
              <a:t>dns</a:t>
            </a:r>
            <a:r>
              <a:rPr lang="en-IN" sz="1400" dirty="0" smtClean="0">
                <a:latin typeface="Times New Roman" pitchFamily="18" charset="0"/>
                <a:cs typeface="Times New Roman" pitchFamily="18" charset="0"/>
              </a:rPr>
              <a:t>-based </a:t>
            </a:r>
            <a:r>
              <a:rPr lang="en-IN" sz="1400" dirty="0" err="1" smtClean="0">
                <a:latin typeface="Times New Roman" pitchFamily="18" charset="0"/>
                <a:cs typeface="Times New Roman" pitchFamily="18" charset="0"/>
              </a:rPr>
              <a:t>denat</a:t>
            </a:r>
            <a:r>
              <a:rPr lang="en-IN" sz="1400" dirty="0" smtClean="0">
                <a:latin typeface="Times New Roman" pitchFamily="18" charset="0"/>
                <a:cs typeface="Times New Roman" pitchFamily="18" charset="0"/>
              </a:rPr>
              <a:t> scheme,” in Cryptology and Network Security - 17th International Conference, CANS 2018, Naples, Italy, September 30 - October 3, 2018, Proceedings, ser. Lecture Notes in Computer Science, J. </a:t>
            </a:r>
            <a:r>
              <a:rPr lang="en-IN" sz="1400" dirty="0" err="1" smtClean="0">
                <a:latin typeface="Times New Roman" pitchFamily="18" charset="0"/>
                <a:cs typeface="Times New Roman" pitchFamily="18" charset="0"/>
              </a:rPr>
              <a:t>Camenisch</a:t>
            </a:r>
            <a:r>
              <a:rPr lang="en-IN" sz="1400" dirty="0" smtClean="0">
                <a:latin typeface="Times New Roman" pitchFamily="18" charset="0"/>
                <a:cs typeface="Times New Roman" pitchFamily="18" charset="0"/>
              </a:rPr>
              <a:t> and P. </a:t>
            </a:r>
            <a:r>
              <a:rPr lang="en-IN" sz="1400" dirty="0" err="1" smtClean="0">
                <a:latin typeface="Times New Roman" pitchFamily="18" charset="0"/>
                <a:cs typeface="Times New Roman" pitchFamily="18" charset="0"/>
              </a:rPr>
              <a:t>Papadimitratos</a:t>
            </a:r>
            <a:r>
              <a:rPr lang="en-IN" sz="1400" dirty="0" smtClean="0">
                <a:latin typeface="Times New Roman" pitchFamily="18" charset="0"/>
                <a:cs typeface="Times New Roman" pitchFamily="18" charset="0"/>
              </a:rPr>
              <a:t>, Eds., vol. 11124. Springer, 2018, pp. 69–88. [Online]. Available: https://doi.org/10.1007/978-3-030-00434-7_4 </a:t>
            </a:r>
          </a:p>
          <a:p>
            <a:pPr algn="just">
              <a:lnSpc>
                <a:spcPct val="150000"/>
              </a:lnSpc>
            </a:pPr>
            <a:r>
              <a:rPr lang="en-IN" sz="1400" dirty="0" smtClean="0">
                <a:latin typeface="Times New Roman" pitchFamily="18" charset="0"/>
                <a:cs typeface="Times New Roman" pitchFamily="18" charset="0"/>
              </a:rPr>
              <a:t>[7] P. </a:t>
            </a:r>
            <a:r>
              <a:rPr lang="en-IN" sz="1400" dirty="0" err="1" smtClean="0">
                <a:latin typeface="Times New Roman" pitchFamily="18" charset="0"/>
                <a:cs typeface="Times New Roman" pitchFamily="18" charset="0"/>
              </a:rPr>
              <a:t>Phaal</a:t>
            </a:r>
            <a:r>
              <a:rPr lang="en-IN" sz="1400" dirty="0" smtClean="0">
                <a:latin typeface="Times New Roman" pitchFamily="18" charset="0"/>
                <a:cs typeface="Times New Roman" pitchFamily="18" charset="0"/>
              </a:rPr>
              <a:t>, “Detecting </a:t>
            </a:r>
            <a:r>
              <a:rPr lang="en-IN" sz="1400" dirty="0" err="1" smtClean="0">
                <a:latin typeface="Times New Roman" pitchFamily="18" charset="0"/>
                <a:cs typeface="Times New Roman" pitchFamily="18" charset="0"/>
              </a:rPr>
              <a:t>nat</a:t>
            </a:r>
            <a:r>
              <a:rPr lang="en-IN" sz="1400" dirty="0" smtClean="0">
                <a:latin typeface="Times New Roman" pitchFamily="18" charset="0"/>
                <a:cs typeface="Times New Roman" pitchFamily="18" charset="0"/>
              </a:rPr>
              <a:t> device using </a:t>
            </a:r>
            <a:r>
              <a:rPr lang="en-IN" sz="1400" dirty="0" err="1" smtClean="0">
                <a:latin typeface="Times New Roman" pitchFamily="18" charset="0"/>
                <a:cs typeface="Times New Roman" pitchFamily="18" charset="0"/>
              </a:rPr>
              <a:t>sflow</a:t>
            </a:r>
            <a:r>
              <a:rPr lang="en-IN" sz="1400" dirty="0" smtClean="0">
                <a:latin typeface="Times New Roman" pitchFamily="18" charset="0"/>
                <a:cs typeface="Times New Roman" pitchFamily="18" charset="0"/>
              </a:rPr>
              <a:t>,” http://www. </a:t>
            </a:r>
            <a:r>
              <a:rPr lang="en-IN" sz="1400" dirty="0" err="1" smtClean="0">
                <a:latin typeface="Times New Roman" pitchFamily="18" charset="0"/>
                <a:cs typeface="Times New Roman" pitchFamily="18" charset="0"/>
              </a:rPr>
              <a:t>sflow</a:t>
            </a:r>
            <a:r>
              <a:rPr lang="en-IN" sz="1400" dirty="0" smtClean="0">
                <a:latin typeface="Times New Roman" pitchFamily="18" charset="0"/>
                <a:cs typeface="Times New Roman" pitchFamily="18" charset="0"/>
              </a:rPr>
              <a:t>. org/</a:t>
            </a:r>
            <a:r>
              <a:rPr lang="en-IN" sz="1400" dirty="0" err="1" smtClean="0">
                <a:latin typeface="Times New Roman" pitchFamily="18" charset="0"/>
                <a:cs typeface="Times New Roman" pitchFamily="18" charset="0"/>
              </a:rPr>
              <a:t>detectNAT</a:t>
            </a:r>
            <a:r>
              <a:rPr lang="en-IN" sz="1400" dirty="0" smtClean="0">
                <a:latin typeface="Times New Roman" pitchFamily="18" charset="0"/>
                <a:cs typeface="Times New Roman" pitchFamily="18" charset="0"/>
              </a:rPr>
              <a:t>/, 2003. </a:t>
            </a:r>
          </a:p>
          <a:p>
            <a:pPr algn="just">
              <a:lnSpc>
                <a:spcPct val="150000"/>
              </a:lnSpc>
            </a:pPr>
            <a:r>
              <a:rPr lang="en-IN" sz="1400" dirty="0" smtClean="0">
                <a:latin typeface="Times New Roman" pitchFamily="18" charset="0"/>
                <a:cs typeface="Times New Roman" pitchFamily="18" charset="0"/>
              </a:rPr>
              <a:t>[8] G. Maier, F. Schneider, and A. </a:t>
            </a:r>
            <a:r>
              <a:rPr lang="en-IN" sz="1400" dirty="0" err="1" smtClean="0">
                <a:latin typeface="Times New Roman" pitchFamily="18" charset="0"/>
                <a:cs typeface="Times New Roman" pitchFamily="18" charset="0"/>
              </a:rPr>
              <a:t>Feldmann</a:t>
            </a:r>
            <a:r>
              <a:rPr lang="en-IN" sz="1400" dirty="0" smtClean="0">
                <a:latin typeface="Times New Roman" pitchFamily="18" charset="0"/>
                <a:cs typeface="Times New Roman" pitchFamily="18" charset="0"/>
              </a:rPr>
              <a:t>, “NAT usage in residential broadband networks,” in Passive and Active Measurement - 12th International Conference, PAM 2011, Atlanta, GA, USA, March 20-22, 2011. Proceedings, ser. Lecture Notes in Computer Science, N. Spring and G. F. Riley, Eds., vol. 6579. Springer, 2011, pp. 32–41. [Online]. Available: https://doi.org/10.1007/978-3-642-19260-9_4 </a:t>
            </a:r>
          </a:p>
          <a:p>
            <a:pPr algn="just">
              <a:lnSpc>
                <a:spcPct val="150000"/>
              </a:lnSpc>
            </a:pPr>
            <a:r>
              <a:rPr lang="en-IN" sz="1400" dirty="0" smtClean="0">
                <a:latin typeface="Times New Roman" pitchFamily="18" charset="0"/>
                <a:cs typeface="Times New Roman" pitchFamily="18" charset="0"/>
              </a:rPr>
              <a:t>[9] S. M. </a:t>
            </a:r>
            <a:r>
              <a:rPr lang="en-IN" sz="1400" dirty="0" err="1" smtClean="0">
                <a:latin typeface="Times New Roman" pitchFamily="18" charset="0"/>
                <a:cs typeface="Times New Roman" pitchFamily="18" charset="0"/>
              </a:rPr>
              <a:t>Bellovin</a:t>
            </a:r>
            <a:r>
              <a:rPr lang="en-IN" sz="1400" dirty="0" smtClean="0">
                <a:latin typeface="Times New Roman" pitchFamily="18" charset="0"/>
                <a:cs typeface="Times New Roman" pitchFamily="18" charset="0"/>
              </a:rPr>
              <a:t>, “A technique for counting </a:t>
            </a:r>
            <a:r>
              <a:rPr lang="en-IN" sz="1400" dirty="0" err="1" smtClean="0">
                <a:latin typeface="Times New Roman" pitchFamily="18" charset="0"/>
                <a:cs typeface="Times New Roman" pitchFamily="18" charset="0"/>
              </a:rPr>
              <a:t>natted</a:t>
            </a:r>
            <a:r>
              <a:rPr lang="en-IN" sz="1400" dirty="0" smtClean="0">
                <a:latin typeface="Times New Roman" pitchFamily="18" charset="0"/>
                <a:cs typeface="Times New Roman" pitchFamily="18" charset="0"/>
              </a:rPr>
              <a:t> hosts,” in Proceedings of the 2nd ACM SIGCOMM Internet Measurement Workshop, IMW 2002, Marseille, France, November 6-8, 2002. ACM, 2002, pp. 267–272. [Online]. Available: https://doi.org/10.1145/637201.637243 </a:t>
            </a:r>
          </a:p>
          <a:p>
            <a:pPr algn="just">
              <a:lnSpc>
                <a:spcPct val="150000"/>
              </a:lnSpc>
            </a:pPr>
            <a:r>
              <a:rPr lang="en-IN" sz="1400" dirty="0" smtClean="0">
                <a:latin typeface="Times New Roman" pitchFamily="18" charset="0"/>
                <a:cs typeface="Times New Roman" pitchFamily="18" charset="0"/>
              </a:rPr>
              <a:t>[10] S. </a:t>
            </a:r>
            <a:r>
              <a:rPr lang="en-IN" sz="1400" dirty="0" err="1" smtClean="0">
                <a:latin typeface="Times New Roman" pitchFamily="18" charset="0"/>
                <a:cs typeface="Times New Roman" pitchFamily="18" charset="0"/>
              </a:rPr>
              <a:t>Mongkolluksamee</a:t>
            </a:r>
            <a:r>
              <a:rPr lang="en-IN" sz="1400" dirty="0" smtClean="0">
                <a:latin typeface="Times New Roman" pitchFamily="18" charset="0"/>
                <a:cs typeface="Times New Roman" pitchFamily="18" charset="0"/>
              </a:rPr>
              <a:t>, K. Fukuda, and P. </a:t>
            </a:r>
            <a:r>
              <a:rPr lang="en-IN" sz="1400" dirty="0" err="1" smtClean="0">
                <a:latin typeface="Times New Roman" pitchFamily="18" charset="0"/>
                <a:cs typeface="Times New Roman" pitchFamily="18" charset="0"/>
              </a:rPr>
              <a:t>Pongpaibool</a:t>
            </a:r>
            <a:r>
              <a:rPr lang="en-IN" sz="1400" dirty="0" smtClean="0">
                <a:latin typeface="Times New Roman" pitchFamily="18" charset="0"/>
                <a:cs typeface="Times New Roman" pitchFamily="18" charset="0"/>
              </a:rPr>
              <a:t>, “Counting </a:t>
            </a:r>
            <a:r>
              <a:rPr lang="en-IN" sz="1400" dirty="0" err="1" smtClean="0">
                <a:latin typeface="Times New Roman" pitchFamily="18" charset="0"/>
                <a:cs typeface="Times New Roman" pitchFamily="18" charset="0"/>
              </a:rPr>
              <a:t>natted</a:t>
            </a:r>
            <a:r>
              <a:rPr lang="en-IN" sz="1400" dirty="0" smtClean="0">
                <a:latin typeface="Times New Roman" pitchFamily="18" charset="0"/>
                <a:cs typeface="Times New Roman" pitchFamily="18" charset="0"/>
              </a:rPr>
              <a:t> hosts by observing TCP/IP field </a:t>
            </a:r>
            <a:r>
              <a:rPr lang="en-IN" sz="1400" dirty="0" err="1" smtClean="0">
                <a:latin typeface="Times New Roman" pitchFamily="18" charset="0"/>
                <a:cs typeface="Times New Roman" pitchFamily="18" charset="0"/>
              </a:rPr>
              <a:t>behaviors</a:t>
            </a:r>
            <a:r>
              <a:rPr lang="en-IN" sz="1400" dirty="0" smtClean="0">
                <a:latin typeface="Times New Roman" pitchFamily="18" charset="0"/>
                <a:cs typeface="Times New Roman" pitchFamily="18" charset="0"/>
              </a:rPr>
              <a:t>,” in Proceedings of IEEE International Conference on Communications, ICC 2012, Ottawa, ON, Canada, June 10-15, 2012. IEEE, 2012, pp. 1265–1270. [Online]. Available: https://doi.org/10.1109/ICC.2012.6364596</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1626</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IPvest Clustering the IP traffic of network entities hidden behind a single IP address using machine learning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2021-05-10T15:54:31Z</dcterms:modified>
</cp:coreProperties>
</file>