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novel recursive gene selection method based on least square kernel extreme learning machine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presents a recursive feature elimination (RFE) mechanism to select the most informative genes with a least square kernel extreme learning machine (LSKELM) classifier. </a:t>
            </a:r>
          </a:p>
          <a:p>
            <a:pPr algn="just">
              <a:lnSpc>
                <a:spcPct val="150000"/>
              </a:lnSpc>
            </a:pPr>
            <a:r>
              <a:rPr lang="en-IN" sz="2000" dirty="0" smtClean="0">
                <a:latin typeface="Times New Roman" pitchFamily="18" charset="0"/>
                <a:cs typeface="Times New Roman" pitchFamily="18" charset="0"/>
              </a:rPr>
              <a:t>Describing the generalization ability of LSKELM in a way that is related to small norm of weights, we proposed a ranking criterion to evaluate the importance of genes by the norm of weights obtained by LSKELM network. </a:t>
            </a:r>
          </a:p>
          <a:p>
            <a:pPr algn="just">
              <a:lnSpc>
                <a:spcPct val="150000"/>
              </a:lnSpc>
            </a:pPr>
            <a:r>
              <a:rPr lang="en-IN" sz="2000" dirty="0" smtClean="0">
                <a:latin typeface="Times New Roman" pitchFamily="18" charset="0"/>
                <a:cs typeface="Times New Roman" pitchFamily="18" charset="0"/>
              </a:rPr>
              <a:t>The proposed method is called LSKELM-RFE algorithm,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which first employs the original genes to build a LSKELM classifier, and then ranks the genes according to their importance given by the norm of LSKELM network output weights, and finally removes a least important gene. </a:t>
            </a:r>
          </a:p>
          <a:p>
            <a:pPr algn="just">
              <a:lnSpc>
                <a:spcPct val="150000"/>
              </a:lnSpc>
            </a:pPr>
            <a:r>
              <a:rPr lang="en-IN" sz="2000" dirty="0" smtClean="0">
                <a:latin typeface="Times New Roman" pitchFamily="18" charset="0"/>
                <a:cs typeface="Times New Roman" pitchFamily="18" charset="0"/>
              </a:rPr>
              <a:t>Benefiting from the random mapping mechanism of the extreme learning machine (ELM) kernel, there are no parameter of LSKELM-RFE needs to be manually tuned. </a:t>
            </a:r>
          </a:p>
          <a:p>
            <a:pPr algn="just">
              <a:lnSpc>
                <a:spcPct val="150000"/>
              </a:lnSpc>
            </a:pPr>
            <a:r>
              <a:rPr lang="en-IN" sz="2000" dirty="0" smtClean="0">
                <a:latin typeface="Times New Roman" pitchFamily="18" charset="0"/>
                <a:cs typeface="Times New Roman" pitchFamily="18" charset="0"/>
              </a:rPr>
              <a:t>A comparative study among our proposed algorithm and other two famous RFE algorithms has shown that LSKELM-RFE outperforms other RFE algorithms in both the computational cost and generalization ability.</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All existing one-class classifiers, which use activation function, that can work only for differentiable function but our all proposed methods in the expanded toolbox can work for both differentiable and non-differentiable activation function.</a:t>
            </a:r>
          </a:p>
          <a:p>
            <a:pPr algn="just">
              <a:lnSpc>
                <a:spcPct val="150000"/>
              </a:lnSpc>
            </a:pPr>
            <a:r>
              <a:rPr lang="en-IN" sz="2000" dirty="0" smtClean="0">
                <a:latin typeface="Times New Roman" pitchFamily="18" charset="0"/>
                <a:cs typeface="Times New Roman" pitchFamily="18" charset="0"/>
              </a:rPr>
              <a:t>We propose an expansion of DD toolbox for both online and offline OCC based on ELM and OSELM. </a:t>
            </a:r>
          </a:p>
          <a:p>
            <a:pPr algn="just">
              <a:lnSpc>
                <a:spcPct val="150000"/>
              </a:lnSpc>
            </a:pPr>
            <a:r>
              <a:rPr lang="en-IN" sz="2000" dirty="0" smtClean="0">
                <a:latin typeface="Times New Roman" pitchFamily="18" charset="0"/>
                <a:cs typeface="Times New Roman" pitchFamily="18" charset="0"/>
              </a:rPr>
              <a:t>As we have discussed, existing </a:t>
            </a:r>
            <a:r>
              <a:rPr lang="en-IN" sz="2000" dirty="0" err="1" smtClean="0">
                <a:latin typeface="Times New Roman" pitchFamily="18" charset="0"/>
                <a:cs typeface="Times New Roman" pitchFamily="18" charset="0"/>
              </a:rPr>
              <a:t>autoencoder</a:t>
            </a:r>
            <a:r>
              <a:rPr lang="en-IN" sz="2000" dirty="0" smtClean="0">
                <a:latin typeface="Times New Roman" pitchFamily="18" charset="0"/>
                <a:cs typeface="Times New Roman" pitchFamily="18" charset="0"/>
              </a:rPr>
              <a:t> is a time consumable method during training because it needs to tune the weight properly but our all three proposed </a:t>
            </a:r>
            <a:r>
              <a:rPr lang="en-IN" sz="2000" dirty="0" err="1" smtClean="0">
                <a:latin typeface="Times New Roman" pitchFamily="18" charset="0"/>
                <a:cs typeface="Times New Roman" pitchFamily="18" charset="0"/>
              </a:rPr>
              <a:t>autoencoders</a:t>
            </a:r>
            <a:r>
              <a:rPr lang="en-IN" sz="2000" dirty="0" smtClean="0">
                <a:latin typeface="Times New Roman" pitchFamily="18" charset="0"/>
                <a:cs typeface="Times New Roman" pitchFamily="18" charset="0"/>
              </a:rPr>
              <a:t> based methods have no need to tune the weight and yield the result in just one pass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nonlinear entities are usually evolved into the sophisticated computer programs to solve a particular problem. Many researches show that GEP has very strong ability in data mining and optimization, and is especially suitable for dealing with function mining and symbolic regression problems.</a:t>
            </a:r>
          </a:p>
          <a:p>
            <a:pPr algn="just">
              <a:lnSpc>
                <a:spcPct val="150000"/>
              </a:lnSpc>
            </a:pPr>
            <a:r>
              <a:rPr lang="en-IN" sz="2000" dirty="0" smtClean="0">
                <a:latin typeface="Times New Roman" pitchFamily="18" charset="0"/>
                <a:cs typeface="Times New Roman" pitchFamily="18" charset="0"/>
              </a:rPr>
              <a:t>GEP chromosome is represented by a fixed-length character string containing one or more genes. Each gene contains two parts: head and tail. The head can be composed of functions and terminals, while the tail can only consist of terminals. </a:t>
            </a:r>
          </a:p>
          <a:p>
            <a:pPr algn="just">
              <a:lnSpc>
                <a:spcPct val="150000"/>
              </a:lnSpc>
            </a:pPr>
            <a:r>
              <a:rPr lang="en-IN" sz="2000" dirty="0" smtClean="0">
                <a:latin typeface="Times New Roman" pitchFamily="18" charset="0"/>
                <a:cs typeface="Times New Roman" pitchFamily="18" charset="0"/>
              </a:rPr>
              <a:t>The function set is formed by all function symbols needed for solving the object problem while the terminals set consist of known symbols, variable and constant described the problem.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proposed classifiers exhibit better performance compared to ten traditional one-class classifiers and ELM based two one-class classifiers. </a:t>
            </a:r>
          </a:p>
          <a:p>
            <a:pPr algn="just">
              <a:lnSpc>
                <a:spcPct val="150000"/>
              </a:lnSpc>
            </a:pPr>
            <a:r>
              <a:rPr lang="en-IN" sz="2000" dirty="0" smtClean="0">
                <a:latin typeface="Times New Roman" pitchFamily="18" charset="0"/>
                <a:cs typeface="Times New Roman" pitchFamily="18" charset="0"/>
              </a:rPr>
              <a:t>Through proposed one-class classifiers, we intend to expand the functionality of the most used toolbox for OCC i.e. DD toolbox. </a:t>
            </a:r>
          </a:p>
          <a:p>
            <a:pPr algn="just">
              <a:lnSpc>
                <a:spcPct val="150000"/>
              </a:lnSpc>
            </a:pPr>
            <a:r>
              <a:rPr lang="en-IN" sz="2000" dirty="0" smtClean="0">
                <a:latin typeface="Times New Roman" pitchFamily="18" charset="0"/>
                <a:cs typeface="Times New Roman" pitchFamily="18" charset="0"/>
              </a:rPr>
              <a:t>All of our methods are totally compatible with all the present features of the toolbox. </a:t>
            </a:r>
          </a:p>
          <a:p>
            <a:pPr algn="just">
              <a:lnSpc>
                <a:spcPct val="150000"/>
              </a:lnSpc>
            </a:pPr>
            <a:r>
              <a:rPr lang="en-IN" sz="2000" dirty="0" smtClean="0">
                <a:latin typeface="Times New Roman" pitchFamily="18" charset="0"/>
                <a:cs typeface="Times New Roman" pitchFamily="18" charset="0"/>
              </a:rPr>
              <a:t>We have expanded the toolbox of OCC provided by Tax, so we divided our proposed work based on the category provided by Tax only.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forecast performance is difficult to meet the needs of people simply using soft computing-based methods due to the difficulties in describing the large-scale weather process and useless hydrological information. </a:t>
            </a:r>
          </a:p>
          <a:p>
            <a:pPr algn="just">
              <a:lnSpc>
                <a:spcPct val="150000"/>
              </a:lnSpc>
            </a:pPr>
            <a:r>
              <a:rPr lang="en-IN" sz="2000" dirty="0" smtClean="0">
                <a:latin typeface="Times New Roman" pitchFamily="18" charset="0"/>
                <a:cs typeface="Times New Roman" pitchFamily="18" charset="0"/>
              </a:rPr>
              <a:t>Therefore, in consideration of the importance of rainfall in our daily life and the difficulties to predict it, this work was to develop a precipitation prediction model based on ELM and Gene Expression Programming (GEP) to improve regional daily precipitation prediction. </a:t>
            </a:r>
          </a:p>
          <a:p>
            <a:pPr algn="just">
              <a:lnSpc>
                <a:spcPct val="150000"/>
              </a:lnSpc>
            </a:pPr>
            <a:r>
              <a:rPr lang="en-IN" sz="2000" dirty="0" smtClean="0">
                <a:latin typeface="Times New Roman" pitchFamily="18" charset="0"/>
                <a:cs typeface="Times New Roman" pitchFamily="18" charset="0"/>
              </a:rPr>
              <a:t>The rest of the paper is organized as follows. Firstly, the related method theories are briefly introduced. Next, we clearly describes the proposed hybrid method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dirty="0"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Using the weather research and forecasting (WRF) model for precipitation forecasting in an </a:t>
                      </a:r>
                      <a:r>
                        <a:rPr lang="en-IN" sz="1600" dirty="0" err="1">
                          <a:latin typeface="Times New Roman"/>
                          <a:ea typeface="Times New Roman"/>
                          <a:cs typeface="Latha"/>
                        </a:rPr>
                        <a:t>andean</a:t>
                      </a:r>
                      <a:r>
                        <a:rPr lang="en-IN" sz="1600" dirty="0">
                          <a:latin typeface="Times New Roman"/>
                          <a:ea typeface="Times New Roman"/>
                          <a:cs typeface="Latha"/>
                        </a:rPr>
                        <a:t> region with complex topography</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G. Yáñez-Morroni, J. Gironás, M. Caneo, R. Delgado, R. Garreaud,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This work analyzes an ensemble of microphysics schemes to enhance initial forecasts made by the Chilean Weather Agency in the front range of Santiago.</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A feasibility of six-hourly rainfall forecast over central India using model output and remote sensing data</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S. Prakash, C. Mahesh, R.M. Gairola, B. Buyantogtokh,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In this paper, an artificial neural network (ANN) technique is used to construct a non-linear mapping between output data from global forecast system (GFS) and rainfall from tropical rainfall measuring mission (TRMM) satellite measurements.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2300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Investigation of weather radar quantitative precipitation estimation methodologies in complex </a:t>
                      </a:r>
                      <a:r>
                        <a:rPr lang="en-US" sz="1600" dirty="0" err="1">
                          <a:latin typeface="Times New Roman"/>
                          <a:ea typeface="Calibri"/>
                          <a:cs typeface="Latha"/>
                        </a:rPr>
                        <a:t>orography</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M. Montopoli, N. Roberto, E. Adirosi, E. Gorgucci, L. Baldini,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Most of these studies support the use of dual polarization radar variables not only to ensure a good level of data quality but also as a direct input to rain estimation equations.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Long-range prediction of hawaiian winter rainfall using canonical correlation analysis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S. Chu, Y. He,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1C1D1E"/>
                          </a:solidFill>
                          <a:latin typeface="Times New Roman"/>
                          <a:ea typeface="Calibri"/>
                          <a:cs typeface="Latha"/>
                        </a:rPr>
                        <a:t>The summer Southern Oscillation Index (SOI) and summer sea</a:t>
                      </a:r>
                      <a:r>
                        <a:rPr lang="en-US" sz="1600" dirty="0">
                          <a:solidFill>
                            <a:srgbClr val="1C1D1E"/>
                          </a:solidFill>
                          <a:latin typeface="Cambria Math"/>
                          <a:ea typeface="Calibri"/>
                          <a:cs typeface="Times New Roman"/>
                        </a:rPr>
                        <a:t>‐</a:t>
                      </a:r>
                      <a:r>
                        <a:rPr lang="en-US" sz="1600" dirty="0">
                          <a:solidFill>
                            <a:srgbClr val="1C1D1E"/>
                          </a:solidFill>
                          <a:latin typeface="Times New Roman"/>
                          <a:ea typeface="Calibri"/>
                          <a:cs typeface="Latha"/>
                        </a:rPr>
                        <a:t>level pressure (SLP) over the North Pacific are used as predictors, and the following winter rainfall indices from three islands of Hawaii are used as </a:t>
                      </a:r>
                      <a:r>
                        <a:rPr lang="en-US" sz="1600" dirty="0" err="1">
                          <a:solidFill>
                            <a:srgbClr val="1C1D1E"/>
                          </a:solidFill>
                          <a:latin typeface="Times New Roman"/>
                          <a:ea typeface="Calibri"/>
                          <a:cs typeface="Latha"/>
                        </a:rPr>
                        <a:t>predictands</a:t>
                      </a:r>
                      <a:r>
                        <a:rPr lang="en-US" sz="1600" dirty="0">
                          <a:solidFill>
                            <a:srgbClr val="1C1D1E"/>
                          </a:solidFill>
                          <a:latin typeface="Times New Roman"/>
                          <a:ea typeface="Calibri"/>
                          <a:cs typeface="Latha"/>
                        </a:rPr>
                        <a:t>.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2.png"/>
          <p:cNvPicPr>
            <a:picLocks noGrp="1" noChangeAspect="1" noChangeArrowheads="1"/>
          </p:cNvPicPr>
          <p:nvPr>
            <p:ph idx="1"/>
          </p:nvPr>
        </p:nvPicPr>
        <p:blipFill>
          <a:blip r:embed="rId2"/>
          <a:srcRect/>
          <a:stretch>
            <a:fillRect/>
          </a:stretch>
        </p:blipFill>
        <p:spPr bwMode="auto">
          <a:xfrm>
            <a:off x="1905000" y="1371600"/>
            <a:ext cx="6324600" cy="5105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47500" lnSpcReduction="20000"/>
          </a:bodyPr>
          <a:lstStyle/>
          <a:p>
            <a:pPr algn="just">
              <a:lnSpc>
                <a:spcPct val="170000"/>
              </a:lnSpc>
              <a:buNone/>
            </a:pPr>
            <a:r>
              <a:rPr lang="en-IN" dirty="0" smtClean="0">
                <a:latin typeface="Times New Roman" pitchFamily="18" charset="0"/>
                <a:cs typeface="Times New Roman" pitchFamily="18" charset="0"/>
              </a:rPr>
              <a:t>      This paper presented a novel hybrid model based on ELM and GEP for regional daily quantitative precipitation prediction. Our proposed model can reduce the risk of ELM </a:t>
            </a:r>
            <a:r>
              <a:rPr lang="en-IN" dirty="0" err="1" smtClean="0">
                <a:latin typeface="Times New Roman" pitchFamily="18" charset="0"/>
                <a:cs typeface="Times New Roman" pitchFamily="18" charset="0"/>
              </a:rPr>
              <a:t>modeling</a:t>
            </a:r>
            <a:r>
              <a:rPr lang="en-IN" dirty="0" smtClean="0">
                <a:latin typeface="Times New Roman" pitchFamily="18" charset="0"/>
                <a:cs typeface="Times New Roman" pitchFamily="18" charset="0"/>
              </a:rPr>
              <a:t> error using GEP to improve the prediction performance. The proposed model, compared with five state-of-the-art precipitation prediction methods including DNN, ELM, SVR, BP and NARX, was test for solving two different types of daily precipitation prediction problems. The prediction performance was evaluated in terms of five metrics on eight datasets. The comparison results indicate that most of the models can achieve a reasonable prediction accuracy. More importantly, by and large, the proposed model outperforms the state-of-the-art precipitation prediction methods on all datasets with the highest accuracy, and the highest strong credibility and the lowest unreliability. It would be an interesting topic to research the inclusion of other meteorological elements and materials in future, like air mass trajectories and the satellite cloud picture, which may further improve the forecasting accuracy</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600" dirty="0" smtClean="0">
                <a:latin typeface="Times New Roman" pitchFamily="18" charset="0"/>
                <a:cs typeface="Times New Roman" pitchFamily="18" charset="0"/>
              </a:rPr>
              <a:t>[1] C. </a:t>
            </a:r>
            <a:r>
              <a:rPr lang="en-IN" sz="1600" dirty="0" err="1" smtClean="0">
                <a:latin typeface="Times New Roman" pitchFamily="18" charset="0"/>
                <a:cs typeface="Times New Roman" pitchFamily="18" charset="0"/>
              </a:rPr>
              <a:t>Sheng</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Xue</a:t>
            </a:r>
            <a:r>
              <a:rPr lang="en-IN" sz="1600" dirty="0" smtClean="0">
                <a:latin typeface="Times New Roman" pitchFamily="18" charset="0"/>
                <a:cs typeface="Times New Roman" pitchFamily="18" charset="0"/>
              </a:rPr>
              <a:t>, Short-range prediction of a heavy precipitation event by assimilating </a:t>
            </a:r>
            <a:r>
              <a:rPr lang="en-IN" sz="1600" dirty="0" err="1" smtClean="0">
                <a:latin typeface="Times New Roman" pitchFamily="18" charset="0"/>
                <a:cs typeface="Times New Roman" pitchFamily="18" charset="0"/>
              </a:rPr>
              <a:t>chinese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cinrad-sa</a:t>
            </a:r>
            <a:r>
              <a:rPr lang="en-IN" sz="1600" dirty="0" smtClean="0">
                <a:latin typeface="Times New Roman" pitchFamily="18" charset="0"/>
                <a:cs typeface="Times New Roman" pitchFamily="18" charset="0"/>
              </a:rPr>
              <a:t> radar reflectivity data using complex cloud analysis, </a:t>
            </a:r>
            <a:r>
              <a:rPr lang="en-IN" sz="1600" dirty="0" err="1" smtClean="0">
                <a:latin typeface="Times New Roman" pitchFamily="18" charset="0"/>
                <a:cs typeface="Times New Roman" pitchFamily="18" charset="0"/>
              </a:rPr>
              <a:t>Meteorol</a:t>
            </a:r>
            <a:r>
              <a:rPr lang="en-IN" sz="1600" dirty="0" smtClean="0">
                <a:latin typeface="Times New Roman" pitchFamily="18" charset="0"/>
                <a:cs typeface="Times New Roman" pitchFamily="18" charset="0"/>
              </a:rPr>
              <a:t>. Atmos. </a:t>
            </a:r>
            <a:r>
              <a:rPr lang="en-IN" sz="1600" dirty="0" err="1" smtClean="0">
                <a:latin typeface="Times New Roman" pitchFamily="18" charset="0"/>
                <a:cs typeface="Times New Roman" pitchFamily="18" charset="0"/>
              </a:rPr>
              <a:t>Phy</a:t>
            </a:r>
            <a:r>
              <a:rPr lang="en-IN" sz="1600" dirty="0" smtClean="0">
                <a:latin typeface="Times New Roman" pitchFamily="18" charset="0"/>
                <a:cs typeface="Times New Roman" pitchFamily="18" charset="0"/>
              </a:rPr>
              <a:t>. 94 (2006), 167–183. </a:t>
            </a:r>
          </a:p>
          <a:p>
            <a:pPr algn="just">
              <a:lnSpc>
                <a:spcPct val="150000"/>
              </a:lnSpc>
            </a:pPr>
            <a:r>
              <a:rPr lang="en-IN" sz="1600" dirty="0" smtClean="0">
                <a:latin typeface="Times New Roman" pitchFamily="18" charset="0"/>
                <a:cs typeface="Times New Roman" pitchFamily="18" charset="0"/>
              </a:rPr>
              <a:t>[2] G. </a:t>
            </a:r>
            <a:r>
              <a:rPr lang="en-IN" sz="1600" dirty="0" err="1" smtClean="0">
                <a:latin typeface="Times New Roman" pitchFamily="18" charset="0"/>
                <a:cs typeface="Times New Roman" pitchFamily="18" charset="0"/>
              </a:rPr>
              <a:t>Yáñez-Morroni</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Gironás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Caneo</a:t>
            </a:r>
            <a:r>
              <a:rPr lang="en-IN" sz="1600" dirty="0" smtClean="0">
                <a:latin typeface="Times New Roman" pitchFamily="18" charset="0"/>
                <a:cs typeface="Times New Roman" pitchFamily="18" charset="0"/>
              </a:rPr>
              <a:t>, R. Delgado, R. </a:t>
            </a:r>
            <a:r>
              <a:rPr lang="en-IN" sz="1600" dirty="0" err="1" smtClean="0">
                <a:latin typeface="Times New Roman" pitchFamily="18" charset="0"/>
                <a:cs typeface="Times New Roman" pitchFamily="18" charset="0"/>
              </a:rPr>
              <a:t>Garreaud</a:t>
            </a:r>
            <a:r>
              <a:rPr lang="en-IN" sz="1600" dirty="0" smtClean="0">
                <a:latin typeface="Times New Roman" pitchFamily="18" charset="0"/>
                <a:cs typeface="Times New Roman" pitchFamily="18" charset="0"/>
              </a:rPr>
              <a:t>, Using the weather research and forecasting (WRF) model for precipitation forecasting in an </a:t>
            </a:r>
            <a:r>
              <a:rPr lang="en-IN" sz="1600" dirty="0" err="1" smtClean="0">
                <a:latin typeface="Times New Roman" pitchFamily="18" charset="0"/>
                <a:cs typeface="Times New Roman" pitchFamily="18" charset="0"/>
              </a:rPr>
              <a:t>andean</a:t>
            </a:r>
            <a:r>
              <a:rPr lang="en-IN" sz="1600" dirty="0" smtClean="0">
                <a:latin typeface="Times New Roman" pitchFamily="18" charset="0"/>
                <a:cs typeface="Times New Roman" pitchFamily="18" charset="0"/>
              </a:rPr>
              <a:t> region with complex topography, Atmosphere. 9 (2018), 304. </a:t>
            </a:r>
          </a:p>
          <a:p>
            <a:pPr algn="just">
              <a:lnSpc>
                <a:spcPct val="150000"/>
              </a:lnSpc>
            </a:pPr>
            <a:r>
              <a:rPr lang="en-IN" sz="1600" dirty="0" smtClean="0">
                <a:latin typeface="Times New Roman" pitchFamily="18" charset="0"/>
                <a:cs typeface="Times New Roman" pitchFamily="18" charset="0"/>
              </a:rPr>
              <a:t>[3] S. </a:t>
            </a:r>
            <a:r>
              <a:rPr lang="en-IN" sz="1600" dirty="0" err="1" smtClean="0">
                <a:latin typeface="Times New Roman" pitchFamily="18" charset="0"/>
                <a:cs typeface="Times New Roman" pitchFamily="18" charset="0"/>
              </a:rPr>
              <a:t>Prakash</a:t>
            </a:r>
            <a:r>
              <a:rPr lang="en-IN" sz="1600" dirty="0" smtClean="0">
                <a:latin typeface="Times New Roman" pitchFamily="18" charset="0"/>
                <a:cs typeface="Times New Roman" pitchFamily="18" charset="0"/>
              </a:rPr>
              <a:t>, C. Mahesh, R.M. </a:t>
            </a:r>
            <a:r>
              <a:rPr lang="en-IN" sz="1600" dirty="0" err="1" smtClean="0">
                <a:latin typeface="Times New Roman" pitchFamily="18" charset="0"/>
                <a:cs typeface="Times New Roman" pitchFamily="18" charset="0"/>
              </a:rPr>
              <a:t>Gairola</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Buyantogtokh</a:t>
            </a:r>
            <a:r>
              <a:rPr lang="en-IN" sz="1600" dirty="0" smtClean="0">
                <a:latin typeface="Times New Roman" pitchFamily="18" charset="0"/>
                <a:cs typeface="Times New Roman" pitchFamily="18" charset="0"/>
              </a:rPr>
              <a:t>, A feasibility of six-hourly rainfall forecast over central India using model output and remote sensing data, Int. J. </a:t>
            </a:r>
            <a:r>
              <a:rPr lang="en-IN" sz="1600" dirty="0" err="1" smtClean="0">
                <a:latin typeface="Times New Roman" pitchFamily="18" charset="0"/>
                <a:cs typeface="Times New Roman" pitchFamily="18" charset="0"/>
              </a:rPr>
              <a:t>Hydrol</a:t>
            </a:r>
            <a:r>
              <a:rPr lang="en-IN" sz="1600" dirty="0" smtClean="0">
                <a:latin typeface="Times New Roman" pitchFamily="18" charset="0"/>
                <a:cs typeface="Times New Roman" pitchFamily="18" charset="0"/>
              </a:rPr>
              <a:t>. Sci. Technol. 2 (2012), 138–152. </a:t>
            </a:r>
          </a:p>
          <a:p>
            <a:pPr algn="just">
              <a:lnSpc>
                <a:spcPct val="150000"/>
              </a:lnSpc>
            </a:pP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MonPtopoli</a:t>
            </a:r>
            <a:r>
              <a:rPr lang="en-IN" sz="1600" dirty="0" smtClean="0">
                <a:latin typeface="Times New Roman" pitchFamily="18" charset="0"/>
                <a:cs typeface="Times New Roman" pitchFamily="18" charset="0"/>
              </a:rPr>
              <a:t>, N. Roberto, E. </a:t>
            </a:r>
            <a:r>
              <a:rPr lang="en-IN" sz="1600" dirty="0" err="1" smtClean="0">
                <a:latin typeface="Times New Roman" pitchFamily="18" charset="0"/>
                <a:cs typeface="Times New Roman" pitchFamily="18" charset="0"/>
              </a:rPr>
              <a:t>Adirosi</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Gorgucci</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Baldini</a:t>
            </a:r>
            <a:r>
              <a:rPr lang="en-IN" sz="1600" dirty="0" smtClean="0">
                <a:latin typeface="Times New Roman" pitchFamily="18" charset="0"/>
                <a:cs typeface="Times New Roman" pitchFamily="18" charset="0"/>
              </a:rPr>
              <a:t>, Investigation of weather radar quantitative precipitation estimation methodologies in complex </a:t>
            </a:r>
            <a:r>
              <a:rPr lang="en-IN" sz="1600" dirty="0" err="1" smtClean="0">
                <a:latin typeface="Times New Roman" pitchFamily="18" charset="0"/>
                <a:cs typeface="Times New Roman" pitchFamily="18" charset="0"/>
              </a:rPr>
              <a:t>orography</a:t>
            </a:r>
            <a:r>
              <a:rPr lang="en-IN" sz="1600" dirty="0" smtClean="0">
                <a:latin typeface="Times New Roman" pitchFamily="18" charset="0"/>
                <a:cs typeface="Times New Roman" pitchFamily="18" charset="0"/>
              </a:rPr>
              <a:t>, Atmosphere. 8 (2017), 34. </a:t>
            </a:r>
          </a:p>
          <a:p>
            <a:pPr algn="just">
              <a:lnSpc>
                <a:spcPct val="15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S. Chu, Y. He, Long-range prediction of </a:t>
            </a:r>
            <a:r>
              <a:rPr lang="en-IN" sz="1600" dirty="0" err="1" smtClean="0">
                <a:latin typeface="Times New Roman" pitchFamily="18" charset="0"/>
                <a:cs typeface="Times New Roman" pitchFamily="18" charset="0"/>
              </a:rPr>
              <a:t>hawaiian</a:t>
            </a:r>
            <a:r>
              <a:rPr lang="en-IN" sz="1600" dirty="0" smtClean="0">
                <a:latin typeface="Times New Roman" pitchFamily="18" charset="0"/>
                <a:cs typeface="Times New Roman" pitchFamily="18" charset="0"/>
              </a:rPr>
              <a:t> winter rainfall using canonical correlation analysis, Int. J. </a:t>
            </a:r>
            <a:r>
              <a:rPr lang="en-IN" sz="1600" dirty="0" err="1" smtClean="0">
                <a:latin typeface="Times New Roman" pitchFamily="18" charset="0"/>
                <a:cs typeface="Times New Roman" pitchFamily="18" charset="0"/>
              </a:rPr>
              <a:t>Climatol</a:t>
            </a:r>
            <a:r>
              <a:rPr lang="en-IN" sz="1600" dirty="0" smtClean="0">
                <a:latin typeface="Times New Roman" pitchFamily="18" charset="0"/>
                <a:cs typeface="Times New Roman" pitchFamily="18" charset="0"/>
              </a:rPr>
              <a:t>. 14 (2010), 659–669.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600" dirty="0" smtClean="0">
                <a:latin typeface="Times New Roman" pitchFamily="18" charset="0"/>
                <a:cs typeface="Times New Roman" pitchFamily="18" charset="0"/>
              </a:rPr>
              <a:t>[6] C.A.F. Marques, J.A. Ferreira, A. Rocha, J.M. </a:t>
            </a:r>
            <a:r>
              <a:rPr lang="en-IN" sz="1600" dirty="0" err="1" smtClean="0">
                <a:latin typeface="Times New Roman" pitchFamily="18" charset="0"/>
                <a:cs typeface="Times New Roman" pitchFamily="18" charset="0"/>
              </a:rPr>
              <a:t>Castanheira</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Melo-Gonçalves</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Vaz</a:t>
            </a:r>
            <a:r>
              <a:rPr lang="en-IN" sz="1600" dirty="0" smtClean="0">
                <a:latin typeface="Times New Roman" pitchFamily="18" charset="0"/>
                <a:cs typeface="Times New Roman" pitchFamily="18" charset="0"/>
              </a:rPr>
              <a:t>, J.M. Dias, Singular spectrum analysis and forecasting of hydrological time series, </a:t>
            </a:r>
            <a:r>
              <a:rPr lang="en-IN" sz="1600" dirty="0" err="1" smtClean="0">
                <a:latin typeface="Times New Roman" pitchFamily="18" charset="0"/>
                <a:cs typeface="Times New Roman" pitchFamily="18" charset="0"/>
              </a:rPr>
              <a:t>Phy</a:t>
            </a:r>
            <a:r>
              <a:rPr lang="en-IN" sz="1600" dirty="0" smtClean="0">
                <a:latin typeface="Times New Roman" pitchFamily="18" charset="0"/>
                <a:cs typeface="Times New Roman" pitchFamily="18" charset="0"/>
              </a:rPr>
              <a:t>. Chem. Earth. 31 (2006), 1172–1179. </a:t>
            </a:r>
          </a:p>
          <a:p>
            <a:pPr algn="just">
              <a:lnSpc>
                <a:spcPct val="150000"/>
              </a:lnSpc>
            </a:pPr>
            <a:r>
              <a:rPr lang="en-IN" sz="1600" dirty="0" smtClean="0">
                <a:latin typeface="Times New Roman" pitchFamily="18" charset="0"/>
                <a:cs typeface="Times New Roman" pitchFamily="18" charset="0"/>
              </a:rPr>
              <a:t>[7] J. </a:t>
            </a:r>
            <a:r>
              <a:rPr lang="en-IN" sz="1600" dirty="0" err="1" smtClean="0">
                <a:latin typeface="Times New Roman" pitchFamily="18" charset="0"/>
                <a:cs typeface="Times New Roman" pitchFamily="18" charset="0"/>
              </a:rPr>
              <a:t>Niu</a:t>
            </a:r>
            <a:r>
              <a:rPr lang="en-IN" sz="1600" dirty="0" smtClean="0">
                <a:latin typeface="Times New Roman" pitchFamily="18" charset="0"/>
                <a:cs typeface="Times New Roman" pitchFamily="18" charset="0"/>
              </a:rPr>
              <a:t>, W. Zhang, Comparative analysis of statistical models in rainfall prediction, in IEEE International Conference on Information and Automation, </a:t>
            </a:r>
            <a:r>
              <a:rPr lang="en-IN" sz="1600" dirty="0" err="1" smtClean="0">
                <a:latin typeface="Times New Roman" pitchFamily="18" charset="0"/>
                <a:cs typeface="Times New Roman" pitchFamily="18" charset="0"/>
              </a:rPr>
              <a:t>Lijiang</a:t>
            </a:r>
            <a:r>
              <a:rPr lang="en-IN" sz="1600" dirty="0" smtClean="0">
                <a:latin typeface="Times New Roman" pitchFamily="18" charset="0"/>
                <a:cs typeface="Times New Roman" pitchFamily="18" charset="0"/>
              </a:rPr>
              <a:t>, 2015, pp. 2187–2190. </a:t>
            </a:r>
          </a:p>
          <a:p>
            <a:pPr algn="just">
              <a:lnSpc>
                <a:spcPct val="150000"/>
              </a:lnSpc>
            </a:pPr>
            <a:r>
              <a:rPr lang="en-IN" sz="1600" dirty="0" smtClean="0">
                <a:latin typeface="Times New Roman" pitchFamily="18" charset="0"/>
                <a:cs typeface="Times New Roman" pitchFamily="18" charset="0"/>
              </a:rPr>
              <a:t>[8] R.J. </a:t>
            </a:r>
            <a:r>
              <a:rPr lang="en-IN" sz="1600" dirty="0" err="1" smtClean="0">
                <a:latin typeface="Times New Roman" pitchFamily="18" charset="0"/>
                <a:cs typeface="Times New Roman" pitchFamily="18" charset="0"/>
              </a:rPr>
              <a:t>Kuligowski</a:t>
            </a:r>
            <a:r>
              <a:rPr lang="en-IN" sz="1600" dirty="0" smtClean="0">
                <a:latin typeface="Times New Roman" pitchFamily="18" charset="0"/>
                <a:cs typeface="Times New Roman" pitchFamily="18" charset="0"/>
              </a:rPr>
              <a:t>, A.P. Barros, Localized precipitation forecasts from a numerical weather prediction model using artificial neural networks, Weather Forecast. 13 (1998), 1194–1204. </a:t>
            </a:r>
          </a:p>
          <a:p>
            <a:pPr algn="just">
              <a:lnSpc>
                <a:spcPct val="150000"/>
              </a:lnSpc>
            </a:pP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Nasseri</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Asghari</a:t>
            </a:r>
            <a:r>
              <a:rPr lang="en-IN" sz="1600" dirty="0" smtClean="0">
                <a:latin typeface="Times New Roman" pitchFamily="18" charset="0"/>
                <a:cs typeface="Times New Roman" pitchFamily="18" charset="0"/>
              </a:rPr>
              <a:t>, M.J. </a:t>
            </a:r>
            <a:r>
              <a:rPr lang="en-IN" sz="1600" dirty="0" err="1" smtClean="0">
                <a:latin typeface="Times New Roman" pitchFamily="18" charset="0"/>
                <a:cs typeface="Times New Roman" pitchFamily="18" charset="0"/>
              </a:rPr>
              <a:t>Abedini</a:t>
            </a:r>
            <a:r>
              <a:rPr lang="en-IN" sz="1600" dirty="0" smtClean="0">
                <a:latin typeface="Times New Roman" pitchFamily="18" charset="0"/>
                <a:cs typeface="Times New Roman" pitchFamily="18" charset="0"/>
              </a:rPr>
              <a:t>, Optimized scenario for rainfall forecasting using genetic algorithm coupled with artificial neural network, Expert Syst. Appl. 35 (2008), 1415–1421.</a:t>
            </a:r>
          </a:p>
          <a:p>
            <a:pPr algn="just">
              <a:lnSpc>
                <a:spcPct val="150000"/>
              </a:lnSpc>
            </a:pPr>
            <a:r>
              <a:rPr lang="en-IN" sz="1600" dirty="0" smtClean="0">
                <a:latin typeface="Times New Roman" pitchFamily="18" charset="0"/>
                <a:cs typeface="Times New Roman" pitchFamily="18" charset="0"/>
              </a:rPr>
              <a:t>[10] T. </a:t>
            </a:r>
            <a:r>
              <a:rPr lang="en-IN" sz="1600" dirty="0" err="1" smtClean="0">
                <a:latin typeface="Times New Roman" pitchFamily="18" charset="0"/>
                <a:cs typeface="Times New Roman" pitchFamily="18" charset="0"/>
              </a:rPr>
              <a:t>Kashiwao</a:t>
            </a:r>
            <a:r>
              <a:rPr lang="en-IN" sz="1600" dirty="0" smtClean="0">
                <a:latin typeface="Times New Roman" pitchFamily="18" charset="0"/>
                <a:cs typeface="Times New Roman" pitchFamily="18" charset="0"/>
              </a:rPr>
              <a:t>, K. Nakayama, S. Ando, K. Ikeda, M. Lee, A. </a:t>
            </a:r>
            <a:r>
              <a:rPr lang="en-IN" sz="1600" dirty="0" err="1" smtClean="0">
                <a:latin typeface="Times New Roman" pitchFamily="18" charset="0"/>
                <a:cs typeface="Times New Roman" pitchFamily="18" charset="0"/>
              </a:rPr>
              <a:t>Bahadori</a:t>
            </a:r>
            <a:r>
              <a:rPr lang="en-IN" sz="1600" dirty="0" smtClean="0">
                <a:latin typeface="Times New Roman" pitchFamily="18" charset="0"/>
                <a:cs typeface="Times New Roman" pitchFamily="18" charset="0"/>
              </a:rPr>
              <a:t>, A neural network-based local rainfall prediction system using meteorological data on the internet: a case study using data from the </a:t>
            </a:r>
            <a:r>
              <a:rPr lang="en-IN" sz="1600" dirty="0" err="1" smtClean="0">
                <a:latin typeface="Times New Roman" pitchFamily="18" charset="0"/>
                <a:cs typeface="Times New Roman" pitchFamily="18" charset="0"/>
              </a:rPr>
              <a:t>japan</a:t>
            </a:r>
            <a:r>
              <a:rPr lang="en-IN" sz="1600" dirty="0" smtClean="0">
                <a:latin typeface="Times New Roman" pitchFamily="18" charset="0"/>
                <a:cs typeface="Times New Roman" pitchFamily="18" charset="0"/>
              </a:rPr>
              <a:t> meteorological agency, Appl. Soft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56 (2017), 317–330.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1281</TotalTime>
  <Words>1405</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novel recursive gene selection method based on least square kernel extreme learning machine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2021-05-10T15:22:46Z</dcterms:modified>
</cp:coreProperties>
</file>