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5/10/2021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5/10/2021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5/10/2021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5/10/2021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5/10/2021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5/10/2021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5/10/2021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5/10/2021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5/10/2021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5/10/2021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5/10/2021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5/10/2021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5/10/2021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A Machine Learning Resource Allocation Solution to Improve Video Quality in Remote Education</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buNone/>
            </a:pPr>
            <a:r>
              <a:rPr lang="en-IN" sz="2000" dirty="0" smtClean="0">
                <a:latin typeface="Times New Roman" pitchFamily="18" charset="0"/>
                <a:cs typeface="Times New Roman" pitchFamily="18" charset="0"/>
              </a:rPr>
              <a:t>The current global pandemic crisis has unquestionably disrupted the higher education sector, forcing educational institutions to rapidly embrace technology-enhanced learning. However, the COVID-19 containment measures that forced people to work or stay at home, have determined a significant increase in the Internet traffic that puts tremendous pressure on the underlying network infrastructure. This affects negatively content delivery and consequently user perceived quality, especially for video-based services. Focusing on this problem, this paper proposes a machine learning-based resource allocation solution that improves the quality of video services for increased number of viewers. The solution is deployed and tested in an educational context, demonstrating its benefit in terms of major quality of service parameters for various video content, in comparison with existing state of the art. Moreover, a discussion on how the technology is helping to mitigate the effects of massively increasing internet traffic on the video quality in an educational context is also presented.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buNone/>
            </a:pPr>
            <a:r>
              <a:rPr lang="en-IN" sz="2000" dirty="0" smtClean="0">
                <a:latin typeface="Times New Roman" pitchFamily="18" charset="0"/>
                <a:cs typeface="Times New Roman" pitchFamily="18" charset="0"/>
              </a:rPr>
              <a:t>    For existing wireless systems assisted by cloud computing, a huge amount of data on historical scenarios may have been collected and stored at the cloud. The strong computing capability of the cloud is exploited to search the optimal or near-optimal solutions for these historical scenarios. By classifying these solutions, the similarities hidden in these historical scenarios are extracted as a machine learning based resource allocation scheme. The machine learning based resource allocation scheme will be forwarded to guide BS how to allocate radio resource more efficiently. When a BS is deployed in a new area, there is usually no available data about historical scenarios. </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proposed controller from Fig. 5 is employed to find good solutions at each TTI in terms of the prioritization scheme and scheduling rules to be used for each video class. </a:t>
            </a:r>
          </a:p>
          <a:p>
            <a:pPr algn="just">
              <a:lnSpc>
                <a:spcPct val="150000"/>
              </a:lnSpc>
            </a:pPr>
            <a:r>
              <a:rPr lang="en-IN" sz="2000" dirty="0" smtClean="0">
                <a:latin typeface="Times New Roman" pitchFamily="18" charset="0"/>
                <a:cs typeface="Times New Roman" pitchFamily="18" charset="0"/>
              </a:rPr>
              <a:t>Based on the scheduler-controller interaction, these decisions can be learnt over time to maximize as much as possible the </a:t>
            </a:r>
            <a:r>
              <a:rPr lang="en-IN" sz="2000" dirty="0" err="1" smtClean="0">
                <a:latin typeface="Times New Roman" pitchFamily="18" charset="0"/>
                <a:cs typeface="Times New Roman" pitchFamily="18" charset="0"/>
              </a:rPr>
              <a:t>QoS</a:t>
            </a:r>
            <a:r>
              <a:rPr lang="en-IN" sz="2000" dirty="0" smtClean="0">
                <a:latin typeface="Times New Roman" pitchFamily="18" charset="0"/>
                <a:cs typeface="Times New Roman" pitchFamily="18" charset="0"/>
              </a:rPr>
              <a:t> provisioning for all traffic classes. </a:t>
            </a:r>
          </a:p>
          <a:p>
            <a:pPr algn="just">
              <a:lnSpc>
                <a:spcPct val="150000"/>
              </a:lnSpc>
            </a:pPr>
            <a:r>
              <a:rPr lang="en-IN" sz="2000" dirty="0" smtClean="0">
                <a:latin typeface="Times New Roman" pitchFamily="18" charset="0"/>
                <a:cs typeface="Times New Roman" pitchFamily="18" charset="0"/>
              </a:rPr>
              <a:t>However, due to the high dimension of the scheduler state space, these pairs cannot be exhaustively enumerated and hence, the optimal decisions can be only approximated. Thus, the aim is to learn the parameterization of some non-linear functions to approximate the best decisions afferent to sub-problems a</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buNone/>
            </a:pPr>
            <a:r>
              <a:rPr lang="en-IN" sz="2000" dirty="0" smtClean="0">
                <a:latin typeface="Times New Roman" pitchFamily="18" charset="0"/>
                <a:cs typeface="Times New Roman" pitchFamily="18" charset="0"/>
              </a:rPr>
              <a:t>    The proposed machine learning framework is shown in Fig. 2. At the cloud, a huge amount of historical data on scenarios are stored using the cloud storage. The historical data has a lot of attributes, including the user number, the CSI of users, international mobile subscriber identification numbers (IMSIs) of users, and so on. Some attributes, such as IMSIs of users, may be irrelevant for the specific resource allocation, i.e., these irrelevant attributes are not included in the parameter </a:t>
            </a:r>
            <a:r>
              <a:rPr lang="en-IN" sz="2000" dirty="0" err="1" smtClean="0">
                <a:latin typeface="Times New Roman" pitchFamily="18" charset="0"/>
                <a:cs typeface="Times New Roman" pitchFamily="18" charset="0"/>
              </a:rPr>
              <a:t>ve</a:t>
            </a:r>
            <a:r>
              <a:rPr lang="en-IN" sz="2000" dirty="0" smtClean="0">
                <a:latin typeface="Times New Roman" pitchFamily="18" charset="0"/>
                <a:cs typeface="Times New Roman" pitchFamily="18" charset="0"/>
              </a:rPr>
              <a:t> 7 problem (1). Learning from a large number of raw data with many attributes generally requires a large amount of memory and computation power, and it may influence the learning accuracy . </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fontScale="92500"/>
          </a:bodyPr>
          <a:lstStyle/>
          <a:p>
            <a:pPr algn="just">
              <a:lnSpc>
                <a:spcPct val="150000"/>
              </a:lnSpc>
            </a:pPr>
            <a:r>
              <a:rPr lang="en-IN" sz="2000" dirty="0" smtClean="0">
                <a:latin typeface="Times New Roman" pitchFamily="18" charset="0"/>
                <a:cs typeface="Times New Roman" pitchFamily="18" charset="0"/>
              </a:rPr>
              <a:t>Adaptive rich media delivery solutions help increase user </a:t>
            </a:r>
            <a:r>
              <a:rPr lang="en-IN" sz="2000" dirty="0" err="1" smtClean="0">
                <a:latin typeface="Times New Roman" pitchFamily="18" charset="0"/>
                <a:cs typeface="Times New Roman" pitchFamily="18" charset="0"/>
              </a:rPr>
              <a:t>QoE</a:t>
            </a:r>
            <a:r>
              <a:rPr lang="en-IN" sz="2000" dirty="0" smtClean="0">
                <a:latin typeface="Times New Roman" pitchFamily="18" charset="0"/>
                <a:cs typeface="Times New Roman" pitchFamily="18" charset="0"/>
              </a:rPr>
              <a:t> in general, and in the specific context of learning, research studies show that they also have potential to increase learner </a:t>
            </a:r>
            <a:r>
              <a:rPr lang="en-IN" sz="2000" dirty="0" err="1" smtClean="0">
                <a:latin typeface="Times New Roman" pitchFamily="18" charset="0"/>
                <a:cs typeface="Times New Roman" pitchFamily="18" charset="0"/>
              </a:rPr>
              <a:t>QoE</a:t>
            </a:r>
            <a:r>
              <a:rPr lang="en-IN" sz="2000" dirty="0" smtClean="0">
                <a:latin typeface="Times New Roman" pitchFamily="18" charset="0"/>
                <a:cs typeface="Times New Roman" pitchFamily="18" charset="0"/>
              </a:rPr>
              <a:t> and academic performance.</a:t>
            </a:r>
          </a:p>
          <a:p>
            <a:pPr algn="just">
              <a:lnSpc>
                <a:spcPct val="150000"/>
              </a:lnSpc>
            </a:pPr>
            <a:r>
              <a:rPr lang="en-IN" sz="2000" dirty="0" smtClean="0">
                <a:latin typeface="Times New Roman" pitchFamily="18" charset="0"/>
                <a:cs typeface="Times New Roman" pitchFamily="18" charset="0"/>
              </a:rPr>
              <a:t>Compared to other TDP strategies where users from different classes may be pre-selected according to their </a:t>
            </a:r>
            <a:r>
              <a:rPr lang="en-IN" sz="2000" dirty="0" err="1" smtClean="0">
                <a:latin typeface="Times New Roman" pitchFamily="18" charset="0"/>
                <a:cs typeface="Times New Roman" pitchFamily="18" charset="0"/>
              </a:rPr>
              <a:t>QoS</a:t>
            </a:r>
            <a:r>
              <a:rPr lang="en-IN" sz="2000" dirty="0" smtClean="0">
                <a:latin typeface="Times New Roman" pitchFamily="18" charset="0"/>
                <a:cs typeface="Times New Roman" pitchFamily="18" charset="0"/>
              </a:rPr>
              <a:t> budget [32], [33], the proposed scheduler aims to prioritize classes by deciding at each TTI a new prioritization sequence. </a:t>
            </a:r>
          </a:p>
          <a:p>
            <a:pPr algn="just">
              <a:lnSpc>
                <a:spcPct val="150000"/>
              </a:lnSpc>
            </a:pPr>
            <a:r>
              <a:rPr lang="en-IN" sz="2000" dirty="0" smtClean="0">
                <a:latin typeface="Times New Roman" pitchFamily="18" charset="0"/>
                <a:cs typeface="Times New Roman" pitchFamily="18" charset="0"/>
              </a:rPr>
              <a:t>However, the order of classes to be scheduled at each TTI is decided based on the performance of x over the requirement x¯ and not on the occupancy degree of the available spectrum. </a:t>
            </a:r>
          </a:p>
          <a:p>
            <a:pPr algn="just">
              <a:lnSpc>
                <a:spcPct val="150000"/>
              </a:lnSpc>
            </a:pPr>
            <a:r>
              <a:rPr lang="en-IN" sz="2000" dirty="0" smtClean="0">
                <a:latin typeface="Times New Roman" pitchFamily="18" charset="0"/>
                <a:cs typeface="Times New Roman" pitchFamily="18" charset="0"/>
              </a:rPr>
              <a:t>As a consequence, depending on the traffic load, some classes may remain unscheduled since all RBs are allocated to learners from classes with higher priorities decided at TTI t.</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857240"/>
        </p:xfrm>
        <a:graphic>
          <a:graphicData uri="http://schemas.openxmlformats.org/drawingml/2006/table">
            <a:tbl>
              <a:tblPr firstRow="1" bandRow="1">
                <a:tableStyleId>{5C22544A-7EE6-4342-B048-85BDC9FD1C3A}</a:tableStyleId>
              </a:tblPr>
              <a:tblGrid>
                <a:gridCol w="2622550"/>
                <a:gridCol w="2406650"/>
                <a:gridCol w="28384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IN" sz="1600" dirty="0">
                          <a:latin typeface="Times New Roman"/>
                          <a:ea typeface="Times New Roman"/>
                          <a:cs typeface="Latha"/>
                        </a:rPr>
                        <a:t>Cisco visual networking index (</a:t>
                      </a:r>
                      <a:r>
                        <a:rPr lang="en-IN" sz="1600" dirty="0" err="1">
                          <a:latin typeface="Times New Roman"/>
                          <a:ea typeface="Times New Roman"/>
                          <a:cs typeface="Latha"/>
                        </a:rPr>
                        <a:t>vni</a:t>
                      </a:r>
                      <a:r>
                        <a:rPr lang="en-IN" sz="1600" dirty="0">
                          <a:latin typeface="Times New Roman"/>
                          <a:ea typeface="Times New Roman"/>
                          <a:cs typeface="Latha"/>
                        </a:rPr>
                        <a:t>), complete forecast update, 2017–2022</a:t>
                      </a:r>
                      <a:endParaRPr lang="en-IN" sz="11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IN" sz="1600">
                          <a:latin typeface="Times New Roman"/>
                          <a:ea typeface="Times New Roman"/>
                          <a:cs typeface="Latha"/>
                        </a:rPr>
                        <a:t>T. Barnett, S. Jain, U. Andra, and T. Khurana, </a:t>
                      </a:r>
                      <a:endParaRPr lang="en-IN" sz="11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600">
                          <a:latin typeface="Times New Roman"/>
                          <a:ea typeface="Calibri"/>
                          <a:cs typeface="Latha"/>
                        </a:rPr>
                        <a:t>A growing number of M2M applications, such as smart meters, video surveillance, healthcare monitoring, transportation, and package or asset tracking, are contributing in a major way to the growth of devices and connections.</a:t>
                      </a:r>
                      <a:endParaRPr lang="en-IN" sz="11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1600">
                          <a:latin typeface="Times New Roman"/>
                          <a:ea typeface="Calibri"/>
                          <a:cs typeface="Latha"/>
                        </a:rPr>
                        <a:t>When wireless communication responds to covid-19: Combating the pandemic and saving the economy</a:t>
                      </a:r>
                      <a:endParaRPr lang="en-IN" sz="11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600">
                          <a:latin typeface="Times New Roman"/>
                          <a:ea typeface="Calibri"/>
                          <a:cs typeface="Latha"/>
                        </a:rPr>
                        <a:t>N. Saeed, A. Bader, T. Y. Al-Naffouri, and M.-S. Alouini, </a:t>
                      </a:r>
                      <a:endParaRPr lang="en-IN" sz="11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600" dirty="0">
                          <a:latin typeface="Times New Roman"/>
                          <a:ea typeface="Calibri"/>
                          <a:cs typeface="Latha"/>
                        </a:rPr>
                        <a:t>Then, we present the importance of wireless technologies in the survival of the global economy, such as automation of industries and supply chain, e-commerce, and supporting occupations that are at risk</a:t>
                      </a:r>
                      <a:endParaRPr lang="en-IN" sz="11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491480"/>
        </p:xfrm>
        <a:graphic>
          <a:graphicData uri="http://schemas.openxmlformats.org/drawingml/2006/table">
            <a:tbl>
              <a:tblPr firstRow="1" bandRow="1">
                <a:tableStyleId>{5C22544A-7EE6-4342-B048-85BDC9FD1C3A}</a:tableStyleId>
              </a:tblPr>
              <a:tblGrid>
                <a:gridCol w="2571750"/>
                <a:gridCol w="2571750"/>
                <a:gridCol w="25717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1600" dirty="0">
                          <a:latin typeface="Times New Roman"/>
                          <a:ea typeface="Calibri"/>
                          <a:cs typeface="Latha"/>
                        </a:rPr>
                        <a:t>The Digital Transformation of Education: Connecting ´ </a:t>
                      </a:r>
                      <a:r>
                        <a:rPr lang="en-US" sz="1600" dirty="0" err="1">
                          <a:latin typeface="Times New Roman"/>
                          <a:ea typeface="Calibri"/>
                          <a:cs typeface="Latha"/>
                        </a:rPr>
                        <a:t>Schools,Empowering</a:t>
                      </a:r>
                      <a:r>
                        <a:rPr lang="en-US" sz="1600" dirty="0">
                          <a:latin typeface="Times New Roman"/>
                          <a:ea typeface="Calibri"/>
                          <a:cs typeface="Latha"/>
                        </a:rPr>
                        <a:t> Learners</a:t>
                      </a:r>
                      <a:endParaRPr lang="en-IN" sz="11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600">
                          <a:latin typeface="Times New Roman"/>
                          <a:ea typeface="Calibri"/>
                          <a:cs typeface="Latha"/>
                        </a:rPr>
                        <a:t>A. Sepulveda, </a:t>
                      </a:r>
                      <a:endParaRPr lang="en-IN" sz="11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600">
                          <a:latin typeface="Times New Roman"/>
                          <a:ea typeface="Calibri"/>
                          <a:cs typeface="Latha"/>
                        </a:rPr>
                        <a:t>The COVID-19 crisis has shown us how Internet connectivity is crucial to everyday activities such as work, learning and staying in touch with family and friends.</a:t>
                      </a:r>
                      <a:endParaRPr lang="en-IN" sz="11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1600">
                          <a:latin typeface="Times New Roman"/>
                          <a:ea typeface="Calibri"/>
                          <a:cs typeface="Latha"/>
                        </a:rPr>
                        <a:t>An Innovative MachineLearning-Based Scheduling Solution for Improving Live UHD Video Streaming Quality in Highly Dynamic Network Environments</a:t>
                      </a:r>
                      <a:endParaRPr lang="en-IN" sz="11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600">
                          <a:latin typeface="Times New Roman"/>
                          <a:ea typeface="Calibri"/>
                          <a:cs typeface="Latha"/>
                        </a:rPr>
                        <a:t>I.-S. Coms,a, G.-M. Muntean, and R. Trestian, </a:t>
                      </a:r>
                      <a:endParaRPr lang="en-IN" sz="11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600" dirty="0">
                          <a:solidFill>
                            <a:srgbClr val="333333"/>
                          </a:solidFill>
                          <a:latin typeface="Times New Roman"/>
                          <a:ea typeface="Calibri"/>
                          <a:cs typeface="Latha"/>
                        </a:rPr>
                        <a:t>The proposed solution is deployed in a highly dynamic Unmanned Aerial Vehicle (UAV)-based environment to support immersive live </a:t>
                      </a:r>
                      <a:r>
                        <a:rPr lang="en-US" sz="1600" dirty="0" err="1">
                          <a:solidFill>
                            <a:srgbClr val="333333"/>
                          </a:solidFill>
                          <a:latin typeface="Times New Roman"/>
                          <a:ea typeface="Calibri"/>
                          <a:cs typeface="Latha"/>
                        </a:rPr>
                        <a:t>omnidirectional</a:t>
                      </a:r>
                      <a:r>
                        <a:rPr lang="en-US" sz="1600" dirty="0">
                          <a:solidFill>
                            <a:srgbClr val="333333"/>
                          </a:solidFill>
                          <a:latin typeface="Times New Roman"/>
                          <a:ea typeface="Calibri"/>
                          <a:cs typeface="Latha"/>
                        </a:rPr>
                        <a:t> video streaming to mobile users.</a:t>
                      </a:r>
                      <a:endParaRPr lang="en-IN" sz="11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3" name="Content Placeholder 2"/>
          <p:cNvPicPr>
            <a:picLocks noGrp="1" noChangeAspect="1" noChangeArrowheads="1"/>
          </p:cNvPicPr>
          <p:nvPr>
            <p:ph idx="1"/>
          </p:nvPr>
        </p:nvPicPr>
        <p:blipFill>
          <a:blip r:embed="rId2"/>
          <a:srcRect/>
          <a:stretch>
            <a:fillRect/>
          </a:stretch>
        </p:blipFill>
        <p:spPr bwMode="auto">
          <a:xfrm>
            <a:off x="1447800" y="1524000"/>
            <a:ext cx="6705600" cy="4343400"/>
          </a:xfrm>
          <a:prstGeom prst="rect">
            <a:avLst/>
          </a:prstGeom>
          <a:noFill/>
          <a:ln w="9525">
            <a:noFill/>
            <a:miter lim="800000"/>
            <a:headEnd/>
            <a:tailEnd/>
          </a:ln>
          <a:effec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p:txBody>
          <a:bodyPr>
            <a:normAutofit/>
          </a:bodyPr>
          <a:lstStyle/>
          <a:p>
            <a:pPr algn="just">
              <a:lnSpc>
                <a:spcPct val="170000"/>
              </a:lnSpc>
              <a:buNone/>
            </a:pPr>
            <a:r>
              <a:rPr lang="en-IN" sz="1600" dirty="0" smtClean="0">
                <a:latin typeface="Times New Roman" pitchFamily="18" charset="0"/>
                <a:cs typeface="Times New Roman" pitchFamily="18" charset="0"/>
              </a:rPr>
              <a:t>This paper proposes a novel machine learning-based resource allocation solution for the OFDMA-based networks that makes use of a novel Hierarchical decision-making process based on Multi-Agent Reinforcement Learning (</a:t>
            </a:r>
            <a:r>
              <a:rPr lang="en-IN" sz="1600" dirty="0" err="1" smtClean="0">
                <a:latin typeface="Times New Roman" pitchFamily="18" charset="0"/>
                <a:cs typeface="Times New Roman" pitchFamily="18" charset="0"/>
              </a:rPr>
              <a:t>HiMARL</a:t>
            </a:r>
            <a:r>
              <a:rPr lang="en-IN" sz="1600" dirty="0" smtClean="0">
                <a:latin typeface="Times New Roman" pitchFamily="18" charset="0"/>
                <a:cs typeface="Times New Roman" pitchFamily="18" charset="0"/>
              </a:rPr>
              <a:t>) to enable access to video content to an increased number of mobile learners without sacrificing their learning achievements. The proposed </a:t>
            </a:r>
            <a:r>
              <a:rPr lang="en-IN" sz="1600" dirty="0" err="1" smtClean="0">
                <a:latin typeface="Times New Roman" pitchFamily="18" charset="0"/>
                <a:cs typeface="Times New Roman" pitchFamily="18" charset="0"/>
              </a:rPr>
              <a:t>HiMARL</a:t>
            </a:r>
            <a:r>
              <a:rPr lang="en-IN" sz="1600" dirty="0" smtClean="0">
                <a:latin typeface="Times New Roman" pitchFamily="18" charset="0"/>
                <a:cs typeface="Times New Roman" pitchFamily="18" charset="0"/>
              </a:rPr>
              <a:t> framework employs a master controller to learn the most suitable prioritization sequence of educational video classes and a slave controller that approximates the best scheduling rules to be employed by each class for the resource allocation. The performance evaluation results show that the </a:t>
            </a:r>
            <a:r>
              <a:rPr lang="en-IN" sz="1600" dirty="0" err="1" smtClean="0">
                <a:latin typeface="Times New Roman" pitchFamily="18" charset="0"/>
                <a:cs typeface="Times New Roman" pitchFamily="18" charset="0"/>
              </a:rPr>
              <a:t>HiMARL</a:t>
            </a:r>
            <a:r>
              <a:rPr lang="en-IN" sz="1600" dirty="0" smtClean="0">
                <a:latin typeface="Times New Roman" pitchFamily="18" charset="0"/>
                <a:cs typeface="Times New Roman" pitchFamily="18" charset="0"/>
              </a:rPr>
              <a:t> framework can accommodate up to 41% more mobile learners for the same quality achievements as compared to other state-of-the-art schedulers.</a:t>
            </a:r>
            <a:endParaRPr lang="en-US" sz="16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400" dirty="0" smtClean="0">
                <a:latin typeface="Times New Roman" pitchFamily="18" charset="0"/>
                <a:cs typeface="Times New Roman" pitchFamily="18" charset="0"/>
              </a:rPr>
              <a:t>[1] T. Barnett, S. Jain, U. </a:t>
            </a:r>
            <a:r>
              <a:rPr lang="en-IN" sz="1400" dirty="0" err="1" smtClean="0">
                <a:latin typeface="Times New Roman" pitchFamily="18" charset="0"/>
                <a:cs typeface="Times New Roman" pitchFamily="18" charset="0"/>
              </a:rPr>
              <a:t>Andra</a:t>
            </a:r>
            <a:r>
              <a:rPr lang="en-IN" sz="1400" dirty="0" smtClean="0">
                <a:latin typeface="Times New Roman" pitchFamily="18" charset="0"/>
                <a:cs typeface="Times New Roman" pitchFamily="18" charset="0"/>
              </a:rPr>
              <a:t>, and T. </a:t>
            </a:r>
            <a:r>
              <a:rPr lang="en-IN" sz="1400" dirty="0" err="1" smtClean="0">
                <a:latin typeface="Times New Roman" pitchFamily="18" charset="0"/>
                <a:cs typeface="Times New Roman" pitchFamily="18" charset="0"/>
              </a:rPr>
              <a:t>Khurana</a:t>
            </a:r>
            <a:r>
              <a:rPr lang="en-IN" sz="1400" dirty="0" smtClean="0">
                <a:latin typeface="Times New Roman" pitchFamily="18" charset="0"/>
                <a:cs typeface="Times New Roman" pitchFamily="18" charset="0"/>
              </a:rPr>
              <a:t>, “Cisco visual networking index (</a:t>
            </a:r>
            <a:r>
              <a:rPr lang="en-IN" sz="1400" dirty="0" err="1" smtClean="0">
                <a:latin typeface="Times New Roman" pitchFamily="18" charset="0"/>
                <a:cs typeface="Times New Roman" pitchFamily="18" charset="0"/>
              </a:rPr>
              <a:t>vni</a:t>
            </a:r>
            <a:r>
              <a:rPr lang="en-IN" sz="1400" dirty="0" smtClean="0">
                <a:latin typeface="Times New Roman" pitchFamily="18" charset="0"/>
                <a:cs typeface="Times New Roman" pitchFamily="18" charset="0"/>
              </a:rPr>
              <a:t>), complete forecast update, 2017–2022,” Americas/EMEAR Cisco Knowledge Network (CKN) Presentation, 2018. </a:t>
            </a:r>
          </a:p>
          <a:p>
            <a:pPr algn="just">
              <a:lnSpc>
                <a:spcPct val="160000"/>
              </a:lnSpc>
            </a:pPr>
            <a:r>
              <a:rPr lang="en-IN" sz="1400" dirty="0" smtClean="0">
                <a:latin typeface="Times New Roman" pitchFamily="18" charset="0"/>
                <a:cs typeface="Times New Roman" pitchFamily="18" charset="0"/>
              </a:rPr>
              <a:t>[2] N. </a:t>
            </a:r>
            <a:r>
              <a:rPr lang="en-IN" sz="1400" dirty="0" err="1" smtClean="0">
                <a:latin typeface="Times New Roman" pitchFamily="18" charset="0"/>
                <a:cs typeface="Times New Roman" pitchFamily="18" charset="0"/>
              </a:rPr>
              <a:t>Saeed</a:t>
            </a:r>
            <a:r>
              <a:rPr lang="en-IN" sz="1400" dirty="0" smtClean="0">
                <a:latin typeface="Times New Roman" pitchFamily="18" charset="0"/>
                <a:cs typeface="Times New Roman" pitchFamily="18" charset="0"/>
              </a:rPr>
              <a:t>, A. Bader, T. Y. Al-</a:t>
            </a:r>
            <a:r>
              <a:rPr lang="en-IN" sz="1400" dirty="0" err="1" smtClean="0">
                <a:latin typeface="Times New Roman" pitchFamily="18" charset="0"/>
                <a:cs typeface="Times New Roman" pitchFamily="18" charset="0"/>
              </a:rPr>
              <a:t>Naffouri</a:t>
            </a:r>
            <a:r>
              <a:rPr lang="en-IN" sz="1400" dirty="0" smtClean="0">
                <a:latin typeface="Times New Roman" pitchFamily="18" charset="0"/>
                <a:cs typeface="Times New Roman" pitchFamily="18" charset="0"/>
              </a:rPr>
              <a:t>, and M.-S. </a:t>
            </a:r>
            <a:r>
              <a:rPr lang="en-IN" sz="1400" dirty="0" err="1" smtClean="0">
                <a:latin typeface="Times New Roman" pitchFamily="18" charset="0"/>
                <a:cs typeface="Times New Roman" pitchFamily="18" charset="0"/>
              </a:rPr>
              <a:t>Alouini</a:t>
            </a:r>
            <a:r>
              <a:rPr lang="en-IN" sz="1400" dirty="0" smtClean="0">
                <a:latin typeface="Times New Roman" pitchFamily="18" charset="0"/>
                <a:cs typeface="Times New Roman" pitchFamily="18" charset="0"/>
              </a:rPr>
              <a:t>, “When wireless communication responds to covid-19: Combating the pandemic and saving the economy,” Frontiers in Communications and Networks, vol. 1, p. 3, 2020. </a:t>
            </a:r>
          </a:p>
          <a:p>
            <a:pPr algn="just">
              <a:lnSpc>
                <a:spcPct val="160000"/>
              </a:lnSpc>
            </a:pPr>
            <a:r>
              <a:rPr lang="en-IN" sz="1400" dirty="0" smtClean="0">
                <a:latin typeface="Times New Roman" pitchFamily="18" charset="0"/>
                <a:cs typeface="Times New Roman" pitchFamily="18" charset="0"/>
              </a:rPr>
              <a:t>[3] ITU, “Special emergency session of the broadband commission pushes for action to extend internet access and boost capacity to fight covid-19,” 2020. [Online]. Available: https://www.itu.int/en/mediacentre/Pages/PR05-2020-BroadbandCommission-emergency-session-internet-COVID-19.aspx </a:t>
            </a:r>
          </a:p>
          <a:p>
            <a:pPr algn="just">
              <a:lnSpc>
                <a:spcPct val="160000"/>
              </a:lnSpc>
            </a:pPr>
            <a:r>
              <a:rPr lang="en-IN" sz="1400" dirty="0" smtClean="0">
                <a:latin typeface="Times New Roman" pitchFamily="18" charset="0"/>
                <a:cs typeface="Times New Roman" pitchFamily="18" charset="0"/>
              </a:rPr>
              <a:t>[4] A. Sepulveda, “The Digital Transformation of Education: Connecting ´ </a:t>
            </a:r>
            <a:r>
              <a:rPr lang="en-IN" sz="1400" dirty="0" err="1" smtClean="0">
                <a:latin typeface="Times New Roman" pitchFamily="18" charset="0"/>
                <a:cs typeface="Times New Roman" pitchFamily="18" charset="0"/>
              </a:rPr>
              <a:t>Schools,Empowering</a:t>
            </a:r>
            <a:r>
              <a:rPr lang="en-IN" sz="1400" dirty="0" smtClean="0">
                <a:latin typeface="Times New Roman" pitchFamily="18" charset="0"/>
                <a:cs typeface="Times New Roman" pitchFamily="18" charset="0"/>
              </a:rPr>
              <a:t> Learners,” Broadband Commission for Sustainable Development’s Working Group on School Connectivity, International Telecommunication Union, 2020. </a:t>
            </a:r>
          </a:p>
          <a:p>
            <a:pPr algn="just">
              <a:lnSpc>
                <a:spcPct val="160000"/>
              </a:lnSpc>
            </a:pPr>
            <a:r>
              <a:rPr lang="en-IN" sz="1400" dirty="0" smtClean="0">
                <a:latin typeface="Times New Roman" pitchFamily="18" charset="0"/>
                <a:cs typeface="Times New Roman" pitchFamily="18" charset="0"/>
              </a:rPr>
              <a:t>[5] I.-S. </a:t>
            </a:r>
            <a:r>
              <a:rPr lang="en-IN" sz="1400" dirty="0" err="1" smtClean="0">
                <a:latin typeface="Times New Roman" pitchFamily="18" charset="0"/>
                <a:cs typeface="Times New Roman" pitchFamily="18" charset="0"/>
              </a:rPr>
              <a:t>Coms,a</a:t>
            </a:r>
            <a:r>
              <a:rPr lang="en-IN" sz="1400" dirty="0" smtClean="0">
                <a:latin typeface="Times New Roman" pitchFamily="18" charset="0"/>
                <a:cs typeface="Times New Roman" pitchFamily="18" charset="0"/>
              </a:rPr>
              <a:t>, G.-M. </a:t>
            </a:r>
            <a:r>
              <a:rPr lang="en-IN" sz="1400" dirty="0" err="1" smtClean="0">
                <a:latin typeface="Times New Roman" pitchFamily="18" charset="0"/>
                <a:cs typeface="Times New Roman" pitchFamily="18" charset="0"/>
              </a:rPr>
              <a:t>Muntean</a:t>
            </a:r>
            <a:r>
              <a:rPr lang="en-IN" sz="1400" dirty="0" smtClean="0">
                <a:latin typeface="Times New Roman" pitchFamily="18" charset="0"/>
                <a:cs typeface="Times New Roman" pitchFamily="18" charset="0"/>
              </a:rPr>
              <a:t>, and R. </a:t>
            </a:r>
            <a:r>
              <a:rPr lang="en-IN" sz="1400" dirty="0" err="1" smtClean="0">
                <a:latin typeface="Times New Roman" pitchFamily="18" charset="0"/>
                <a:cs typeface="Times New Roman" pitchFamily="18" charset="0"/>
              </a:rPr>
              <a:t>Trestian</a:t>
            </a:r>
            <a:r>
              <a:rPr lang="en-IN" sz="1400" dirty="0" smtClean="0">
                <a:latin typeface="Times New Roman" pitchFamily="18" charset="0"/>
                <a:cs typeface="Times New Roman" pitchFamily="18" charset="0"/>
              </a:rPr>
              <a:t>, “An Innovative </a:t>
            </a:r>
            <a:r>
              <a:rPr lang="en-IN" sz="1400" dirty="0" err="1" smtClean="0">
                <a:latin typeface="Times New Roman" pitchFamily="18" charset="0"/>
                <a:cs typeface="Times New Roman" pitchFamily="18" charset="0"/>
              </a:rPr>
              <a:t>MachineLearning</a:t>
            </a:r>
            <a:r>
              <a:rPr lang="en-IN" sz="1400" dirty="0" smtClean="0">
                <a:latin typeface="Times New Roman" pitchFamily="18" charset="0"/>
                <a:cs typeface="Times New Roman" pitchFamily="18" charset="0"/>
              </a:rPr>
              <a:t>-Based Scheduling Solution for Improving Live UHD Video Streaming Quality in Highly Dynamic Network Environments,” in IEEE Transactions on Broadcasting, vol. 1, no. 1, pp. 1 – 13, April 2020.</a:t>
            </a:r>
            <a:endParaRPr lang="en-US" sz="14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600" dirty="0" smtClean="0">
                <a:latin typeface="Times New Roman" pitchFamily="18" charset="0"/>
                <a:cs typeface="Times New Roman" pitchFamily="18" charset="0"/>
              </a:rPr>
              <a:t>[6] C. M. </a:t>
            </a:r>
            <a:r>
              <a:rPr lang="en-IN" sz="1600" dirty="0" err="1" smtClean="0">
                <a:latin typeface="Times New Roman" pitchFamily="18" charset="0"/>
                <a:cs typeface="Times New Roman" pitchFamily="18" charset="0"/>
              </a:rPr>
              <a:t>Toquero</a:t>
            </a:r>
            <a:r>
              <a:rPr lang="en-IN" sz="1600" dirty="0" smtClean="0">
                <a:latin typeface="Times New Roman" pitchFamily="18" charset="0"/>
                <a:cs typeface="Times New Roman" pitchFamily="18" charset="0"/>
              </a:rPr>
              <a:t>, “Challenges and Opportunities for Higher Education amid the COVID-19 Pandemic: The Philippine Context,” Pedagogical Research, vol. 5, no. 4, pp. 1 – 5, Apr. 2020. </a:t>
            </a:r>
          </a:p>
          <a:p>
            <a:pPr algn="just">
              <a:lnSpc>
                <a:spcPct val="170000"/>
              </a:lnSpc>
            </a:pPr>
            <a:r>
              <a:rPr lang="en-IN" sz="1600" dirty="0" smtClean="0">
                <a:latin typeface="Times New Roman" pitchFamily="18" charset="0"/>
                <a:cs typeface="Times New Roman" pitchFamily="18" charset="0"/>
              </a:rPr>
              <a:t>[7] S. </a:t>
            </a:r>
            <a:r>
              <a:rPr lang="en-IN" sz="1600" dirty="0" err="1" smtClean="0">
                <a:latin typeface="Times New Roman" pitchFamily="18" charset="0"/>
                <a:cs typeface="Times New Roman" pitchFamily="18" charset="0"/>
              </a:rPr>
              <a:t>Dhawan</a:t>
            </a:r>
            <a:r>
              <a:rPr lang="en-IN" sz="1600" dirty="0" smtClean="0">
                <a:latin typeface="Times New Roman" pitchFamily="18" charset="0"/>
                <a:cs typeface="Times New Roman" pitchFamily="18" charset="0"/>
              </a:rPr>
              <a:t>, “Online learning: A panacea in the time of covid-19 crisis,” Journal of Educational Tech. Systems, vol. 49, no. 1, pp. 5–22, 2020. </a:t>
            </a:r>
          </a:p>
          <a:p>
            <a:pPr algn="just">
              <a:lnSpc>
                <a:spcPct val="170000"/>
              </a:lnSpc>
            </a:pPr>
            <a:r>
              <a:rPr lang="en-IN" sz="1600" dirty="0" smtClean="0">
                <a:latin typeface="Times New Roman" pitchFamily="18" charset="0"/>
                <a:cs typeface="Times New Roman" pitchFamily="18" charset="0"/>
              </a:rPr>
              <a:t>[8] R. </a:t>
            </a:r>
            <a:r>
              <a:rPr lang="en-IN" sz="1600" dirty="0" err="1" smtClean="0">
                <a:latin typeface="Times New Roman" pitchFamily="18" charset="0"/>
                <a:cs typeface="Times New Roman" pitchFamily="18" charset="0"/>
              </a:rPr>
              <a:t>Ubell</a:t>
            </a:r>
            <a:r>
              <a:rPr lang="en-IN" sz="1600" dirty="0" smtClean="0">
                <a:latin typeface="Times New Roman" pitchFamily="18" charset="0"/>
                <a:cs typeface="Times New Roman" pitchFamily="18" charset="0"/>
              </a:rPr>
              <a:t>, “How online learning kept higher </a:t>
            </a:r>
            <a:r>
              <a:rPr lang="en-IN" sz="1600" dirty="0" err="1" smtClean="0">
                <a:latin typeface="Times New Roman" pitchFamily="18" charset="0"/>
                <a:cs typeface="Times New Roman" pitchFamily="18" charset="0"/>
              </a:rPr>
              <a:t>ed</a:t>
            </a:r>
            <a:r>
              <a:rPr lang="en-IN" sz="1600" dirty="0" smtClean="0">
                <a:latin typeface="Times New Roman" pitchFamily="18" charset="0"/>
                <a:cs typeface="Times New Roman" pitchFamily="18" charset="0"/>
              </a:rPr>
              <a:t> open during the </a:t>
            </a:r>
            <a:r>
              <a:rPr lang="en-IN" sz="1600" dirty="0" err="1" smtClean="0">
                <a:latin typeface="Times New Roman" pitchFamily="18" charset="0"/>
                <a:cs typeface="Times New Roman" pitchFamily="18" charset="0"/>
              </a:rPr>
              <a:t>coronavirus</a:t>
            </a:r>
            <a:r>
              <a:rPr lang="en-IN" sz="1600" dirty="0" smtClean="0">
                <a:latin typeface="Times New Roman" pitchFamily="18" charset="0"/>
                <a:cs typeface="Times New Roman" pitchFamily="18" charset="0"/>
              </a:rPr>
              <a:t> crisis,” May 2020. [Online]. Available: https://spectrum.ieee.org/tech-talk/at-work/education/how-onlinelearning-kept-higher-ed-open-during-the-coronavirus-crisis </a:t>
            </a:r>
          </a:p>
          <a:p>
            <a:pPr algn="just">
              <a:lnSpc>
                <a:spcPct val="170000"/>
              </a:lnSpc>
            </a:pPr>
            <a:r>
              <a:rPr lang="en-IN" sz="1600" dirty="0" smtClean="0">
                <a:latin typeface="Times New Roman" pitchFamily="18" charset="0"/>
                <a:cs typeface="Times New Roman" pitchFamily="18" charset="0"/>
              </a:rPr>
              <a:t>[9] A. </a:t>
            </a:r>
            <a:r>
              <a:rPr lang="en-IN" sz="1600" dirty="0" err="1" smtClean="0">
                <a:latin typeface="Times New Roman" pitchFamily="18" charset="0"/>
                <a:cs typeface="Times New Roman" pitchFamily="18" charset="0"/>
              </a:rPr>
              <a:t>Khattar</a:t>
            </a:r>
            <a:r>
              <a:rPr lang="en-IN" sz="1600" dirty="0" smtClean="0">
                <a:latin typeface="Times New Roman" pitchFamily="18" charset="0"/>
                <a:cs typeface="Times New Roman" pitchFamily="18" charset="0"/>
              </a:rPr>
              <a:t>, P. R. Jain, and S. M. K. </a:t>
            </a:r>
            <a:r>
              <a:rPr lang="en-IN" sz="1600" dirty="0" err="1" smtClean="0">
                <a:latin typeface="Times New Roman" pitchFamily="18" charset="0"/>
                <a:cs typeface="Times New Roman" pitchFamily="18" charset="0"/>
              </a:rPr>
              <a:t>Quadri</a:t>
            </a:r>
            <a:r>
              <a:rPr lang="en-IN" sz="1600" dirty="0" smtClean="0">
                <a:latin typeface="Times New Roman" pitchFamily="18" charset="0"/>
                <a:cs typeface="Times New Roman" pitchFamily="18" charset="0"/>
              </a:rPr>
              <a:t>, “Effects of the disastrous pandemic </a:t>
            </a:r>
            <a:r>
              <a:rPr lang="en-IN" sz="1600" dirty="0" err="1" smtClean="0">
                <a:latin typeface="Times New Roman" pitchFamily="18" charset="0"/>
                <a:cs typeface="Times New Roman" pitchFamily="18" charset="0"/>
              </a:rPr>
              <a:t>covid</a:t>
            </a:r>
            <a:r>
              <a:rPr lang="en-IN" sz="1600" dirty="0" smtClean="0">
                <a:latin typeface="Times New Roman" pitchFamily="18" charset="0"/>
                <a:cs typeface="Times New Roman" pitchFamily="18" charset="0"/>
              </a:rPr>
              <a:t> 19 on learning styles, activities and mental health of young </a:t>
            </a:r>
            <a:r>
              <a:rPr lang="en-IN" sz="1600" dirty="0" err="1" smtClean="0">
                <a:latin typeface="Times New Roman" pitchFamily="18" charset="0"/>
                <a:cs typeface="Times New Roman" pitchFamily="18" charset="0"/>
              </a:rPr>
              <a:t>indian</a:t>
            </a:r>
            <a:r>
              <a:rPr lang="en-IN" sz="1600" dirty="0" smtClean="0">
                <a:latin typeface="Times New Roman" pitchFamily="18" charset="0"/>
                <a:cs typeface="Times New Roman" pitchFamily="18" charset="0"/>
              </a:rPr>
              <a:t> students - a machine learning approach,” in Intl. Conf. on Intelligent Computing &amp; Control Syst. (ICICCS), 2020, pp. 1190–1195. </a:t>
            </a:r>
          </a:p>
          <a:p>
            <a:pPr algn="just">
              <a:lnSpc>
                <a:spcPct val="170000"/>
              </a:lnSpc>
            </a:pPr>
            <a:r>
              <a:rPr lang="en-IN" sz="1600" dirty="0" smtClean="0">
                <a:latin typeface="Times New Roman" pitchFamily="18" charset="0"/>
                <a:cs typeface="Times New Roman" pitchFamily="18" charset="0"/>
              </a:rPr>
              <a:t>[10] A. </a:t>
            </a:r>
            <a:r>
              <a:rPr lang="en-IN" sz="1600" dirty="0" err="1" smtClean="0">
                <a:latin typeface="Times New Roman" pitchFamily="18" charset="0"/>
                <a:cs typeface="Times New Roman" pitchFamily="18" charset="0"/>
              </a:rPr>
              <a:t>Sonmez</a:t>
            </a:r>
            <a:r>
              <a:rPr lang="en-IN" sz="1600" dirty="0" smtClean="0">
                <a:latin typeface="Times New Roman" pitchFamily="18" charset="0"/>
                <a:cs typeface="Times New Roman" pitchFamily="18" charset="0"/>
              </a:rPr>
              <a:t>, L. G ¨ </a:t>
            </a:r>
            <a:r>
              <a:rPr lang="en-IN" sz="1600" dirty="0" err="1" smtClean="0">
                <a:latin typeface="Times New Roman" pitchFamily="18" charset="0"/>
                <a:cs typeface="Times New Roman" pitchFamily="18" charset="0"/>
              </a:rPr>
              <a:t>oc¸mez</a:t>
            </a:r>
            <a:r>
              <a:rPr lang="en-IN" sz="1600" dirty="0" smtClean="0">
                <a:latin typeface="Times New Roman" pitchFamily="18" charset="0"/>
                <a:cs typeface="Times New Roman" pitchFamily="18" charset="0"/>
              </a:rPr>
              <a:t>, D. </a:t>
            </a:r>
            <a:r>
              <a:rPr lang="en-IN" sz="1600" dirty="0" err="1" smtClean="0">
                <a:latin typeface="Times New Roman" pitchFamily="18" charset="0"/>
                <a:cs typeface="Times New Roman" pitchFamily="18" charset="0"/>
              </a:rPr>
              <a:t>Uygun</a:t>
            </a:r>
            <a:r>
              <a:rPr lang="en-IN" sz="1600" dirty="0" smtClean="0">
                <a:latin typeface="Times New Roman" pitchFamily="18" charset="0"/>
                <a:cs typeface="Times New Roman" pitchFamily="18" charset="0"/>
              </a:rPr>
              <a:t>, and M. </a:t>
            </a:r>
            <a:r>
              <a:rPr lang="en-IN" sz="1600" dirty="0" err="1" smtClean="0">
                <a:latin typeface="Times New Roman" pitchFamily="18" charset="0"/>
                <a:cs typeface="Times New Roman" pitchFamily="18" charset="0"/>
              </a:rPr>
              <a:t>Ataizi</a:t>
            </a:r>
            <a:r>
              <a:rPr lang="en-IN" sz="1600" dirty="0" smtClean="0">
                <a:latin typeface="Times New Roman" pitchFamily="18" charset="0"/>
                <a:cs typeface="Times New Roman" pitchFamily="18" charset="0"/>
              </a:rPr>
              <a:t>, “A review of current ¨ studies of mobile learning,” Journal of Educational Technology and Online Learning, vol. 1, pp. 12 – 27, 2018. </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1283</TotalTime>
  <Words>1559</Words>
  <Application>Microsoft Office PowerPoint</Application>
  <PresentationFormat>On-screen Show (4:3)</PresentationFormat>
  <Paragraphs>61</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A Machine Learning Resource Allocation Solution to Improve Video Quality in Remote Education</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CONCLUTION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562</cp:revision>
  <dcterms:created xsi:type="dcterms:W3CDTF">2006-08-16T00:00:00Z</dcterms:created>
  <dcterms:modified xsi:type="dcterms:W3CDTF">2021-05-10T15:01:57Z</dcterms:modified>
</cp:coreProperties>
</file>