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5/10/2021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5/10/2021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5/10/2021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dirty="0" smtClean="0"/>
              <a:t>A Generative Machine Learning-Based Approach for Inverse Design of Multilayer </a:t>
            </a:r>
            <a:r>
              <a:rPr lang="en-IN" dirty="0" err="1" smtClean="0"/>
              <a:t>Metasurfaces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pPr>
            <a:r>
              <a:rPr lang="en-IN" sz="2000" dirty="0" smtClean="0">
                <a:latin typeface="Times New Roman" pitchFamily="18" charset="0"/>
                <a:cs typeface="Times New Roman" pitchFamily="18" charset="0"/>
              </a:rPr>
              <a:t>The synthesis of a </a:t>
            </a:r>
            <a:r>
              <a:rPr lang="en-IN" sz="2000" dirty="0" err="1" smtClean="0">
                <a:latin typeface="Times New Roman" pitchFamily="18" charset="0"/>
                <a:cs typeface="Times New Roman" pitchFamily="18" charset="0"/>
              </a:rPr>
              <a:t>metasurface</a:t>
            </a:r>
            <a:r>
              <a:rPr lang="en-IN" sz="2000" dirty="0" smtClean="0">
                <a:latin typeface="Times New Roman" pitchFamily="18" charset="0"/>
                <a:cs typeface="Times New Roman" pitchFamily="18" charset="0"/>
              </a:rPr>
              <a:t> exhibiting a specific set of desired scattering properties is a time-consuming and resource-demanding process, which conventionally relies on many cycles of full-wave simulations. </a:t>
            </a:r>
          </a:p>
          <a:p>
            <a:pPr algn="just">
              <a:lnSpc>
                <a:spcPct val="150000"/>
              </a:lnSpc>
            </a:pPr>
            <a:r>
              <a:rPr lang="en-IN" sz="2000" dirty="0" smtClean="0">
                <a:latin typeface="Times New Roman" pitchFamily="18" charset="0"/>
                <a:cs typeface="Times New Roman" pitchFamily="18" charset="0"/>
              </a:rPr>
              <a:t>It requires an experienced designer to choose the number of the metallic layers, the </a:t>
            </a:r>
            <a:r>
              <a:rPr lang="en-IN" sz="2000" dirty="0" err="1" smtClean="0">
                <a:latin typeface="Times New Roman" pitchFamily="18" charset="0"/>
                <a:cs typeface="Times New Roman" pitchFamily="18" charset="0"/>
              </a:rPr>
              <a:t>scatterer</a:t>
            </a:r>
            <a:r>
              <a:rPr lang="en-IN" sz="2000" dirty="0" smtClean="0">
                <a:latin typeface="Times New Roman" pitchFamily="18" charset="0"/>
                <a:cs typeface="Times New Roman" pitchFamily="18" charset="0"/>
              </a:rPr>
              <a:t> shapes and dimensions, and the type and the thickness of the separating substrates. </a:t>
            </a:r>
          </a:p>
          <a:p>
            <a:pPr algn="just">
              <a:lnSpc>
                <a:spcPct val="150000"/>
              </a:lnSpc>
            </a:pPr>
            <a:r>
              <a:rPr lang="en-IN" sz="2000" dirty="0" smtClean="0">
                <a:latin typeface="Times New Roman" pitchFamily="18" charset="0"/>
                <a:cs typeface="Times New Roman" pitchFamily="18" charset="0"/>
              </a:rPr>
              <a:t>Here, we propose a generative machine learning (ML)-based approach to solve this one-</a:t>
            </a:r>
            <a:r>
              <a:rPr lang="en-IN" sz="2000" dirty="0" err="1" smtClean="0">
                <a:latin typeface="Times New Roman" pitchFamily="18" charset="0"/>
                <a:cs typeface="Times New Roman" pitchFamily="18" charset="0"/>
              </a:rPr>
              <a:t>tomany</a:t>
            </a:r>
            <a:r>
              <a:rPr lang="en-IN" sz="2000" dirty="0" smtClean="0">
                <a:latin typeface="Times New Roman" pitchFamily="18" charset="0"/>
                <a:cs typeface="Times New Roman" pitchFamily="18" charset="0"/>
              </a:rPr>
              <a:t> mapping and automate the inverse design of dual- and triple-layer </a:t>
            </a:r>
            <a:r>
              <a:rPr lang="en-IN" sz="2000" dirty="0" err="1" smtClean="0">
                <a:latin typeface="Times New Roman" pitchFamily="18" charset="0"/>
                <a:cs typeface="Times New Roman" pitchFamily="18" charset="0"/>
              </a:rPr>
              <a:t>metasurfaces</a:t>
            </a:r>
            <a:r>
              <a:rPr lang="en-IN"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IN" sz="2000" dirty="0" smtClean="0">
                <a:latin typeface="Times New Roman" pitchFamily="18" charset="0"/>
                <a:cs typeface="Times New Roman" pitchFamily="18" charset="0"/>
              </a:rPr>
              <a:t>Using this approach, it is possible to solve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optimization problems by synthesizing thin structures composed of potentially brand-new </a:t>
            </a:r>
            <a:r>
              <a:rPr lang="en-IN" sz="2000" dirty="0" err="1" smtClean="0">
                <a:latin typeface="Times New Roman" pitchFamily="18" charset="0"/>
                <a:cs typeface="Times New Roman" pitchFamily="18" charset="0"/>
              </a:rPr>
              <a:t>scatterer</a:t>
            </a:r>
            <a:r>
              <a:rPr lang="en-IN" sz="2000" dirty="0" smtClean="0">
                <a:latin typeface="Times New Roman" pitchFamily="18" charset="0"/>
                <a:cs typeface="Times New Roman" pitchFamily="18" charset="0"/>
              </a:rPr>
              <a:t> designs, in cases where the inter-layer coupling between the layers is non-negligible and synthesis by traditional methods becomes cumbersome. </a:t>
            </a:r>
          </a:p>
          <a:p>
            <a:pPr algn="just">
              <a:lnSpc>
                <a:spcPct val="150000"/>
              </a:lnSpc>
            </a:pPr>
            <a:r>
              <a:rPr lang="en-IN" sz="2000" dirty="0" smtClean="0">
                <a:latin typeface="Times New Roman" pitchFamily="18" charset="0"/>
                <a:cs typeface="Times New Roman" pitchFamily="18" charset="0"/>
              </a:rPr>
              <a:t>Various examples to provide specific magnitude and phase responses of x- and y-polarized scattering coefficients across a frequency range as well as mask-based responses for different </a:t>
            </a:r>
            <a:r>
              <a:rPr lang="en-IN" sz="2000" dirty="0" err="1" smtClean="0">
                <a:latin typeface="Times New Roman" pitchFamily="18" charset="0"/>
                <a:cs typeface="Times New Roman" pitchFamily="18" charset="0"/>
              </a:rPr>
              <a:t>metasurface</a:t>
            </a:r>
            <a:r>
              <a:rPr lang="en-IN" sz="2000" dirty="0" smtClean="0">
                <a:latin typeface="Times New Roman" pitchFamily="18" charset="0"/>
                <a:cs typeface="Times New Roman" pitchFamily="18" charset="0"/>
              </a:rPr>
              <a:t> applications are presented to verify the practicality of the proposed method.</a:t>
            </a:r>
            <a:endParaRPr lang="en-US"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methods to perform inverse freeform design, ranging from heuristic to gradient-based topology optimization, are not able to effectively solve for the global optimum because the design space for photonic devices is vast and non-convex. </a:t>
            </a:r>
          </a:p>
          <a:p>
            <a:pPr algn="just">
              <a:lnSpc>
                <a:spcPct val="150000"/>
              </a:lnSpc>
            </a:pPr>
            <a:r>
              <a:rPr lang="en-IN" sz="2000" dirty="0" smtClean="0">
                <a:latin typeface="Times New Roman" pitchFamily="18" charset="0"/>
                <a:cs typeface="Times New Roman" pitchFamily="18" charset="0"/>
              </a:rPr>
              <a:t>In all neural-network-based inverse-design methods discussed thus far, which rely on a training set, global optimization is only possible if devices near or at the global optimum are included in the training set. </a:t>
            </a:r>
          </a:p>
          <a:p>
            <a:pPr algn="just">
              <a:lnSpc>
                <a:spcPct val="150000"/>
              </a:lnSpc>
            </a:pPr>
            <a:r>
              <a:rPr lang="en-IN" sz="2000" dirty="0" smtClean="0">
                <a:latin typeface="Times New Roman" pitchFamily="18" charset="0"/>
                <a:cs typeface="Times New Roman" pitchFamily="18" charset="0"/>
              </a:rPr>
              <a:t>Discriminative and generative neural networks can be effective at fitting training data, but they cannot perform meaningful extrapolation tasks beyond the training set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Due to their increased degrees of freedom, multilayer EMMSs are both promising solutions and difficult to optimize for </a:t>
            </a:r>
            <a:r>
              <a:rPr lang="en-IN" sz="2000" dirty="0" err="1" smtClean="0">
                <a:latin typeface="Times New Roman" pitchFamily="18" charset="0"/>
                <a:cs typeface="Times New Roman" pitchFamily="18" charset="0"/>
              </a:rPr>
              <a:t>multiobjective</a:t>
            </a:r>
            <a:r>
              <a:rPr lang="en-IN" sz="2000" dirty="0" smtClean="0">
                <a:latin typeface="Times New Roman" pitchFamily="18" charset="0"/>
                <a:cs typeface="Times New Roman" pitchFamily="18" charset="0"/>
              </a:rPr>
              <a:t> electromagnetic problems. </a:t>
            </a:r>
          </a:p>
          <a:p>
            <a:pPr algn="just">
              <a:lnSpc>
                <a:spcPct val="150000"/>
              </a:lnSpc>
            </a:pPr>
            <a:r>
              <a:rPr lang="en-IN" sz="2000" dirty="0" smtClean="0">
                <a:latin typeface="Times New Roman" pitchFamily="18" charset="0"/>
                <a:cs typeface="Times New Roman" pitchFamily="18" charset="0"/>
              </a:rPr>
              <a:t>Placing the layers closely using thin substrates offers additional degrees of freedom in terms of the order of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but at the same time, it complicates the design further. </a:t>
            </a:r>
          </a:p>
          <a:p>
            <a:pPr algn="just">
              <a:lnSpc>
                <a:spcPct val="150000"/>
              </a:lnSpc>
            </a:pPr>
            <a:r>
              <a:rPr lang="en-IN" sz="2000" dirty="0" smtClean="0">
                <a:latin typeface="Times New Roman" pitchFamily="18" charset="0"/>
                <a:cs typeface="Times New Roman" pitchFamily="18" charset="0"/>
              </a:rPr>
              <a:t>Conventionally, designing and optimizing structures with high interlayer coupling is difficult. It either requires sophisticated equivalent circuit models (ECMs) (and corresponding simulations to find the values of the ECMs), or brute-forcing the problem. </a:t>
            </a:r>
          </a:p>
          <a:p>
            <a:pPr algn="just">
              <a:lnSpc>
                <a:spcPct val="150000"/>
              </a:lnSpc>
            </a:pPr>
            <a:r>
              <a:rPr lang="en-IN" sz="2000" dirty="0" smtClean="0">
                <a:latin typeface="Times New Roman" pitchFamily="18" charset="0"/>
                <a:cs typeface="Times New Roman" pitchFamily="18" charset="0"/>
              </a:rPr>
              <a:t>In general, the solution space to design a multilayer EMMS includes different categories of </a:t>
            </a:r>
            <a:r>
              <a:rPr lang="en-IN" sz="2000" dirty="0" err="1" smtClean="0">
                <a:latin typeface="Times New Roman" pitchFamily="18" charset="0"/>
                <a:cs typeface="Times New Roman" pitchFamily="18" charset="0"/>
              </a:rPr>
              <a:t>scatterer</a:t>
            </a:r>
            <a:r>
              <a:rPr lang="en-IN" sz="2000" dirty="0" smtClean="0">
                <a:latin typeface="Times New Roman" pitchFamily="18" charset="0"/>
                <a:cs typeface="Times New Roman" pitchFamily="18" charset="0"/>
              </a:rPr>
              <a:t> shapes.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framework performs inverse design and optimization mechanism for the generation of meta-atoms and meta-molecules as </a:t>
            </a:r>
            <a:r>
              <a:rPr lang="en-IN" sz="2000" dirty="0" err="1" smtClean="0">
                <a:latin typeface="Times New Roman" pitchFamily="18" charset="0"/>
                <a:cs typeface="Times New Roman" pitchFamily="18" charset="0"/>
              </a:rPr>
              <a:t>metasurface</a:t>
            </a:r>
            <a:r>
              <a:rPr lang="en-IN" sz="2000" dirty="0" smtClean="0">
                <a:latin typeface="Times New Roman" pitchFamily="18" charset="0"/>
                <a:cs typeface="Times New Roman" pitchFamily="18" charset="0"/>
              </a:rPr>
              <a:t> units based on DL models and genetic algorithm. </a:t>
            </a:r>
          </a:p>
          <a:p>
            <a:pPr algn="just">
              <a:lnSpc>
                <a:spcPct val="150000"/>
              </a:lnSpc>
            </a:pPr>
            <a:r>
              <a:rPr lang="en-IN" sz="2000" dirty="0" smtClean="0">
                <a:latin typeface="Times New Roman" pitchFamily="18" charset="0"/>
                <a:cs typeface="Times New Roman" pitchFamily="18" charset="0"/>
              </a:rPr>
              <a:t>The framework includes consecutive DL models that emulate both numerical electromagnetic simulation and iterative processes of optimization, and generate optimized structural designs while simultaneously performing forward and inverse design tasks.</a:t>
            </a:r>
          </a:p>
          <a:p>
            <a:pPr algn="just">
              <a:lnSpc>
                <a:spcPct val="150000"/>
              </a:lnSpc>
            </a:pPr>
            <a:r>
              <a:rPr lang="en-IN" sz="2000" dirty="0" smtClean="0">
                <a:latin typeface="Times New Roman" pitchFamily="18" charset="0"/>
                <a:cs typeface="Times New Roman" pitchFamily="18" charset="0"/>
              </a:rPr>
              <a:t>A selection and evaluation of generated structural designs is performed by the genetic algorithm to construct a desired optical response and design space that mimics real world responses. Importantly, our cyclical generation framework also explores the space of new </a:t>
            </a:r>
            <a:r>
              <a:rPr lang="en-IN" sz="2000" dirty="0" err="1" smtClean="0">
                <a:latin typeface="Times New Roman" pitchFamily="18" charset="0"/>
                <a:cs typeface="Times New Roman" pitchFamily="18" charset="0"/>
              </a:rPr>
              <a:t>metasurface</a:t>
            </a:r>
            <a:r>
              <a:rPr lang="en-IN" sz="2000" dirty="0" smtClean="0">
                <a:latin typeface="Times New Roman" pitchFamily="18" charset="0"/>
                <a:cs typeface="Times New Roman" pitchFamily="18" charset="0"/>
              </a:rPr>
              <a:t> topologies.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VAE has been previously employed to represent single- and </a:t>
            </a:r>
            <a:r>
              <a:rPr lang="en-IN" sz="2000" dirty="0" err="1" smtClean="0">
                <a:latin typeface="Times New Roman" pitchFamily="18" charset="0"/>
                <a:cs typeface="Times New Roman" pitchFamily="18" charset="0"/>
              </a:rPr>
              <a:t>duallayer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metasurfaces</a:t>
            </a:r>
            <a:r>
              <a:rPr lang="en-IN" sz="2000" dirty="0" smtClean="0">
                <a:latin typeface="Times New Roman" pitchFamily="18" charset="0"/>
                <a:cs typeface="Times New Roman" pitchFamily="18" charset="0"/>
              </a:rPr>
              <a:t> with negligible interlayer coupling using a continuous latent space . </a:t>
            </a:r>
          </a:p>
          <a:p>
            <a:pPr algn="just">
              <a:lnSpc>
                <a:spcPct val="150000"/>
              </a:lnSpc>
            </a:pPr>
            <a:r>
              <a:rPr lang="en-IN" sz="2000" dirty="0" smtClean="0">
                <a:latin typeface="Times New Roman" pitchFamily="18" charset="0"/>
                <a:cs typeface="Times New Roman" pitchFamily="18" charset="0"/>
              </a:rPr>
              <a:t>However, the optimum latent variable is found through ad hoc random selection instead of an optimization technique. </a:t>
            </a:r>
          </a:p>
          <a:p>
            <a:pPr algn="just">
              <a:lnSpc>
                <a:spcPct val="150000"/>
              </a:lnSpc>
            </a:pPr>
            <a:r>
              <a:rPr lang="en-IN" sz="2000" dirty="0" smtClean="0">
                <a:latin typeface="Times New Roman" pitchFamily="18" charset="0"/>
                <a:cs typeface="Times New Roman" pitchFamily="18" charset="0"/>
              </a:rPr>
              <a:t>Hence, this approach may miss an opportunity to exploit one of the important advantages of the VAE to accelerate optimization. </a:t>
            </a:r>
          </a:p>
          <a:p>
            <a:pPr algn="just">
              <a:lnSpc>
                <a:spcPct val="150000"/>
              </a:lnSpc>
            </a:pPr>
            <a:r>
              <a:rPr lang="en-IN" sz="2000" dirty="0" smtClean="0">
                <a:latin typeface="Times New Roman" pitchFamily="18" charset="0"/>
                <a:cs typeface="Times New Roman" pitchFamily="18" charset="0"/>
              </a:rPr>
              <a:t>we employ a generative model to produce new structures based on the target scattering coefficients in case exploring the gaps in the latent space becomes advantageous.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2230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a:latin typeface="Times New Roman"/>
                          <a:ea typeface="Times New Roman"/>
                          <a:cs typeface="Latha"/>
                        </a:rPr>
                        <a:t>Roadmap on </a:t>
                      </a:r>
                      <a:r>
                        <a:rPr lang="en-IN" sz="1600" dirty="0" err="1">
                          <a:latin typeface="Times New Roman"/>
                          <a:ea typeface="Times New Roman"/>
                          <a:cs typeface="Latha"/>
                        </a:rPr>
                        <a:t>metasurfaces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O. Quevedo-Teruel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 main advantages of metasurfaces with respect to the existing conventional technology include their low cost, low level of absorption in comparison with bulky metamaterials, and easy integration due to their thin profile.</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General metasurface synthesis based on susceptibility tensors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K. Achouri, M. A. Salem MA, C. Caloz,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latin typeface="Times New Roman"/>
                          <a:ea typeface="Calibri"/>
                          <a:cs typeface="Latha"/>
                        </a:rPr>
                        <a:t>A general method, based on susceptibility tensors, is proposed for the synthesis of </a:t>
                      </a:r>
                      <a:r>
                        <a:rPr lang="en-US" sz="1600" dirty="0" err="1">
                          <a:latin typeface="Times New Roman"/>
                          <a:ea typeface="Calibri"/>
                          <a:cs typeface="Latha"/>
                        </a:rPr>
                        <a:t>metasurfaces</a:t>
                      </a:r>
                      <a:r>
                        <a:rPr lang="en-US" sz="1600" dirty="0">
                          <a:latin typeface="Times New Roman"/>
                          <a:ea typeface="Calibri"/>
                          <a:cs typeface="Latha"/>
                        </a:rPr>
                        <a:t> transforming arbitrary incident waves into arbitrary reflected and transmitted waves.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12572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Arbitrary power-conserving field transformations with passive lossless omega-type </a:t>
                      </a:r>
                      <a:r>
                        <a:rPr lang="en-US" sz="1600" dirty="0" err="1">
                          <a:latin typeface="Times New Roman"/>
                          <a:ea typeface="Calibri"/>
                          <a:cs typeface="Latha"/>
                        </a:rPr>
                        <a:t>bianisotropic</a:t>
                      </a:r>
                      <a:r>
                        <a:rPr lang="en-US" sz="1600" dirty="0">
                          <a:latin typeface="Times New Roman"/>
                          <a:ea typeface="Calibri"/>
                          <a:cs typeface="Latha"/>
                        </a:rPr>
                        <a:t> </a:t>
                      </a:r>
                      <a:r>
                        <a:rPr lang="en-US" sz="1600" dirty="0" err="1">
                          <a:latin typeface="Times New Roman"/>
                          <a:ea typeface="Calibri"/>
                          <a:cs typeface="Latha"/>
                        </a:rPr>
                        <a:t>metasurfaces</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 Epstein and G. V. Eleftheriades,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We present a general theory for designing realistic omega-type bianisotropic metasurfaces (O-BMSs), unlocking their full potential for molding electromagnetic fields. </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Fast and accurate modeling of dual-polarized reflectarray unit cells using support vector machines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D. R. Prado, J. A. Lopez-Fern ´ andez, G. Barquero, M. Arrebola , and ´ F. Las-Heras,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To efficiently obtain the surrogate model, a novel strategy to accelerate the training process is presented, remarkably reducing computing time. </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 1.png"/>
          <p:cNvPicPr>
            <a:picLocks noGrp="1" noChangeAspect="1" noChangeArrowheads="1"/>
          </p:cNvPicPr>
          <p:nvPr>
            <p:ph idx="1"/>
          </p:nvPr>
        </p:nvPicPr>
        <p:blipFill>
          <a:blip r:embed="rId2"/>
          <a:srcRect/>
          <a:stretch>
            <a:fillRect/>
          </a:stretch>
        </p:blipFill>
        <p:spPr bwMode="auto">
          <a:xfrm>
            <a:off x="1752600" y="1447800"/>
            <a:ext cx="67056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55000" lnSpcReduction="20000"/>
          </a:bodyPr>
          <a:lstStyle/>
          <a:p>
            <a:pPr algn="just">
              <a:lnSpc>
                <a:spcPct val="170000"/>
              </a:lnSpc>
              <a:buNone/>
            </a:pPr>
            <a:r>
              <a:rPr lang="en-IN" dirty="0" smtClean="0">
                <a:latin typeface="Times New Roman" pitchFamily="18" charset="0"/>
                <a:cs typeface="Times New Roman" pitchFamily="18" charset="0"/>
              </a:rPr>
              <a:t>    A machine learning-based approach has been proposed to solve the inverse problem of designing multilayer </a:t>
            </a:r>
            <a:r>
              <a:rPr lang="en-IN" dirty="0" err="1" smtClean="0">
                <a:latin typeface="Times New Roman" pitchFamily="18" charset="0"/>
                <a:cs typeface="Times New Roman" pitchFamily="18" charset="0"/>
              </a:rPr>
              <a:t>metasurfaces</a:t>
            </a:r>
            <a:r>
              <a:rPr lang="en-IN" dirty="0" smtClean="0">
                <a:latin typeface="Times New Roman" pitchFamily="18" charset="0"/>
                <a:cs typeface="Times New Roman" pitchFamily="18" charset="0"/>
              </a:rPr>
              <a:t> based on the desired scattering properties. Using a generative ML model based on a </a:t>
            </a:r>
            <a:r>
              <a:rPr lang="en-IN" dirty="0" err="1" smtClean="0">
                <a:latin typeface="Times New Roman" pitchFamily="18" charset="0"/>
                <a:cs typeface="Times New Roman" pitchFamily="18" charset="0"/>
              </a:rPr>
              <a:t>variational</a:t>
            </a:r>
            <a:r>
              <a:rPr lang="en-IN" dirty="0" smtClean="0">
                <a:latin typeface="Times New Roman" pitchFamily="18" charset="0"/>
                <a:cs typeface="Times New Roman" pitchFamily="18" charset="0"/>
              </a:rPr>
              <a:t> </a:t>
            </a:r>
            <a:r>
              <a:rPr lang="en-IN" dirty="0" err="1" smtClean="0">
                <a:latin typeface="Times New Roman" pitchFamily="18" charset="0"/>
                <a:cs typeface="Times New Roman" pitchFamily="18" charset="0"/>
              </a:rPr>
              <a:t>autoencoder</a:t>
            </a:r>
            <a:r>
              <a:rPr lang="en-IN" dirty="0" smtClean="0">
                <a:latin typeface="Times New Roman" pitchFamily="18" charset="0"/>
                <a:cs typeface="Times New Roman" pitchFamily="18" charset="0"/>
              </a:rPr>
              <a:t>, the structures and the scattering properties of the multilayer EMMSs in the training set are converted to a low-dimensional continuous latent space. In this latent space, the particle swarm </a:t>
            </a:r>
            <a:r>
              <a:rPr lang="en-IN" dirty="0" err="1" smtClean="0">
                <a:latin typeface="Times New Roman" pitchFamily="18" charset="0"/>
                <a:cs typeface="Times New Roman" pitchFamily="18" charset="0"/>
              </a:rPr>
              <a:t>optimizationhas</a:t>
            </a:r>
            <a:r>
              <a:rPr lang="en-IN" dirty="0" smtClean="0">
                <a:latin typeface="Times New Roman" pitchFamily="18" charset="0"/>
                <a:cs typeface="Times New Roman" pitchFamily="18" charset="0"/>
              </a:rPr>
              <a:t> been performed to find the optimum latent variable and consequently the physical design of the optimum EMMS. This approach exploits the information learned from the training set and explores the design space by interpolating the structures and the properties of the training structures in the latent space to propose new EMMSs that meet the desired requirements.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O. </a:t>
            </a:r>
            <a:r>
              <a:rPr lang="en-IN" sz="1600" dirty="0" err="1" smtClean="0">
                <a:latin typeface="Times New Roman" pitchFamily="18" charset="0"/>
                <a:cs typeface="Times New Roman" pitchFamily="18" charset="0"/>
              </a:rPr>
              <a:t>Quevedo-Teruel</a:t>
            </a:r>
            <a:r>
              <a:rPr lang="en-IN" sz="1600" dirty="0" smtClean="0">
                <a:latin typeface="Times New Roman" pitchFamily="18" charset="0"/>
                <a:cs typeface="Times New Roman" pitchFamily="18" charset="0"/>
              </a:rPr>
              <a:t> et al, “Roadmap on </a:t>
            </a:r>
            <a:r>
              <a:rPr lang="en-IN" sz="1600" dirty="0" err="1" smtClean="0">
                <a:latin typeface="Times New Roman" pitchFamily="18" charset="0"/>
                <a:cs typeface="Times New Roman" pitchFamily="18" charset="0"/>
              </a:rPr>
              <a:t>metasurfaces</a:t>
            </a:r>
            <a:r>
              <a:rPr lang="en-IN" sz="1600" dirty="0" smtClean="0">
                <a:latin typeface="Times New Roman" pitchFamily="18" charset="0"/>
                <a:cs typeface="Times New Roman" pitchFamily="18" charset="0"/>
              </a:rPr>
              <a:t>,” Journal of Optics, vol. 21, no. 7, pp. 073002 (44pp), Aug. 2019. </a:t>
            </a:r>
          </a:p>
          <a:p>
            <a:pPr algn="just">
              <a:lnSpc>
                <a:spcPct val="160000"/>
              </a:lnSpc>
            </a:pPr>
            <a:r>
              <a:rPr lang="en-IN" sz="1600" dirty="0" smtClean="0">
                <a:latin typeface="Times New Roman" pitchFamily="18" charset="0"/>
                <a:cs typeface="Times New Roman" pitchFamily="18" charset="0"/>
              </a:rPr>
              <a:t>[2] K. </a:t>
            </a:r>
            <a:r>
              <a:rPr lang="en-IN" sz="1600" dirty="0" err="1" smtClean="0">
                <a:latin typeface="Times New Roman" pitchFamily="18" charset="0"/>
                <a:cs typeface="Times New Roman" pitchFamily="18" charset="0"/>
              </a:rPr>
              <a:t>Achouri</a:t>
            </a:r>
            <a:r>
              <a:rPr lang="en-IN" sz="1600" dirty="0" smtClean="0">
                <a:latin typeface="Times New Roman" pitchFamily="18" charset="0"/>
                <a:cs typeface="Times New Roman" pitchFamily="18" charset="0"/>
              </a:rPr>
              <a:t>, M. A. Salem MA, C. </a:t>
            </a:r>
            <a:r>
              <a:rPr lang="en-IN" sz="1600" dirty="0" err="1" smtClean="0">
                <a:latin typeface="Times New Roman" pitchFamily="18" charset="0"/>
                <a:cs typeface="Times New Roman" pitchFamily="18" charset="0"/>
              </a:rPr>
              <a:t>Caloz</a:t>
            </a:r>
            <a:r>
              <a:rPr lang="en-IN" sz="1600" dirty="0" smtClean="0">
                <a:latin typeface="Times New Roman" pitchFamily="18" charset="0"/>
                <a:cs typeface="Times New Roman" pitchFamily="18" charset="0"/>
              </a:rPr>
              <a:t>, “General </a:t>
            </a:r>
            <a:r>
              <a:rPr lang="en-IN" sz="1600" dirty="0" err="1" smtClean="0">
                <a:latin typeface="Times New Roman" pitchFamily="18" charset="0"/>
                <a:cs typeface="Times New Roman" pitchFamily="18" charset="0"/>
              </a:rPr>
              <a:t>metasurface</a:t>
            </a:r>
            <a:r>
              <a:rPr lang="en-IN" sz="1600" dirty="0" smtClean="0">
                <a:latin typeface="Times New Roman" pitchFamily="18" charset="0"/>
                <a:cs typeface="Times New Roman" pitchFamily="18" charset="0"/>
              </a:rPr>
              <a:t> synthesis based on susceptibility tensors,”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63, no. 7, pp. 2977-2991, Jul. 2015. </a:t>
            </a:r>
          </a:p>
          <a:p>
            <a:pPr algn="just">
              <a:lnSpc>
                <a:spcPct val="160000"/>
              </a:lnSpc>
            </a:pPr>
            <a:r>
              <a:rPr lang="en-IN" sz="1600" dirty="0" smtClean="0">
                <a:latin typeface="Times New Roman" pitchFamily="18" charset="0"/>
                <a:cs typeface="Times New Roman" pitchFamily="18" charset="0"/>
              </a:rPr>
              <a:t>[3] A. Epstein and G. V. </a:t>
            </a:r>
            <a:r>
              <a:rPr lang="en-IN" sz="1600" dirty="0" err="1" smtClean="0">
                <a:latin typeface="Times New Roman" pitchFamily="18" charset="0"/>
                <a:cs typeface="Times New Roman" pitchFamily="18" charset="0"/>
              </a:rPr>
              <a:t>Eleftheriades</a:t>
            </a:r>
            <a:r>
              <a:rPr lang="en-IN" sz="1600" dirty="0" smtClean="0">
                <a:latin typeface="Times New Roman" pitchFamily="18" charset="0"/>
                <a:cs typeface="Times New Roman" pitchFamily="18" charset="0"/>
              </a:rPr>
              <a:t>, “Arbitrary power-conserving field transformations with passive lossless omega-type </a:t>
            </a:r>
            <a:r>
              <a:rPr lang="en-IN" sz="1600" dirty="0" err="1" smtClean="0">
                <a:latin typeface="Times New Roman" pitchFamily="18" charset="0"/>
                <a:cs typeface="Times New Roman" pitchFamily="18" charset="0"/>
              </a:rPr>
              <a:t>bianisotropic</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metasurfaces</a:t>
            </a:r>
            <a:r>
              <a:rPr lang="en-IN" sz="1600" dirty="0" smtClean="0">
                <a:latin typeface="Times New Roman" pitchFamily="18" charset="0"/>
                <a:cs typeface="Times New Roman" pitchFamily="18" charset="0"/>
              </a:rPr>
              <a:t>,”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64, no. 9, pp. 3880–3895, 2016. </a:t>
            </a:r>
          </a:p>
          <a:p>
            <a:pPr algn="just">
              <a:lnSpc>
                <a:spcPct val="160000"/>
              </a:lnSpc>
            </a:pPr>
            <a:r>
              <a:rPr lang="en-IN" sz="1600" dirty="0" smtClean="0">
                <a:latin typeface="Times New Roman" pitchFamily="18" charset="0"/>
                <a:cs typeface="Times New Roman" pitchFamily="18" charset="0"/>
              </a:rPr>
              <a:t>[4] D. R. Prado, J. A. Lopez-Fern ´ </a:t>
            </a:r>
            <a:r>
              <a:rPr lang="en-IN" sz="1600" dirty="0" err="1" smtClean="0">
                <a:latin typeface="Times New Roman" pitchFamily="18" charset="0"/>
                <a:cs typeface="Times New Roman" pitchFamily="18" charset="0"/>
              </a:rPr>
              <a:t>andez</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Barquero</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Arrebola</a:t>
            </a:r>
            <a:r>
              <a:rPr lang="en-IN" sz="1600" dirty="0" smtClean="0">
                <a:latin typeface="Times New Roman" pitchFamily="18" charset="0"/>
                <a:cs typeface="Times New Roman" pitchFamily="18" charset="0"/>
              </a:rPr>
              <a:t> , and ´ F. Las-</a:t>
            </a:r>
            <a:r>
              <a:rPr lang="en-IN" sz="1600" dirty="0" err="1" smtClean="0">
                <a:latin typeface="Times New Roman" pitchFamily="18" charset="0"/>
                <a:cs typeface="Times New Roman" pitchFamily="18" charset="0"/>
              </a:rPr>
              <a:t>Heras</a:t>
            </a:r>
            <a:r>
              <a:rPr lang="en-IN" sz="1600" dirty="0" smtClean="0">
                <a:latin typeface="Times New Roman" pitchFamily="18" charset="0"/>
                <a:cs typeface="Times New Roman" pitchFamily="18" charset="0"/>
              </a:rPr>
              <a:t>, “Fast and accurate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dual-polarized </a:t>
            </a:r>
            <a:r>
              <a:rPr lang="en-IN" sz="1600" dirty="0" err="1" smtClean="0">
                <a:latin typeface="Times New Roman" pitchFamily="18" charset="0"/>
                <a:cs typeface="Times New Roman" pitchFamily="18" charset="0"/>
              </a:rPr>
              <a:t>reflectarray</a:t>
            </a:r>
            <a:r>
              <a:rPr lang="en-IN" sz="1600" dirty="0" smtClean="0">
                <a:latin typeface="Times New Roman" pitchFamily="18" charset="0"/>
                <a:cs typeface="Times New Roman" pitchFamily="18" charset="0"/>
              </a:rPr>
              <a:t> unit cells using support vector machines,”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66, no. 3, pp. 1258-1270, Mar. 2018. </a:t>
            </a:r>
          </a:p>
          <a:p>
            <a:pPr algn="just">
              <a:lnSpc>
                <a:spcPct val="160000"/>
              </a:lnSpc>
            </a:pPr>
            <a:r>
              <a:rPr lang="en-IN" sz="1600" dirty="0" smtClean="0">
                <a:latin typeface="Times New Roman" pitchFamily="18" charset="0"/>
                <a:cs typeface="Times New Roman" pitchFamily="18" charset="0"/>
              </a:rPr>
              <a:t>[5] T.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et al, “Deep learning: a rapid and efficient route to automatic </a:t>
            </a:r>
            <a:r>
              <a:rPr lang="en-IN" sz="1600" dirty="0" err="1" smtClean="0">
                <a:latin typeface="Times New Roman" pitchFamily="18" charset="0"/>
                <a:cs typeface="Times New Roman" pitchFamily="18" charset="0"/>
              </a:rPr>
              <a:t>metasurface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design,”Adv</a:t>
            </a:r>
            <a:r>
              <a:rPr lang="en-IN" sz="1600" dirty="0" smtClean="0">
                <a:latin typeface="Times New Roman" pitchFamily="18" charset="0"/>
                <a:cs typeface="Times New Roman" pitchFamily="18" charset="0"/>
              </a:rPr>
              <a:t>. Sci., no. 6, pp. 1900128 (1-12),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 V. Richard, R. </a:t>
            </a:r>
            <a:r>
              <a:rPr lang="en-IN" sz="1600" dirty="0" err="1" smtClean="0">
                <a:latin typeface="Times New Roman" pitchFamily="18" charset="0"/>
                <a:cs typeface="Times New Roman" pitchFamily="18" charset="0"/>
              </a:rPr>
              <a:t>Loison</a:t>
            </a:r>
            <a:r>
              <a:rPr lang="en-IN" sz="1600" dirty="0" smtClean="0">
                <a:latin typeface="Times New Roman" pitchFamily="18" charset="0"/>
                <a:cs typeface="Times New Roman" pitchFamily="18" charset="0"/>
              </a:rPr>
              <a:t>, R. Gillard, H. </a:t>
            </a:r>
            <a:r>
              <a:rPr lang="en-IN" sz="1600" dirty="0" err="1" smtClean="0">
                <a:latin typeface="Times New Roman" pitchFamily="18" charset="0"/>
                <a:cs typeface="Times New Roman" pitchFamily="18" charset="0"/>
              </a:rPr>
              <a:t>Legay</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Romier</a:t>
            </a:r>
            <a:r>
              <a:rPr lang="en-IN" sz="1600" dirty="0" smtClean="0">
                <a:latin typeface="Times New Roman" pitchFamily="18" charset="0"/>
                <a:cs typeface="Times New Roman" pitchFamily="18" charset="0"/>
              </a:rPr>
              <a:t>, “Loss analysis of a </a:t>
            </a:r>
            <a:r>
              <a:rPr lang="en-IN" sz="1600" dirty="0" err="1" smtClean="0">
                <a:latin typeface="Times New Roman" pitchFamily="18" charset="0"/>
                <a:cs typeface="Times New Roman" pitchFamily="18" charset="0"/>
              </a:rPr>
              <a:t>reflectarray</a:t>
            </a:r>
            <a:r>
              <a:rPr lang="en-IN" sz="1600" dirty="0" smtClean="0">
                <a:latin typeface="Times New Roman" pitchFamily="18" charset="0"/>
                <a:cs typeface="Times New Roman" pitchFamily="18" charset="0"/>
              </a:rPr>
              <a:t> cell using ANNs with accurate magnitude prediction,” in Proc. 11th Eur. Conf.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EuCAP</a:t>
            </a:r>
            <a:r>
              <a:rPr lang="en-IN" sz="1600" dirty="0" smtClean="0">
                <a:latin typeface="Times New Roman" pitchFamily="18" charset="0"/>
                <a:cs typeface="Times New Roman" pitchFamily="18" charset="0"/>
              </a:rPr>
              <a:t>), Paris, France, Mar. 2017, pp. 2402–2405. </a:t>
            </a:r>
          </a:p>
          <a:p>
            <a:pPr algn="just">
              <a:lnSpc>
                <a:spcPct val="150000"/>
              </a:lnSpc>
            </a:pPr>
            <a:r>
              <a:rPr lang="en-IN" sz="1600" dirty="0" smtClean="0">
                <a:latin typeface="Times New Roman" pitchFamily="18" charset="0"/>
                <a:cs typeface="Times New Roman" pitchFamily="18" charset="0"/>
              </a:rPr>
              <a:t>[7] D. </a:t>
            </a:r>
            <a:r>
              <a:rPr lang="en-IN" sz="1600" dirty="0" err="1" smtClean="0">
                <a:latin typeface="Times New Roman" pitchFamily="18" charset="0"/>
                <a:cs typeface="Times New Roman" pitchFamily="18" charset="0"/>
              </a:rPr>
              <a:t>Kampouridou</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Feresidis</a:t>
            </a:r>
            <a:r>
              <a:rPr lang="en-IN" sz="1600" dirty="0" smtClean="0">
                <a:latin typeface="Times New Roman" pitchFamily="18" charset="0"/>
                <a:cs typeface="Times New Roman" pitchFamily="18" charset="0"/>
              </a:rPr>
              <a:t>, “Machine learning-driven design optimization for a multi-layer </a:t>
            </a:r>
            <a:r>
              <a:rPr lang="en-IN" sz="1600" dirty="0" err="1" smtClean="0">
                <a:latin typeface="Times New Roman" pitchFamily="18" charset="0"/>
                <a:cs typeface="Times New Roman" pitchFamily="18" charset="0"/>
              </a:rPr>
              <a:t>metasurface</a:t>
            </a:r>
            <a:r>
              <a:rPr lang="en-IN" sz="1600" dirty="0" smtClean="0">
                <a:latin typeface="Times New Roman" pitchFamily="18" charset="0"/>
                <a:cs typeface="Times New Roman" pitchFamily="18" charset="0"/>
              </a:rPr>
              <a:t> antenna,” 14th Eur. Conf.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EuCAP</a:t>
            </a:r>
            <a:r>
              <a:rPr lang="en-IN" sz="1600" dirty="0" smtClean="0">
                <a:latin typeface="Times New Roman" pitchFamily="18" charset="0"/>
                <a:cs typeface="Times New Roman" pitchFamily="18" charset="0"/>
              </a:rPr>
              <a:t>), Copenhagen, Denmark, Mar. 2020. </a:t>
            </a:r>
          </a:p>
          <a:p>
            <a:pPr algn="just">
              <a:lnSpc>
                <a:spcPct val="150000"/>
              </a:lnSpc>
            </a:pPr>
            <a:r>
              <a:rPr lang="en-IN" sz="1600" dirty="0" smtClean="0">
                <a:latin typeface="Times New Roman" pitchFamily="18" charset="0"/>
                <a:cs typeface="Times New Roman" pitchFamily="18" charset="0"/>
              </a:rPr>
              <a:t>[8] D. Caputo, A. </a:t>
            </a:r>
            <a:r>
              <a:rPr lang="en-IN" sz="1600" dirty="0" err="1" smtClean="0">
                <a:latin typeface="Times New Roman" pitchFamily="18" charset="0"/>
                <a:cs typeface="Times New Roman" pitchFamily="18" charset="0"/>
              </a:rPr>
              <a:t>Pirisi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Mussetta</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Freni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Pirinoli</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Zich</a:t>
            </a:r>
            <a:r>
              <a:rPr lang="en-IN" sz="1600" dirty="0" smtClean="0">
                <a:latin typeface="Times New Roman" pitchFamily="18" charset="0"/>
                <a:cs typeface="Times New Roman" pitchFamily="18" charset="0"/>
              </a:rPr>
              <a:t>, “Neural network characterization of </a:t>
            </a:r>
            <a:r>
              <a:rPr lang="en-IN" sz="1600" dirty="0" err="1" smtClean="0">
                <a:latin typeface="Times New Roman" pitchFamily="18" charset="0"/>
                <a:cs typeface="Times New Roman" pitchFamily="18" charset="0"/>
              </a:rPr>
              <a:t>microstrip</a:t>
            </a:r>
            <a:r>
              <a:rPr lang="en-IN" sz="1600" dirty="0" smtClean="0">
                <a:latin typeface="Times New Roman" pitchFamily="18" charset="0"/>
                <a:cs typeface="Times New Roman" pitchFamily="18" charset="0"/>
              </a:rPr>
              <a:t> patches for </a:t>
            </a:r>
            <a:r>
              <a:rPr lang="en-IN" sz="1600" dirty="0" err="1" smtClean="0">
                <a:latin typeface="Times New Roman" pitchFamily="18" charset="0"/>
                <a:cs typeface="Times New Roman" pitchFamily="18" charset="0"/>
              </a:rPr>
              <a:t>reflectarray</a:t>
            </a:r>
            <a:r>
              <a:rPr lang="en-IN" sz="1600" dirty="0" smtClean="0">
                <a:latin typeface="Times New Roman" pitchFamily="18" charset="0"/>
                <a:cs typeface="Times New Roman" pitchFamily="18" charset="0"/>
              </a:rPr>
              <a:t> optimization,” in Proc. 3rd Eur. Conf.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EuCAP</a:t>
            </a:r>
            <a:r>
              <a:rPr lang="en-IN" sz="1600" dirty="0" smtClean="0">
                <a:latin typeface="Times New Roman" pitchFamily="18" charset="0"/>
                <a:cs typeface="Times New Roman" pitchFamily="18" charset="0"/>
              </a:rPr>
              <a:t>), Berlin, Germany, Mar. 2009, pp. 2520-2522. </a:t>
            </a:r>
          </a:p>
          <a:p>
            <a:pPr algn="just">
              <a:lnSpc>
                <a:spcPct val="150000"/>
              </a:lnSpc>
            </a:pPr>
            <a:r>
              <a:rPr lang="en-IN" sz="1600" dirty="0" smtClean="0">
                <a:latin typeface="Times New Roman" pitchFamily="18" charset="0"/>
                <a:cs typeface="Times New Roman" pitchFamily="18" charset="0"/>
              </a:rPr>
              <a:t>[9] P. </a:t>
            </a:r>
            <a:r>
              <a:rPr lang="en-IN" sz="1600" dirty="0" err="1" smtClean="0">
                <a:latin typeface="Times New Roman" pitchFamily="18" charset="0"/>
                <a:cs typeface="Times New Roman" pitchFamily="18" charset="0"/>
              </a:rPr>
              <a:t>Robustillo</a:t>
            </a:r>
            <a:r>
              <a:rPr lang="en-IN" sz="1600" dirty="0" smtClean="0">
                <a:latin typeface="Times New Roman" pitchFamily="18" charset="0"/>
                <a:cs typeface="Times New Roman" pitchFamily="18" charset="0"/>
              </a:rPr>
              <a:t>, J. Zapata, J. A. </a:t>
            </a:r>
            <a:r>
              <a:rPr lang="en-IN" sz="1600" dirty="0" err="1" smtClean="0">
                <a:latin typeface="Times New Roman" pitchFamily="18" charset="0"/>
                <a:cs typeface="Times New Roman" pitchFamily="18" charset="0"/>
              </a:rPr>
              <a:t>Encinar</a:t>
            </a:r>
            <a:r>
              <a:rPr lang="en-IN" sz="1600" dirty="0" smtClean="0">
                <a:latin typeface="Times New Roman" pitchFamily="18" charset="0"/>
                <a:cs typeface="Times New Roman" pitchFamily="18" charset="0"/>
              </a:rPr>
              <a:t>, and J. Rubio, “ANN characterization of multi-layer </a:t>
            </a:r>
            <a:r>
              <a:rPr lang="en-IN" sz="1600" dirty="0" err="1" smtClean="0">
                <a:latin typeface="Times New Roman" pitchFamily="18" charset="0"/>
                <a:cs typeface="Times New Roman" pitchFamily="18" charset="0"/>
              </a:rPr>
              <a:t>reflectarray</a:t>
            </a:r>
            <a:r>
              <a:rPr lang="en-IN" sz="1600" dirty="0" smtClean="0">
                <a:latin typeface="Times New Roman" pitchFamily="18" charset="0"/>
                <a:cs typeface="Times New Roman" pitchFamily="18" charset="0"/>
              </a:rPr>
              <a:t> elements for contoured-beam space antennas in the Ku-band,” IEEE Trans. Antennas </a:t>
            </a:r>
            <a:r>
              <a:rPr lang="en-IN" sz="1600" dirty="0" err="1" smtClean="0">
                <a:latin typeface="Times New Roman" pitchFamily="18" charset="0"/>
                <a:cs typeface="Times New Roman" pitchFamily="18" charset="0"/>
              </a:rPr>
              <a:t>Propag</a:t>
            </a:r>
            <a:r>
              <a:rPr lang="en-IN" sz="1600" dirty="0" smtClean="0">
                <a:latin typeface="Times New Roman" pitchFamily="18" charset="0"/>
                <a:cs typeface="Times New Roman" pitchFamily="18" charset="0"/>
              </a:rPr>
              <a:t>., vol. 60, no. 7, pp. 3205-3214, Jul. 2012. </a:t>
            </a:r>
          </a:p>
          <a:p>
            <a:pPr algn="just">
              <a:lnSpc>
                <a:spcPct val="150000"/>
              </a:lnSpc>
            </a:pPr>
            <a:r>
              <a:rPr lang="en-IN" sz="1600" dirty="0" smtClean="0">
                <a:latin typeface="Times New Roman" pitchFamily="18" charset="0"/>
                <a:cs typeface="Times New Roman" pitchFamily="18" charset="0"/>
              </a:rPr>
              <a:t>[10] G. </a:t>
            </a:r>
            <a:r>
              <a:rPr lang="en-IN" sz="1600" dirty="0" err="1" smtClean="0">
                <a:latin typeface="Times New Roman" pitchFamily="18" charset="0"/>
                <a:cs typeface="Times New Roman" pitchFamily="18" charset="0"/>
              </a:rPr>
              <a:t>Gosal</a:t>
            </a:r>
            <a:r>
              <a:rPr lang="en-IN" sz="1600" dirty="0" smtClean="0">
                <a:latin typeface="Times New Roman" pitchFamily="18" charset="0"/>
                <a:cs typeface="Times New Roman" pitchFamily="18" charset="0"/>
              </a:rPr>
              <a:t>, “The use of inverse neural networks in the fast design of printed lens antennas,” </a:t>
            </a:r>
            <a:r>
              <a:rPr lang="en-IN" sz="1600" dirty="0" err="1" smtClean="0">
                <a:latin typeface="Times New Roman" pitchFamily="18" charset="0"/>
                <a:cs typeface="Times New Roman" pitchFamily="18" charset="0"/>
              </a:rPr>
              <a:t>M.A.Sc</a:t>
            </a:r>
            <a:r>
              <a:rPr lang="en-IN" sz="1600" dirty="0" smtClean="0">
                <a:latin typeface="Times New Roman" pitchFamily="18" charset="0"/>
                <a:cs typeface="Times New Roman" pitchFamily="18" charset="0"/>
              </a:rPr>
              <a:t>. Thesis, University of Ottawa, Ottawa, ON, Canada, 2015, http://www.ruor.uottawa.ca/handle/10393/32249.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1267</TotalTime>
  <Words>1459</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Generative Machine Learning-Based Approach for Inverse Design of Multilayer Metasurfaces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2021-05-10T14:32:32Z</dcterms:modified>
</cp:coreProperties>
</file>