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3" r:id="rId6"/>
    <p:sldId id="262"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err="1" smtClean="0">
                <a:latin typeface="Times New Roman" pitchFamily="18" charset="0"/>
                <a:cs typeface="Times New Roman" pitchFamily="18" charset="0"/>
              </a:rPr>
              <a:t>VeriML</a:t>
            </a:r>
            <a:r>
              <a:rPr lang="en-IN" b="1" dirty="0" smtClean="0">
                <a:latin typeface="Times New Roman" pitchFamily="18" charset="0"/>
                <a:cs typeface="Times New Roman" pitchFamily="18" charset="0"/>
              </a:rPr>
              <a:t> Enabling Integrity Assurances and Fair Payments for Machine Learning as a Service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r>
              <a:rPr lang="en-IN" sz="2000" dirty="0" smtClean="0">
                <a:latin typeface="Times New Roman" pitchFamily="18" charset="0"/>
                <a:cs typeface="Times New Roman" pitchFamily="18" charset="0"/>
              </a:rPr>
              <a:t>Machine Learning as a Service (</a:t>
            </a:r>
            <a:r>
              <a:rPr lang="en-IN" sz="2000" dirty="0" err="1" smtClean="0">
                <a:latin typeface="Times New Roman" pitchFamily="18" charset="0"/>
                <a:cs typeface="Times New Roman" pitchFamily="18" charset="0"/>
              </a:rPr>
              <a:t>MLaaS</a:t>
            </a:r>
            <a:r>
              <a:rPr lang="en-IN" sz="2000" dirty="0" smtClean="0">
                <a:latin typeface="Times New Roman" pitchFamily="18" charset="0"/>
                <a:cs typeface="Times New Roman" pitchFamily="18" charset="0"/>
              </a:rPr>
              <a:t>) allows clients with limited resources to outsource their expensive ML tasks to powerful servers. </a:t>
            </a:r>
          </a:p>
          <a:p>
            <a:pPr algn="just"/>
            <a:r>
              <a:rPr lang="en-IN" sz="2000" dirty="0" smtClean="0">
                <a:latin typeface="Times New Roman" pitchFamily="18" charset="0"/>
                <a:cs typeface="Times New Roman" pitchFamily="18" charset="0"/>
              </a:rPr>
              <a:t>Despite the huge benefits, current </a:t>
            </a:r>
            <a:r>
              <a:rPr lang="en-IN" sz="2000" dirty="0" err="1" smtClean="0">
                <a:latin typeface="Times New Roman" pitchFamily="18" charset="0"/>
                <a:cs typeface="Times New Roman" pitchFamily="18" charset="0"/>
              </a:rPr>
              <a:t>MLaaS</a:t>
            </a:r>
            <a:r>
              <a:rPr lang="en-IN" sz="2000" dirty="0" smtClean="0">
                <a:latin typeface="Times New Roman" pitchFamily="18" charset="0"/>
                <a:cs typeface="Times New Roman" pitchFamily="18" charset="0"/>
              </a:rPr>
              <a:t> solutions still lack strong assurances on: 1) service correctness (i.e., whether the </a:t>
            </a:r>
            <a:r>
              <a:rPr lang="en-IN" sz="2000" dirty="0" err="1" smtClean="0">
                <a:latin typeface="Times New Roman" pitchFamily="18" charset="0"/>
                <a:cs typeface="Times New Roman" pitchFamily="18" charset="0"/>
              </a:rPr>
              <a:t>MLaaS</a:t>
            </a:r>
            <a:r>
              <a:rPr lang="en-IN" sz="2000" dirty="0" smtClean="0">
                <a:latin typeface="Times New Roman" pitchFamily="18" charset="0"/>
                <a:cs typeface="Times New Roman" pitchFamily="18" charset="0"/>
              </a:rPr>
              <a:t> works as expected); 2) trustworthy accounting (i.e., whether the bill for the </a:t>
            </a:r>
            <a:r>
              <a:rPr lang="en-IN" sz="2000" dirty="0" err="1" smtClean="0">
                <a:latin typeface="Times New Roman" pitchFamily="18" charset="0"/>
                <a:cs typeface="Times New Roman" pitchFamily="18" charset="0"/>
              </a:rPr>
              <a:t>MLaaS</a:t>
            </a:r>
            <a:r>
              <a:rPr lang="en-IN" sz="2000" dirty="0" smtClean="0">
                <a:latin typeface="Times New Roman" pitchFamily="18" charset="0"/>
                <a:cs typeface="Times New Roman" pitchFamily="18" charset="0"/>
              </a:rPr>
              <a:t> resource consumption is correctly accounted); 3) fair payment (i.e., whether a client gets the entire </a:t>
            </a:r>
            <a:r>
              <a:rPr lang="en-IN" sz="2000" dirty="0" err="1" smtClean="0">
                <a:latin typeface="Times New Roman" pitchFamily="18" charset="0"/>
                <a:cs typeface="Times New Roman" pitchFamily="18" charset="0"/>
              </a:rPr>
              <a:t>MLaaS</a:t>
            </a:r>
            <a:r>
              <a:rPr lang="en-IN" sz="2000" dirty="0" smtClean="0">
                <a:latin typeface="Times New Roman" pitchFamily="18" charset="0"/>
                <a:cs typeface="Times New Roman" pitchFamily="18" charset="0"/>
              </a:rPr>
              <a:t> result before making the payment). </a:t>
            </a:r>
          </a:p>
          <a:p>
            <a:pPr algn="just"/>
            <a:r>
              <a:rPr lang="en-IN" sz="2000" dirty="0" smtClean="0">
                <a:latin typeface="Times New Roman" pitchFamily="18" charset="0"/>
                <a:cs typeface="Times New Roman" pitchFamily="18" charset="0"/>
              </a:rPr>
              <a:t>Without these assurances, unfaithful service providers can return improperly-executed ML task results or </a:t>
            </a:r>
            <a:r>
              <a:rPr lang="en-IN" sz="2000" dirty="0" err="1" smtClean="0">
                <a:latin typeface="Times New Roman" pitchFamily="18" charset="0"/>
                <a:cs typeface="Times New Roman" pitchFamily="18" charset="0"/>
              </a:rPr>
              <a:t>partiallytrained</a:t>
            </a:r>
            <a:r>
              <a:rPr lang="en-IN" sz="2000" dirty="0" smtClean="0">
                <a:latin typeface="Times New Roman" pitchFamily="18" charset="0"/>
                <a:cs typeface="Times New Roman" pitchFamily="18" charset="0"/>
              </a:rPr>
              <a:t> ML models while asking for over-claimed rewards. </a:t>
            </a:r>
          </a:p>
          <a:p>
            <a:pPr algn="just"/>
            <a:r>
              <a:rPr lang="en-IN" sz="2000" dirty="0" smtClean="0">
                <a:latin typeface="Times New Roman" pitchFamily="18" charset="0"/>
                <a:cs typeface="Times New Roman" pitchFamily="18" charset="0"/>
              </a:rPr>
              <a:t>Moreover, it is hard to argue for wide adoption of </a:t>
            </a:r>
            <a:r>
              <a:rPr lang="en-IN" sz="2000" dirty="0" err="1" smtClean="0">
                <a:latin typeface="Times New Roman" pitchFamily="18" charset="0"/>
                <a:cs typeface="Times New Roman" pitchFamily="18" charset="0"/>
              </a:rPr>
              <a:t>MLaaS</a:t>
            </a:r>
            <a:r>
              <a:rPr lang="en-IN" sz="2000" dirty="0" smtClean="0">
                <a:latin typeface="Times New Roman" pitchFamily="18" charset="0"/>
                <a:cs typeface="Times New Roman" pitchFamily="18" charset="0"/>
              </a:rPr>
              <a:t> to both the client and the service provider, especially in the open market without a trusted third party.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fontScale="92500" lnSpcReduction="20000"/>
          </a:bodyPr>
          <a:lstStyle/>
          <a:p>
            <a:pPr algn="just">
              <a:lnSpc>
                <a:spcPct val="150000"/>
              </a:lnSpc>
            </a:pPr>
            <a:r>
              <a:rPr lang="en-IN" sz="2000" dirty="0" smtClean="0">
                <a:latin typeface="Times New Roman" pitchFamily="18" charset="0"/>
                <a:cs typeface="Times New Roman" pitchFamily="18" charset="0"/>
              </a:rPr>
              <a:t>In this paper, we present </a:t>
            </a:r>
            <a:r>
              <a:rPr lang="en-IN" sz="2000" dirty="0" err="1" smtClean="0">
                <a:latin typeface="Times New Roman" pitchFamily="18" charset="0"/>
                <a:cs typeface="Times New Roman" pitchFamily="18" charset="0"/>
              </a:rPr>
              <a:t>VeriML</a:t>
            </a:r>
            <a:r>
              <a:rPr lang="en-IN" sz="2000" dirty="0" smtClean="0">
                <a:latin typeface="Times New Roman" pitchFamily="18" charset="0"/>
                <a:cs typeface="Times New Roman" pitchFamily="18" charset="0"/>
              </a:rPr>
              <a:t>, a novel and efficient framework to bring integrity assurances and fair payments to </a:t>
            </a:r>
            <a:r>
              <a:rPr lang="en-IN" sz="2000" dirty="0" err="1" smtClean="0">
                <a:latin typeface="Times New Roman" pitchFamily="18" charset="0"/>
                <a:cs typeface="Times New Roman" pitchFamily="18" charset="0"/>
              </a:rPr>
              <a:t>MLaaS</a:t>
            </a:r>
            <a:r>
              <a:rPr lang="en-IN" sz="2000" dirty="0" smtClean="0">
                <a:latin typeface="Times New Roman" pitchFamily="18" charset="0"/>
                <a:cs typeface="Times New Roman" pitchFamily="18" charset="0"/>
              </a:rPr>
              <a:t>. With </a:t>
            </a:r>
            <a:r>
              <a:rPr lang="en-IN" sz="2000" dirty="0" err="1" smtClean="0">
                <a:latin typeface="Times New Roman" pitchFamily="18" charset="0"/>
                <a:cs typeface="Times New Roman" pitchFamily="18" charset="0"/>
              </a:rPr>
              <a:t>VeriML</a:t>
            </a:r>
            <a:r>
              <a:rPr lang="en-IN" sz="2000" dirty="0" smtClean="0">
                <a:latin typeface="Times New Roman" pitchFamily="18" charset="0"/>
                <a:cs typeface="Times New Roman" pitchFamily="18" charset="0"/>
              </a:rPr>
              <a:t>, clients can be assured that ML tasks are correctly executed on an </a:t>
            </a:r>
            <a:r>
              <a:rPr lang="en-IN" sz="2000" dirty="0" err="1" smtClean="0">
                <a:latin typeface="Times New Roman" pitchFamily="18" charset="0"/>
                <a:cs typeface="Times New Roman" pitchFamily="18" charset="0"/>
              </a:rPr>
              <a:t>untrusted</a:t>
            </a:r>
            <a:r>
              <a:rPr lang="en-IN" sz="2000" dirty="0" smtClean="0">
                <a:latin typeface="Times New Roman" pitchFamily="18" charset="0"/>
                <a:cs typeface="Times New Roman" pitchFamily="18" charset="0"/>
              </a:rPr>
              <a:t> server and the resource consumption claimed by the service provider equals to the actual workload. </a:t>
            </a:r>
          </a:p>
          <a:p>
            <a:pPr algn="just">
              <a:lnSpc>
                <a:spcPct val="150000"/>
              </a:lnSpc>
            </a:pPr>
            <a:r>
              <a:rPr lang="en-IN" sz="2000" dirty="0" smtClean="0">
                <a:latin typeface="Times New Roman" pitchFamily="18" charset="0"/>
                <a:cs typeface="Times New Roman" pitchFamily="18" charset="0"/>
              </a:rPr>
              <a:t>We strategically use succinct non-interactive arguments of knowledge (SNARK) on randomly-selected iterations during the ML training phase for efficiency with </a:t>
            </a:r>
            <a:r>
              <a:rPr lang="en-IN" sz="2000" dirty="0" err="1" smtClean="0">
                <a:latin typeface="Times New Roman" pitchFamily="18" charset="0"/>
                <a:cs typeface="Times New Roman" pitchFamily="18" charset="0"/>
              </a:rPr>
              <a:t>tunable</a:t>
            </a:r>
            <a:r>
              <a:rPr lang="en-IN" sz="2000" dirty="0" smtClean="0">
                <a:latin typeface="Times New Roman" pitchFamily="18" charset="0"/>
                <a:cs typeface="Times New Roman" pitchFamily="18" charset="0"/>
              </a:rPr>
              <a:t> probabilistic assurance. We also develop multiple ML-specific optimizations to the arithmetic circuit required by SNARK. </a:t>
            </a:r>
          </a:p>
          <a:p>
            <a:pPr algn="just">
              <a:lnSpc>
                <a:spcPct val="150000"/>
              </a:lnSpc>
            </a:pPr>
            <a:r>
              <a:rPr lang="en-IN" sz="2000" dirty="0" smtClean="0">
                <a:latin typeface="Times New Roman" pitchFamily="18" charset="0"/>
                <a:cs typeface="Times New Roman" pitchFamily="18" charset="0"/>
              </a:rPr>
              <a:t>Our system implements six common algorithms: linear regression, logistic regression, neural network, support vector machine, </a:t>
            </a:r>
            <a:r>
              <a:rPr lang="en-IN" sz="2000" dirty="0" err="1" smtClean="0">
                <a:latin typeface="Times New Roman" pitchFamily="18" charset="0"/>
                <a:cs typeface="Times New Roman" pitchFamily="18" charset="0"/>
              </a:rPr>
              <a:t>Kmeans</a:t>
            </a:r>
            <a:r>
              <a:rPr lang="en-IN" sz="2000" dirty="0" smtClean="0">
                <a:latin typeface="Times New Roman" pitchFamily="18" charset="0"/>
                <a:cs typeface="Times New Roman" pitchFamily="18" charset="0"/>
              </a:rPr>
              <a:t> and decision tree. The experimental results have validated the practical performance of </a:t>
            </a:r>
            <a:r>
              <a:rPr lang="en-IN" sz="2000" dirty="0" err="1" smtClean="0">
                <a:latin typeface="Times New Roman" pitchFamily="18" charset="0"/>
                <a:cs typeface="Times New Roman" pitchFamily="18" charset="0"/>
              </a:rPr>
              <a:t>VeriML</a:t>
            </a:r>
            <a:r>
              <a:rPr lang="en-IN" sz="2000" dirty="0" smtClean="0">
                <a:latin typeface="Times New Roman" pitchFamily="18" charset="0"/>
                <a:cs typeface="Times New Roman" pitchFamily="18" charset="0"/>
              </a:rPr>
              <a:t>.</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implement </a:t>
            </a:r>
            <a:r>
              <a:rPr lang="en-IN" sz="2000" dirty="0" err="1" smtClean="0">
                <a:latin typeface="Times New Roman" pitchFamily="18" charset="0"/>
                <a:cs typeface="Times New Roman" pitchFamily="18" charset="0"/>
              </a:rPr>
              <a:t>vCNN</a:t>
            </a:r>
            <a:r>
              <a:rPr lang="en-IN" sz="2000" dirty="0" smtClean="0">
                <a:latin typeface="Times New Roman" pitchFamily="18" charset="0"/>
                <a:cs typeface="Times New Roman" pitchFamily="18" charset="0"/>
              </a:rPr>
              <a:t> and compare it with the existing </a:t>
            </a:r>
            <a:r>
              <a:rPr lang="en-IN" sz="2000" dirty="0" err="1" smtClean="0">
                <a:latin typeface="Times New Roman" pitchFamily="18" charset="0"/>
                <a:cs typeface="Times New Roman" pitchFamily="18" charset="0"/>
              </a:rPr>
              <a:t>zkSNARKs</a:t>
            </a:r>
            <a:r>
              <a:rPr lang="en-IN" sz="2000" dirty="0" smtClean="0">
                <a:latin typeface="Times New Roman" pitchFamily="18" charset="0"/>
                <a:cs typeface="Times New Roman" pitchFamily="18" charset="0"/>
              </a:rPr>
              <a:t> in terms of size and computation. </a:t>
            </a:r>
          </a:p>
          <a:p>
            <a:pPr algn="just">
              <a:lnSpc>
                <a:spcPct val="150000"/>
              </a:lnSpc>
            </a:pPr>
            <a:r>
              <a:rPr lang="en-IN" sz="2000" dirty="0" smtClean="0">
                <a:latin typeface="Times New Roman" pitchFamily="18" charset="0"/>
                <a:cs typeface="Times New Roman" pitchFamily="18" charset="0"/>
              </a:rPr>
              <a:t>The proposed scheme improves the key generation/proving time 25 fold and the CRS size 30 fold compared with the state-of-art </a:t>
            </a:r>
            <a:r>
              <a:rPr lang="en-IN" sz="2000" dirty="0" err="1" smtClean="0">
                <a:latin typeface="Times New Roman" pitchFamily="18" charset="0"/>
                <a:cs typeface="Times New Roman" pitchFamily="18" charset="0"/>
              </a:rPr>
              <a:t>zk</a:t>
            </a:r>
            <a:r>
              <a:rPr lang="en-IN" sz="2000" dirty="0" smtClean="0">
                <a:latin typeface="Times New Roman" pitchFamily="18" charset="0"/>
                <a:cs typeface="Times New Roman" pitchFamily="18" charset="0"/>
              </a:rPr>
              <a:t>-SNARK scheme.</a:t>
            </a:r>
          </a:p>
          <a:p>
            <a:pPr algn="just">
              <a:lnSpc>
                <a:spcPct val="150000"/>
              </a:lnSpc>
            </a:pPr>
            <a:r>
              <a:rPr lang="en-IN" sz="2000" dirty="0" smtClean="0">
                <a:latin typeface="Times New Roman" pitchFamily="18" charset="0"/>
                <a:cs typeface="Times New Roman" pitchFamily="18" charset="0"/>
              </a:rPr>
              <a:t>This paper proposes a new efficient verifiable </a:t>
            </a:r>
            <a:r>
              <a:rPr lang="en-IN" sz="2000" dirty="0" err="1" smtClean="0">
                <a:latin typeface="Times New Roman" pitchFamily="18" charset="0"/>
                <a:cs typeface="Times New Roman" pitchFamily="18" charset="0"/>
              </a:rPr>
              <a:t>convolutional</a:t>
            </a:r>
            <a:r>
              <a:rPr lang="en-IN" sz="2000" dirty="0" smtClean="0">
                <a:latin typeface="Times New Roman" pitchFamily="18" charset="0"/>
                <a:cs typeface="Times New Roman" pitchFamily="18" charset="0"/>
              </a:rPr>
              <a:t> neural network (</a:t>
            </a:r>
            <a:r>
              <a:rPr lang="en-IN" sz="2000" dirty="0" err="1" smtClean="0">
                <a:latin typeface="Times New Roman" pitchFamily="18" charset="0"/>
                <a:cs typeface="Times New Roman" pitchFamily="18" charset="0"/>
              </a:rPr>
              <a:t>vCNN</a:t>
            </a:r>
            <a:r>
              <a:rPr lang="en-IN" sz="2000" dirty="0" smtClean="0">
                <a:latin typeface="Times New Roman" pitchFamily="18" charset="0"/>
                <a:cs typeface="Times New Roman" pitchFamily="18" charset="0"/>
              </a:rPr>
              <a:t>) framework which accelerates the proving performance tremendously. </a:t>
            </a:r>
          </a:p>
          <a:p>
            <a:pPr algn="just">
              <a:lnSpc>
                <a:spcPct val="150000"/>
              </a:lnSpc>
            </a:pPr>
            <a:r>
              <a:rPr lang="en-IN" sz="2000" dirty="0" smtClean="0">
                <a:latin typeface="Times New Roman" pitchFamily="18" charset="0"/>
                <a:cs typeface="Times New Roman" pitchFamily="18" charset="0"/>
              </a:rPr>
              <a:t>To increase the proving performance, we propose a new efficient relation representation for convolution equations.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scheme is a verifier-friendly </a:t>
            </a:r>
            <a:r>
              <a:rPr lang="en-IN" sz="2000" dirty="0" err="1" smtClean="0">
                <a:latin typeface="Times New Roman" pitchFamily="18" charset="0"/>
                <a:cs typeface="Times New Roman" pitchFamily="18" charset="0"/>
              </a:rPr>
              <a:t>zk</a:t>
            </a:r>
            <a:r>
              <a:rPr lang="en-IN" sz="2000" dirty="0" smtClean="0">
                <a:latin typeface="Times New Roman" pitchFamily="18" charset="0"/>
                <a:cs typeface="Times New Roman" pitchFamily="18" charset="0"/>
              </a:rPr>
              <a:t>-SNARK scheme with a constant proof size, and its verification time complexity linearly depends on the input and output only, regardless of convolution intricacy. </a:t>
            </a:r>
          </a:p>
          <a:p>
            <a:pPr algn="just">
              <a:lnSpc>
                <a:spcPct val="150000"/>
              </a:lnSpc>
            </a:pPr>
            <a:r>
              <a:rPr lang="en-IN" sz="2000" dirty="0" smtClean="0">
                <a:latin typeface="Times New Roman" pitchFamily="18" charset="0"/>
                <a:cs typeface="Times New Roman" pitchFamily="18" charset="0"/>
              </a:rPr>
              <a:t>We propose an efficient construction of </a:t>
            </a:r>
            <a:r>
              <a:rPr lang="en-IN" sz="2000" dirty="0" err="1" smtClean="0">
                <a:latin typeface="Times New Roman" pitchFamily="18" charset="0"/>
                <a:cs typeface="Times New Roman" pitchFamily="18" charset="0"/>
              </a:rPr>
              <a:t>vCNN</a:t>
            </a:r>
            <a:r>
              <a:rPr lang="en-IN" sz="2000" dirty="0" smtClean="0">
                <a:latin typeface="Times New Roman" pitchFamily="18" charset="0"/>
                <a:cs typeface="Times New Roman" pitchFamily="18" charset="0"/>
              </a:rPr>
              <a:t> to verify the evaluation of the whole CNNs. </a:t>
            </a:r>
          </a:p>
          <a:p>
            <a:pPr algn="just">
              <a:lnSpc>
                <a:spcPct val="150000"/>
              </a:lnSpc>
            </a:pPr>
            <a:r>
              <a:rPr lang="en-IN" sz="2000" dirty="0" smtClean="0">
                <a:latin typeface="Times New Roman" pitchFamily="18" charset="0"/>
                <a:cs typeface="Times New Roman" pitchFamily="18" charset="0"/>
              </a:rPr>
              <a:t>Our construction includes QPP-based </a:t>
            </a:r>
            <a:r>
              <a:rPr lang="en-IN" sz="2000" dirty="0" err="1" smtClean="0">
                <a:latin typeface="Times New Roman" pitchFamily="18" charset="0"/>
                <a:cs typeface="Times New Roman" pitchFamily="18" charset="0"/>
              </a:rPr>
              <a:t>zk</a:t>
            </a:r>
            <a:r>
              <a:rPr lang="en-IN" sz="2000" dirty="0" smtClean="0">
                <a:latin typeface="Times New Roman" pitchFamily="18" charset="0"/>
                <a:cs typeface="Times New Roman" pitchFamily="18" charset="0"/>
              </a:rPr>
              <a:t>-SNARKs optimized for convolutions and QAP-based </a:t>
            </a:r>
            <a:r>
              <a:rPr lang="en-IN" sz="2000" dirty="0" err="1" smtClean="0">
                <a:latin typeface="Times New Roman" pitchFamily="18" charset="0"/>
                <a:cs typeface="Times New Roman" pitchFamily="18" charset="0"/>
              </a:rPr>
              <a:t>zk</a:t>
            </a:r>
            <a:r>
              <a:rPr lang="en-IN" sz="2000" dirty="0" smtClean="0">
                <a:latin typeface="Times New Roman" pitchFamily="18" charset="0"/>
                <a:cs typeface="Times New Roman" pitchFamily="18" charset="0"/>
              </a:rPr>
              <a:t>-SNARKs effectively working for Pooling and </a:t>
            </a:r>
            <a:r>
              <a:rPr lang="en-IN" sz="2000" dirty="0" err="1" smtClean="0">
                <a:latin typeface="Times New Roman" pitchFamily="18" charset="0"/>
                <a:cs typeface="Times New Roman" pitchFamily="18" charset="0"/>
              </a:rPr>
              <a:t>ReLU</a:t>
            </a:r>
            <a:r>
              <a:rPr lang="en-IN" sz="2000" dirty="0" smtClean="0">
                <a:latin typeface="Times New Roman" pitchFamily="18" charset="0"/>
                <a:cs typeface="Times New Roman" pitchFamily="18" charset="0"/>
              </a:rPr>
              <a:t>, and interconnects them using CPSNARKs.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our system, a client C outsources a machine learning task to a server S with a training dataset D. S trains a prediction model M according to a certain ML algorithm and parameters. </a:t>
            </a:r>
          </a:p>
          <a:p>
            <a:pPr algn="just">
              <a:lnSpc>
                <a:spcPct val="150000"/>
              </a:lnSpc>
            </a:pPr>
            <a:r>
              <a:rPr lang="en-IN" sz="2000" dirty="0" smtClean="0">
                <a:latin typeface="Times New Roman" pitchFamily="18" charset="0"/>
                <a:cs typeface="Times New Roman" pitchFamily="18" charset="0"/>
              </a:rPr>
              <a:t>After the training phase, C submits challenges r to verify the execution of the learning algorithm, and in turn, S returns the corresponding proofs π without providing M. </a:t>
            </a:r>
          </a:p>
          <a:p>
            <a:pPr algn="just">
              <a:lnSpc>
                <a:spcPct val="150000"/>
              </a:lnSpc>
            </a:pPr>
            <a:r>
              <a:rPr lang="en-IN" sz="2000" dirty="0" smtClean="0">
                <a:latin typeface="Times New Roman" pitchFamily="18" charset="0"/>
                <a:cs typeface="Times New Roman" pitchFamily="18" charset="0"/>
              </a:rPr>
              <a:t>The main purpose of our work is to solve the problem in verifying the integrity of ML model training, i.e., proving that S has actually executed the specified computation task. </a:t>
            </a:r>
          </a:p>
          <a:p>
            <a:pPr algn="just">
              <a:lnSpc>
                <a:spcPct val="150000"/>
              </a:lnSpc>
            </a:pPr>
            <a:r>
              <a:rPr lang="en-IN" sz="2000" dirty="0" smtClean="0">
                <a:latin typeface="Times New Roman" pitchFamily="18" charset="0"/>
                <a:cs typeface="Times New Roman" pitchFamily="18" charset="0"/>
              </a:rPr>
              <a:t>Beyond that, we also aim to ensure the integrity of prediction services provided by S without revealing the ML model to C.</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We develop a new commit-and-prove protocol that can verify the loop iterations when training machine learning models with high efficiency. </a:t>
            </a:r>
          </a:p>
          <a:p>
            <a:pPr algn="just">
              <a:lnSpc>
                <a:spcPct val="150000"/>
              </a:lnSpc>
            </a:pPr>
            <a:r>
              <a:rPr lang="en-IN" sz="2000" dirty="0" smtClean="0">
                <a:latin typeface="Times New Roman" pitchFamily="18" charset="0"/>
                <a:cs typeface="Times New Roman" pitchFamily="18" charset="0"/>
              </a:rPr>
              <a:t>The detailed theoretic analysis demonstrates that our scheme can detect incorrect computations with high probability. </a:t>
            </a:r>
          </a:p>
          <a:p>
            <a:pPr algn="just">
              <a:lnSpc>
                <a:spcPct val="150000"/>
              </a:lnSpc>
            </a:pPr>
            <a:r>
              <a:rPr lang="en-IN" sz="2000" dirty="0" smtClean="0">
                <a:latin typeface="Times New Roman" pitchFamily="18" charset="0"/>
                <a:cs typeface="Times New Roman" pitchFamily="18" charset="0"/>
              </a:rPr>
              <a:t>We implement the </a:t>
            </a:r>
            <a:r>
              <a:rPr lang="en-IN" sz="2000" dirty="0" err="1" smtClean="0">
                <a:latin typeface="Times New Roman" pitchFamily="18" charset="0"/>
                <a:cs typeface="Times New Roman" pitchFamily="18" charset="0"/>
              </a:rPr>
              <a:t>VeriML</a:t>
            </a:r>
            <a:r>
              <a:rPr lang="en-IN" sz="2000" dirty="0" smtClean="0">
                <a:latin typeface="Times New Roman" pitchFamily="18" charset="0"/>
                <a:cs typeface="Times New Roman" pitchFamily="18" charset="0"/>
              </a:rPr>
              <a:t> framework with six popular ML algorithms: linear regression, logistic regression, neural network, support vector machine, </a:t>
            </a:r>
            <a:r>
              <a:rPr lang="en-IN" sz="2000" dirty="0" err="1" smtClean="0">
                <a:latin typeface="Times New Roman" pitchFamily="18" charset="0"/>
                <a:cs typeface="Times New Roman" pitchFamily="18" charset="0"/>
              </a:rPr>
              <a:t>Kmeans</a:t>
            </a:r>
            <a:r>
              <a:rPr lang="en-IN" sz="2000" dirty="0" smtClean="0">
                <a:latin typeface="Times New Roman" pitchFamily="18" charset="0"/>
                <a:cs typeface="Times New Roman" pitchFamily="18" charset="0"/>
              </a:rPr>
              <a:t> and decision tree on four real-world datasets to demonstrate its performance. </a:t>
            </a:r>
          </a:p>
          <a:p>
            <a:pPr algn="just">
              <a:lnSpc>
                <a:spcPct val="150000"/>
              </a:lnSpc>
            </a:pPr>
            <a:r>
              <a:rPr lang="en-IN" sz="2000" dirty="0" smtClean="0">
                <a:latin typeface="Times New Roman" pitchFamily="18" charset="0"/>
                <a:cs typeface="Times New Roman" pitchFamily="18" charset="0"/>
              </a:rPr>
              <a:t>Our results show that </a:t>
            </a:r>
            <a:r>
              <a:rPr lang="en-IN" sz="2000" dirty="0" err="1" smtClean="0">
                <a:latin typeface="Times New Roman" pitchFamily="18" charset="0"/>
                <a:cs typeface="Times New Roman" pitchFamily="18" charset="0"/>
              </a:rPr>
              <a:t>VeriML</a:t>
            </a:r>
            <a:r>
              <a:rPr lang="en-IN" sz="2000" dirty="0" smtClean="0">
                <a:latin typeface="Times New Roman" pitchFamily="18" charset="0"/>
                <a:cs typeface="Times New Roman" pitchFamily="18" charset="0"/>
              </a:rPr>
              <a:t> has a practical overhead as well as a negligible accuracy loss in training.</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475996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1600" dirty="0" err="1">
                          <a:latin typeface="Times New Roman"/>
                          <a:ea typeface="Times New Roman"/>
                          <a:cs typeface="Latha"/>
                        </a:rPr>
                        <a:t>Safetynets</a:t>
                      </a:r>
                      <a:r>
                        <a:rPr lang="en-IN" sz="1600" dirty="0">
                          <a:latin typeface="Times New Roman"/>
                          <a:ea typeface="Times New Roman"/>
                          <a:cs typeface="Latha"/>
                        </a:rPr>
                        <a:t>: Verifiable execution of deep neural networks on an </a:t>
                      </a:r>
                      <a:r>
                        <a:rPr lang="en-IN" sz="1600" dirty="0" err="1">
                          <a:latin typeface="Times New Roman"/>
                          <a:ea typeface="Times New Roman"/>
                          <a:cs typeface="Latha"/>
                        </a:rPr>
                        <a:t>untrusted</a:t>
                      </a:r>
                      <a:r>
                        <a:rPr lang="en-IN" sz="1600" dirty="0">
                          <a:latin typeface="Times New Roman"/>
                          <a:ea typeface="Times New Roman"/>
                          <a:cs typeface="Latha"/>
                        </a:rPr>
                        <a:t> cloud</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600">
                          <a:latin typeface="Times New Roman"/>
                          <a:ea typeface="Times New Roman"/>
                          <a:cs typeface="Latha"/>
                        </a:rPr>
                        <a:t>Z. Ghodsi, T. Gu, and S. Garg,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Inference using deep neural networks is often outsourced to the cloud since it is a computationally demanding task.</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Oblivious neural network predictions via minionn transformations</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J. Liu, M. Juuti, Y. Lu, and N. Asokan,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In this paper, we explore the problem of privacy-preserving predictions: after each prediction, the server learns nothing about clients' input and clients learn nothing about the model.</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9148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600" dirty="0" err="1">
                          <a:latin typeface="Times New Roman"/>
                          <a:ea typeface="Calibri"/>
                          <a:cs typeface="Latha"/>
                        </a:rPr>
                        <a:t>Secureml</a:t>
                      </a:r>
                      <a:r>
                        <a:rPr lang="en-US" sz="1600" dirty="0">
                          <a:latin typeface="Times New Roman"/>
                          <a:ea typeface="Calibri"/>
                          <a:cs typeface="Latha"/>
                        </a:rPr>
                        <a:t>: A system for scalable </a:t>
                      </a:r>
                      <a:r>
                        <a:rPr lang="en-US" sz="1600" dirty="0" err="1">
                          <a:latin typeface="Times New Roman"/>
                          <a:ea typeface="Calibri"/>
                          <a:cs typeface="Latha"/>
                        </a:rPr>
                        <a:t>privacypreserving</a:t>
                      </a:r>
                      <a:r>
                        <a:rPr lang="en-US" sz="1600" dirty="0">
                          <a:latin typeface="Times New Roman"/>
                          <a:ea typeface="Calibri"/>
                          <a:cs typeface="Latha"/>
                        </a:rPr>
                        <a:t> machine learning</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P. Mohassel and Y. Zhang,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Machine learning is widely used in practice to produce predictive models for applications such as image processing, speech and text recognition. </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Zero knowledge contingent payment. 2011</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G. Maxwell,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We survey the state-of-the-art non-interactive zero-knowledge argument schemes and their applications in confidential transactions and private smart contracts on </a:t>
                      </a:r>
                      <a:r>
                        <a:rPr lang="en-US" sz="1600" dirty="0" err="1">
                          <a:solidFill>
                            <a:srgbClr val="333333"/>
                          </a:solidFill>
                          <a:latin typeface="Times New Roman"/>
                          <a:ea typeface="Calibri"/>
                          <a:cs typeface="Latha"/>
                        </a:rPr>
                        <a:t>blockchain</a:t>
                      </a:r>
                      <a:r>
                        <a:rPr lang="en-US" sz="1600" dirty="0">
                          <a:solidFill>
                            <a:srgbClr val="333333"/>
                          </a:solidFill>
                          <a:latin typeface="Times New Roman"/>
                          <a:ea typeface="Calibri"/>
                          <a:cs typeface="Latha"/>
                        </a:rPr>
                        <a:t>.</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 2.png"/>
          <p:cNvPicPr>
            <a:picLocks noGrp="1" noChangeAspect="1" noChangeArrowheads="1"/>
          </p:cNvPicPr>
          <p:nvPr>
            <p:ph idx="1"/>
          </p:nvPr>
        </p:nvPicPr>
        <p:blipFill>
          <a:blip r:embed="rId2"/>
          <a:srcRect/>
          <a:stretch>
            <a:fillRect/>
          </a:stretch>
        </p:blipFill>
        <p:spPr bwMode="auto">
          <a:xfrm>
            <a:off x="1828800" y="1447800"/>
            <a:ext cx="6400799"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a:xfrm>
            <a:off x="1371600" y="1143000"/>
            <a:ext cx="7498080" cy="4800600"/>
          </a:xfrm>
        </p:spPr>
        <p:txBody>
          <a:bodyPr>
            <a:noAutofit/>
          </a:bodyPr>
          <a:lstStyle/>
          <a:p>
            <a:pPr algn="just">
              <a:buNone/>
            </a:pPr>
            <a:r>
              <a:rPr lang="en-IN" sz="2000" dirty="0" smtClean="0">
                <a:latin typeface="Times New Roman" pitchFamily="18" charset="0"/>
                <a:cs typeface="Times New Roman" pitchFamily="18" charset="0"/>
              </a:rPr>
              <a:t>In this paper, we presented the design, implementation and evaluation of </a:t>
            </a:r>
            <a:r>
              <a:rPr lang="en-IN" sz="2000" dirty="0" err="1" smtClean="0">
                <a:latin typeface="Times New Roman" pitchFamily="18" charset="0"/>
                <a:cs typeface="Times New Roman" pitchFamily="18" charset="0"/>
              </a:rPr>
              <a:t>VeriML</a:t>
            </a:r>
            <a:r>
              <a:rPr lang="en-IN" sz="2000" dirty="0" smtClean="0">
                <a:latin typeface="Times New Roman" pitchFamily="18" charset="0"/>
                <a:cs typeface="Times New Roman" pitchFamily="18" charset="0"/>
              </a:rPr>
              <a:t>, a verifiable and fair outsourced machine learning service. We transformed machine learning algorithms to quadratic arithmetic circuits to generate proofs, then designed a new commit-and-prove protocol to detect </a:t>
            </a:r>
            <a:r>
              <a:rPr lang="en-IN" sz="2000" dirty="0" err="1" smtClean="0">
                <a:latin typeface="Times New Roman" pitchFamily="18" charset="0"/>
                <a:cs typeface="Times New Roman" pitchFamily="18" charset="0"/>
              </a:rPr>
              <a:t>misbehaviors</a:t>
            </a:r>
            <a:r>
              <a:rPr lang="en-IN" sz="2000" dirty="0" smtClean="0">
                <a:latin typeface="Times New Roman" pitchFamily="18" charset="0"/>
                <a:cs typeface="Times New Roman" pitchFamily="18" charset="0"/>
              </a:rPr>
              <a:t> during the training process with high probability.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is leveraged to serve as a decentralized trusted third party to achieve fair exchange by a hash-locked transaction. Our experiments on real-world datasets validate that the computation and communication costs of </a:t>
            </a:r>
            <a:r>
              <a:rPr lang="en-IN" sz="2000" dirty="0" err="1" smtClean="0">
                <a:latin typeface="Times New Roman" pitchFamily="18" charset="0"/>
                <a:cs typeface="Times New Roman" pitchFamily="18" charset="0"/>
              </a:rPr>
              <a:t>VeriML</a:t>
            </a:r>
            <a:r>
              <a:rPr lang="en-IN" sz="2000" dirty="0" smtClean="0">
                <a:latin typeface="Times New Roman" pitchFamily="18" charset="0"/>
                <a:cs typeface="Times New Roman" pitchFamily="18" charset="0"/>
              </a:rPr>
              <a:t> are practical, and it can be readily applied to the existing </a:t>
            </a:r>
            <a:r>
              <a:rPr lang="en-IN" sz="2000" dirty="0" err="1" smtClean="0">
                <a:latin typeface="Times New Roman" pitchFamily="18" charset="0"/>
                <a:cs typeface="Times New Roman" pitchFamily="18" charset="0"/>
              </a:rPr>
              <a:t>MLaaS</a:t>
            </a:r>
            <a:r>
              <a:rPr lang="en-IN" sz="2000" dirty="0" smtClean="0">
                <a:latin typeface="Times New Roman" pitchFamily="18" charset="0"/>
                <a:cs typeface="Times New Roman" pitchFamily="18" charset="0"/>
              </a:rPr>
              <a:t> platforms. There are some important future directions. First of all, the efficiency of existing SNARK implementations can be further improved. The underlying VC protocol can be replaced by other similar building blocks which have the zero-knowledge property. Moreover, we will seek for better approximations of non-linear functions, especially for the diversified non-linear functions used in many other machine learning algorithms.</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700" dirty="0" smtClean="0">
                <a:latin typeface="Times New Roman" pitchFamily="18" charset="0"/>
                <a:cs typeface="Times New Roman" pitchFamily="18" charset="0"/>
              </a:rPr>
              <a:t>[1] Amazon Web Services (AWS), https://aws.amazon.com/. </a:t>
            </a:r>
          </a:p>
          <a:p>
            <a:pPr algn="just">
              <a:lnSpc>
                <a:spcPct val="160000"/>
              </a:lnSpc>
            </a:pPr>
            <a:r>
              <a:rPr lang="en-IN" sz="1700" dirty="0" smtClean="0">
                <a:latin typeface="Times New Roman" pitchFamily="18" charset="0"/>
                <a:cs typeface="Times New Roman" pitchFamily="18" charset="0"/>
              </a:rPr>
              <a:t>[2] Microsoft Azure, https://azure.microsoft.com/. </a:t>
            </a:r>
          </a:p>
          <a:p>
            <a:pPr algn="just">
              <a:lnSpc>
                <a:spcPct val="160000"/>
              </a:lnSpc>
            </a:pPr>
            <a:r>
              <a:rPr lang="en-IN" sz="1700" dirty="0" smtClean="0">
                <a:latin typeface="Times New Roman" pitchFamily="18" charset="0"/>
                <a:cs typeface="Times New Roman" pitchFamily="18" charset="0"/>
              </a:rPr>
              <a:t>[3] Z. </a:t>
            </a:r>
            <a:r>
              <a:rPr lang="en-IN" sz="1700" dirty="0" err="1" smtClean="0">
                <a:latin typeface="Times New Roman" pitchFamily="18" charset="0"/>
                <a:cs typeface="Times New Roman" pitchFamily="18" charset="0"/>
              </a:rPr>
              <a:t>Ghodsi</a:t>
            </a:r>
            <a:r>
              <a:rPr lang="en-IN" sz="1700" dirty="0" smtClean="0">
                <a:latin typeface="Times New Roman" pitchFamily="18" charset="0"/>
                <a:cs typeface="Times New Roman" pitchFamily="18" charset="0"/>
              </a:rPr>
              <a:t>, T. </a:t>
            </a:r>
            <a:r>
              <a:rPr lang="en-IN" sz="1700" dirty="0" err="1" smtClean="0">
                <a:latin typeface="Times New Roman" pitchFamily="18" charset="0"/>
                <a:cs typeface="Times New Roman" pitchFamily="18" charset="0"/>
              </a:rPr>
              <a:t>Gu</a:t>
            </a:r>
            <a:r>
              <a:rPr lang="en-IN" sz="1700" dirty="0" smtClean="0">
                <a:latin typeface="Times New Roman" pitchFamily="18" charset="0"/>
                <a:cs typeface="Times New Roman" pitchFamily="18" charset="0"/>
              </a:rPr>
              <a:t>, and S. </a:t>
            </a:r>
            <a:r>
              <a:rPr lang="en-IN" sz="1700" dirty="0" err="1" smtClean="0">
                <a:latin typeface="Times New Roman" pitchFamily="18" charset="0"/>
                <a:cs typeface="Times New Roman" pitchFamily="18" charset="0"/>
              </a:rPr>
              <a:t>Garg</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Safetynets</a:t>
            </a:r>
            <a:r>
              <a:rPr lang="en-IN" sz="1700" dirty="0" smtClean="0">
                <a:latin typeface="Times New Roman" pitchFamily="18" charset="0"/>
                <a:cs typeface="Times New Roman" pitchFamily="18" charset="0"/>
              </a:rPr>
              <a:t>: Verifiable execution of deep neural networks on an </a:t>
            </a:r>
            <a:r>
              <a:rPr lang="en-IN" sz="1700" dirty="0" err="1" smtClean="0">
                <a:latin typeface="Times New Roman" pitchFamily="18" charset="0"/>
                <a:cs typeface="Times New Roman" pitchFamily="18" charset="0"/>
              </a:rPr>
              <a:t>untrusted</a:t>
            </a:r>
            <a:r>
              <a:rPr lang="en-IN" sz="1700" dirty="0" smtClean="0">
                <a:latin typeface="Times New Roman" pitchFamily="18" charset="0"/>
                <a:cs typeface="Times New Roman" pitchFamily="18" charset="0"/>
              </a:rPr>
              <a:t> cloud,” in Proc. of NIPS’17, 2017, pp. 4672–4681. </a:t>
            </a:r>
          </a:p>
          <a:p>
            <a:pPr algn="just">
              <a:lnSpc>
                <a:spcPct val="160000"/>
              </a:lnSpc>
            </a:pPr>
            <a:r>
              <a:rPr lang="en-IN" sz="1700" dirty="0" smtClean="0">
                <a:latin typeface="Times New Roman" pitchFamily="18" charset="0"/>
                <a:cs typeface="Times New Roman" pitchFamily="18" charset="0"/>
              </a:rPr>
              <a:t>[4] J. Liu, M. </a:t>
            </a:r>
            <a:r>
              <a:rPr lang="en-IN" sz="1700" dirty="0" err="1" smtClean="0">
                <a:latin typeface="Times New Roman" pitchFamily="18" charset="0"/>
                <a:cs typeface="Times New Roman" pitchFamily="18" charset="0"/>
              </a:rPr>
              <a:t>Juuti</a:t>
            </a:r>
            <a:r>
              <a:rPr lang="en-IN" sz="1700" dirty="0" smtClean="0">
                <a:latin typeface="Times New Roman" pitchFamily="18" charset="0"/>
                <a:cs typeface="Times New Roman" pitchFamily="18" charset="0"/>
              </a:rPr>
              <a:t>, Y. Lu, and N. </a:t>
            </a:r>
            <a:r>
              <a:rPr lang="en-IN" sz="1700" dirty="0" err="1" smtClean="0">
                <a:latin typeface="Times New Roman" pitchFamily="18" charset="0"/>
                <a:cs typeface="Times New Roman" pitchFamily="18" charset="0"/>
              </a:rPr>
              <a:t>Asokan</a:t>
            </a:r>
            <a:r>
              <a:rPr lang="en-IN" sz="1700" dirty="0" smtClean="0">
                <a:latin typeface="Times New Roman" pitchFamily="18" charset="0"/>
                <a:cs typeface="Times New Roman" pitchFamily="18" charset="0"/>
              </a:rPr>
              <a:t>, “Oblivious neural network predictions via </a:t>
            </a:r>
            <a:r>
              <a:rPr lang="en-IN" sz="1700" dirty="0" err="1" smtClean="0">
                <a:latin typeface="Times New Roman" pitchFamily="18" charset="0"/>
                <a:cs typeface="Times New Roman" pitchFamily="18" charset="0"/>
              </a:rPr>
              <a:t>minionn</a:t>
            </a:r>
            <a:r>
              <a:rPr lang="en-IN" sz="1700" dirty="0" smtClean="0">
                <a:latin typeface="Times New Roman" pitchFamily="18" charset="0"/>
                <a:cs typeface="Times New Roman" pitchFamily="18" charset="0"/>
              </a:rPr>
              <a:t> transformations,” in Proc. of CCS’17. ACM, 2017, pp. 619–631. </a:t>
            </a:r>
          </a:p>
          <a:p>
            <a:pPr algn="just">
              <a:lnSpc>
                <a:spcPct val="160000"/>
              </a:lnSpc>
            </a:pPr>
            <a:r>
              <a:rPr lang="en-IN" sz="1700" dirty="0" smtClean="0">
                <a:latin typeface="Times New Roman" pitchFamily="18" charset="0"/>
                <a:cs typeface="Times New Roman" pitchFamily="18" charset="0"/>
              </a:rPr>
              <a:t>[5] P. </a:t>
            </a:r>
            <a:r>
              <a:rPr lang="en-IN" sz="1700" dirty="0" err="1" smtClean="0">
                <a:latin typeface="Times New Roman" pitchFamily="18" charset="0"/>
                <a:cs typeface="Times New Roman" pitchFamily="18" charset="0"/>
              </a:rPr>
              <a:t>Mohassel</a:t>
            </a:r>
            <a:r>
              <a:rPr lang="en-IN" sz="1700" dirty="0" smtClean="0">
                <a:latin typeface="Times New Roman" pitchFamily="18" charset="0"/>
                <a:cs typeface="Times New Roman" pitchFamily="18" charset="0"/>
              </a:rPr>
              <a:t> and Y. Zhang, “</a:t>
            </a:r>
            <a:r>
              <a:rPr lang="en-IN" sz="1700" dirty="0" err="1" smtClean="0">
                <a:latin typeface="Times New Roman" pitchFamily="18" charset="0"/>
                <a:cs typeface="Times New Roman" pitchFamily="18" charset="0"/>
              </a:rPr>
              <a:t>Secureml</a:t>
            </a:r>
            <a:r>
              <a:rPr lang="en-IN" sz="1700" dirty="0" smtClean="0">
                <a:latin typeface="Times New Roman" pitchFamily="18" charset="0"/>
                <a:cs typeface="Times New Roman" pitchFamily="18" charset="0"/>
              </a:rPr>
              <a:t>: A system for scalable </a:t>
            </a:r>
            <a:r>
              <a:rPr lang="en-IN" sz="1700" dirty="0" err="1" smtClean="0">
                <a:latin typeface="Times New Roman" pitchFamily="18" charset="0"/>
                <a:cs typeface="Times New Roman" pitchFamily="18" charset="0"/>
              </a:rPr>
              <a:t>privacypreserving</a:t>
            </a:r>
            <a:r>
              <a:rPr lang="en-IN" sz="1700" dirty="0" smtClean="0">
                <a:latin typeface="Times New Roman" pitchFamily="18" charset="0"/>
                <a:cs typeface="Times New Roman" pitchFamily="18" charset="0"/>
              </a:rPr>
              <a:t> machine learning,” in Proc. of S&amp;P’17. IEEE, 2017, pp. 19–38. </a:t>
            </a:r>
          </a:p>
          <a:p>
            <a:pPr algn="just">
              <a:lnSpc>
                <a:spcPct val="160000"/>
              </a:lnSpc>
            </a:pPr>
            <a:r>
              <a:rPr lang="en-IN" sz="1700" dirty="0" smtClean="0">
                <a:latin typeface="Times New Roman" pitchFamily="18" charset="0"/>
                <a:cs typeface="Times New Roman" pitchFamily="18" charset="0"/>
              </a:rPr>
              <a:t>[6] G. Maxwell, “Zero knowledge contingent payment. 2011,” </a:t>
            </a:r>
            <a:r>
              <a:rPr lang="en-IN" sz="1700" dirty="0" err="1" smtClean="0">
                <a:latin typeface="Times New Roman" pitchFamily="18" charset="0"/>
                <a:cs typeface="Times New Roman" pitchFamily="18" charset="0"/>
              </a:rPr>
              <a:t>URl</a:t>
            </a:r>
            <a:r>
              <a:rPr lang="en-IN" sz="1700" dirty="0" smtClean="0">
                <a:latin typeface="Times New Roman" pitchFamily="18" charset="0"/>
                <a:cs typeface="Times New Roman" pitchFamily="18" charset="0"/>
              </a:rPr>
              <a:t>: https://en. </a:t>
            </a:r>
            <a:r>
              <a:rPr lang="en-IN" sz="1700" dirty="0" err="1" smtClean="0">
                <a:latin typeface="Times New Roman" pitchFamily="18" charset="0"/>
                <a:cs typeface="Times New Roman" pitchFamily="18" charset="0"/>
              </a:rPr>
              <a:t>bitcoin</a:t>
            </a:r>
            <a:r>
              <a:rPr lang="en-IN" sz="1700" dirty="0" smtClean="0">
                <a:latin typeface="Times New Roman" pitchFamily="18" charset="0"/>
                <a:cs typeface="Times New Roman" pitchFamily="18" charset="0"/>
              </a:rPr>
              <a:t>. it/wiki/Zero Knowledge Contingent Payment (visited on 05/01/2016), 2011.</a:t>
            </a:r>
            <a:endParaRPr lang="en-US" sz="17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[7] M. </a:t>
            </a:r>
            <a:r>
              <a:rPr lang="en-IN" sz="1600" dirty="0" err="1" smtClean="0">
                <a:latin typeface="Times New Roman" pitchFamily="18" charset="0"/>
                <a:cs typeface="Times New Roman" pitchFamily="18" charset="0"/>
              </a:rPr>
              <a:t>Campanelli</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Gennaro</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Goldfeder</a:t>
            </a:r>
            <a:r>
              <a:rPr lang="en-IN" sz="1600" dirty="0" smtClean="0">
                <a:latin typeface="Times New Roman" pitchFamily="18" charset="0"/>
                <a:cs typeface="Times New Roman" pitchFamily="18" charset="0"/>
              </a:rPr>
              <a:t>, and L. </a:t>
            </a:r>
            <a:r>
              <a:rPr lang="en-IN" sz="1600" dirty="0" err="1" smtClean="0">
                <a:latin typeface="Times New Roman" pitchFamily="18" charset="0"/>
                <a:cs typeface="Times New Roman" pitchFamily="18" charset="0"/>
              </a:rPr>
              <a:t>Nizzardo</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Zeroknowledge</a:t>
            </a:r>
            <a:r>
              <a:rPr lang="en-IN" sz="1600" dirty="0" smtClean="0">
                <a:latin typeface="Times New Roman" pitchFamily="18" charset="0"/>
                <a:cs typeface="Times New Roman" pitchFamily="18" charset="0"/>
              </a:rPr>
              <a:t> contingent payments revisited: Attacks and payments for services,” in Proc. of CCS’17. ACM, 2017, pp. 229–243. </a:t>
            </a:r>
          </a:p>
          <a:p>
            <a:pPr algn="just">
              <a:lnSpc>
                <a:spcPct val="170000"/>
              </a:lnSpc>
            </a:pPr>
            <a:r>
              <a:rPr lang="en-IN" sz="1600" dirty="0" smtClean="0">
                <a:latin typeface="Times New Roman" pitchFamily="18" charset="0"/>
                <a:cs typeface="Times New Roman" pitchFamily="18" charset="0"/>
              </a:rPr>
              <a:t>[8] S. </a:t>
            </a:r>
            <a:r>
              <a:rPr lang="en-IN" sz="1600" dirty="0" err="1" smtClean="0">
                <a:latin typeface="Times New Roman" pitchFamily="18" charset="0"/>
                <a:cs typeface="Times New Roman" pitchFamily="18" charset="0"/>
              </a:rPr>
              <a:t>Dziembowski</a:t>
            </a:r>
            <a:r>
              <a:rPr lang="en-IN" sz="1600" dirty="0" smtClean="0">
                <a:latin typeface="Times New Roman" pitchFamily="18" charset="0"/>
                <a:cs typeface="Times New Roman" pitchFamily="18" charset="0"/>
              </a:rPr>
              <a:t>, L. </a:t>
            </a:r>
            <a:r>
              <a:rPr lang="en-IN" sz="1600" dirty="0" err="1" smtClean="0">
                <a:latin typeface="Times New Roman" pitchFamily="18" charset="0"/>
                <a:cs typeface="Times New Roman" pitchFamily="18" charset="0"/>
              </a:rPr>
              <a:t>Eckey</a:t>
            </a:r>
            <a:r>
              <a:rPr lang="en-IN" sz="1600" dirty="0" smtClean="0">
                <a:latin typeface="Times New Roman" pitchFamily="18" charset="0"/>
                <a:cs typeface="Times New Roman" pitchFamily="18" charset="0"/>
              </a:rPr>
              <a:t>, and S. Faust, “</a:t>
            </a:r>
            <a:r>
              <a:rPr lang="en-IN" sz="1600" dirty="0" err="1" smtClean="0">
                <a:latin typeface="Times New Roman" pitchFamily="18" charset="0"/>
                <a:cs typeface="Times New Roman" pitchFamily="18" charset="0"/>
              </a:rPr>
              <a:t>Fairswap</a:t>
            </a:r>
            <a:r>
              <a:rPr lang="en-IN" sz="1600" dirty="0" smtClean="0">
                <a:latin typeface="Times New Roman" pitchFamily="18" charset="0"/>
                <a:cs typeface="Times New Roman" pitchFamily="18" charset="0"/>
              </a:rPr>
              <a:t>: How to fairly exchange digital goods,” in Proc. of CCS’18. ACM, 2018, pp. 967– 984. </a:t>
            </a:r>
          </a:p>
          <a:p>
            <a:pPr algn="just">
              <a:lnSpc>
                <a:spcPct val="170000"/>
              </a:lnSpc>
            </a:pPr>
            <a:r>
              <a:rPr lang="en-IN" sz="1600" dirty="0" smtClean="0">
                <a:latin typeface="Times New Roman" pitchFamily="18" charset="0"/>
                <a:cs typeface="Times New Roman" pitchFamily="18" charset="0"/>
              </a:rPr>
              <a:t>[9] E. Ben-</a:t>
            </a:r>
            <a:r>
              <a:rPr lang="en-IN" sz="1600" dirty="0" err="1" smtClean="0">
                <a:latin typeface="Times New Roman" pitchFamily="18" charset="0"/>
                <a:cs typeface="Times New Roman" pitchFamily="18" charset="0"/>
              </a:rPr>
              <a:t>Sasson</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Chiesa</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Genkin</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Tromer</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Virza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Snarks</a:t>
            </a:r>
            <a:r>
              <a:rPr lang="en-IN" sz="1600" dirty="0" smtClean="0">
                <a:latin typeface="Times New Roman" pitchFamily="18" charset="0"/>
                <a:cs typeface="Times New Roman" pitchFamily="18" charset="0"/>
              </a:rPr>
              <a:t> for c: Verifying program executions succinctly and in zero knowledge,” in Proc. of CRYPTO’13. Springer, 2013, pp. 90–108. </a:t>
            </a:r>
          </a:p>
          <a:p>
            <a:pPr algn="just">
              <a:lnSpc>
                <a:spcPct val="170000"/>
              </a:lnSpc>
            </a:pPr>
            <a:r>
              <a:rPr lang="en-IN" sz="1600" dirty="0" smtClean="0">
                <a:latin typeface="Times New Roman" pitchFamily="18" charset="0"/>
                <a:cs typeface="Times New Roman" pitchFamily="18" charset="0"/>
              </a:rPr>
              <a:t>[10] B. </a:t>
            </a:r>
            <a:r>
              <a:rPr lang="en-IN" sz="1600" dirty="0" err="1" smtClean="0">
                <a:latin typeface="Times New Roman" pitchFamily="18" charset="0"/>
                <a:cs typeface="Times New Roman" pitchFamily="18" charset="0"/>
              </a:rPr>
              <a:t>Parno</a:t>
            </a:r>
            <a:r>
              <a:rPr lang="en-IN" sz="1600" dirty="0" smtClean="0">
                <a:latin typeface="Times New Roman" pitchFamily="18" charset="0"/>
                <a:cs typeface="Times New Roman" pitchFamily="18" charset="0"/>
              </a:rPr>
              <a:t>, J. Howell, C. Gentry, and M. </a:t>
            </a:r>
            <a:r>
              <a:rPr lang="en-IN" sz="1600" dirty="0" err="1" smtClean="0">
                <a:latin typeface="Times New Roman" pitchFamily="18" charset="0"/>
                <a:cs typeface="Times New Roman" pitchFamily="18" charset="0"/>
              </a:rPr>
              <a:t>Raykova</a:t>
            </a:r>
            <a:r>
              <a:rPr lang="en-IN" sz="1600" dirty="0" smtClean="0">
                <a:latin typeface="Times New Roman" pitchFamily="18" charset="0"/>
                <a:cs typeface="Times New Roman" pitchFamily="18" charset="0"/>
              </a:rPr>
              <a:t>, “Pinocchio: Nearly practical verifiable computation,” in Proc. of S&amp;P’13. IEEE, 2013, pp. 238–252. </a:t>
            </a:r>
          </a:p>
          <a:p>
            <a:pPr algn="just">
              <a:lnSpc>
                <a:spcPct val="170000"/>
              </a:lnSpc>
            </a:pPr>
            <a:r>
              <a:rPr lang="en-IN" sz="1600" dirty="0" smtClean="0">
                <a:latin typeface="Times New Roman" pitchFamily="18" charset="0"/>
                <a:cs typeface="Times New Roman" pitchFamily="18" charset="0"/>
              </a:rPr>
              <a:t>[11] D. Papadopoulos, C. </a:t>
            </a:r>
            <a:r>
              <a:rPr lang="en-IN" sz="1600" dirty="0" err="1" smtClean="0">
                <a:latin typeface="Times New Roman" pitchFamily="18" charset="0"/>
                <a:cs typeface="Times New Roman" pitchFamily="18" charset="0"/>
              </a:rPr>
              <a:t>Papamanthou</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Tamassia</a:t>
            </a:r>
            <a:r>
              <a:rPr lang="en-IN" sz="1600" dirty="0" smtClean="0">
                <a:latin typeface="Times New Roman" pitchFamily="18" charset="0"/>
                <a:cs typeface="Times New Roman" pitchFamily="18" charset="0"/>
              </a:rPr>
              <a:t>, and N. </a:t>
            </a:r>
            <a:r>
              <a:rPr lang="en-IN" sz="1600" dirty="0" err="1" smtClean="0">
                <a:latin typeface="Times New Roman" pitchFamily="18" charset="0"/>
                <a:cs typeface="Times New Roman" pitchFamily="18" charset="0"/>
              </a:rPr>
              <a:t>Triandopoulos</a:t>
            </a:r>
            <a:r>
              <a:rPr lang="en-IN" sz="1600" dirty="0" smtClean="0">
                <a:latin typeface="Times New Roman" pitchFamily="18" charset="0"/>
                <a:cs typeface="Times New Roman" pitchFamily="18" charset="0"/>
              </a:rPr>
              <a:t>, “Practical authenticated pattern matching with optimal proof size,” Proc. of VLDB’15, vol. 8, no. 7, pp. 750–761, 2015.</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1270</TotalTime>
  <Words>1447</Words>
  <Application>Microsoft Office PowerPoint</Application>
  <PresentationFormat>On-screen Show (4:3)</PresentationFormat>
  <Paragraphs>74</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VeriML Enabling Integrity Assurances and Fair Payments for Machine Learning as a Service</vt:lpstr>
      <vt:lpstr>Abstract</vt:lpstr>
      <vt:lpstr>Slide 3</vt:lpstr>
      <vt:lpstr>Existing System</vt:lpstr>
      <vt:lpstr>PROPOSED SYSTEM :</vt:lpstr>
      <vt:lpstr>Disadvantage of Existing System</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2021-05-08T15:57:55Z</dcterms:modified>
</cp:coreProperties>
</file>