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Smart Portable Pen for Continuous Monitoring of Anaesthetics in Human Serum with Machine Learning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200" dirty="0" smtClean="0">
                <a:latin typeface="Times New Roman" pitchFamily="18" charset="0"/>
                <a:cs typeface="Times New Roman" pitchFamily="18" charset="0"/>
              </a:rPr>
              <a:t>    Continuous monitoring of anaesthetics infusion is demanded by anaesthesiologists to help in defining personalized dose, hence reducing risks and side effects. We propose the first piece of technology tailored explicitly to close the loop between anaesthesiologist and patient with continuous drug monitoring. Direct detection of drugs is achieved with electrochemical techniques, and several options are present in literature to measure </a:t>
            </a:r>
            <a:r>
              <a:rPr lang="en-IN" sz="2200" dirty="0" err="1" smtClean="0">
                <a:latin typeface="Times New Roman" pitchFamily="18" charset="0"/>
                <a:cs typeface="Times New Roman" pitchFamily="18" charset="0"/>
              </a:rPr>
              <a:t>propofol</a:t>
            </a:r>
            <a:r>
              <a:rPr lang="en-IN" sz="2200" dirty="0" smtClean="0">
                <a:latin typeface="Times New Roman" pitchFamily="18" charset="0"/>
                <a:cs typeface="Times New Roman" pitchFamily="18" charset="0"/>
              </a:rPr>
              <a:t> (widely used anaesthetics). Still, the sensors proposed do not enable in-situ detection, they do not provide this information continuously, and they are based on bulky and costly lab equipment.</a:t>
            </a:r>
          </a:p>
          <a:p>
            <a:pPr algn="just">
              <a:buNone/>
            </a:pPr>
            <a:endParaRPr lang="en-US" sz="22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In this paper, we present a novel smart pen-shaped electronic system for continuous monitoring of </a:t>
            </a:r>
            <a:r>
              <a:rPr lang="en-IN" sz="2000" dirty="0" err="1" smtClean="0">
                <a:latin typeface="Times New Roman" pitchFamily="18" charset="0"/>
                <a:cs typeface="Times New Roman" pitchFamily="18" charset="0"/>
              </a:rPr>
              <a:t>propofol</a:t>
            </a:r>
            <a:r>
              <a:rPr lang="en-IN" sz="2000" dirty="0" smtClean="0">
                <a:latin typeface="Times New Roman" pitchFamily="18" charset="0"/>
                <a:cs typeface="Times New Roman" pitchFamily="18" charset="0"/>
              </a:rPr>
              <a:t> in human serum. The system consists of a needle-shaped sensor, a quasi digital front-end, a smart machine learning data processing, in a single wireless battery-operated embedded device featuring Bluetooth Low Energy (BLE) communication. The system has been tested and characterized in real, undiluted human serum, at 37C. The device features a limit of detection of 3.8M, meeting the requirement of the target application, with an electronics system 59% smaller and 81% less power consuming </a:t>
            </a:r>
            <a:r>
              <a:rPr lang="en-IN" sz="2000" dirty="0" err="1" smtClean="0">
                <a:latin typeface="Times New Roman" pitchFamily="18" charset="0"/>
                <a:cs typeface="Times New Roman" pitchFamily="18" charset="0"/>
              </a:rPr>
              <a:t>w.r.t</a:t>
            </a:r>
            <a:r>
              <a:rPr lang="en-IN" sz="2000" dirty="0" smtClean="0">
                <a:latin typeface="Times New Roman" pitchFamily="18" charset="0"/>
                <a:cs typeface="Times New Roman" pitchFamily="18" charset="0"/>
              </a:rPr>
              <a:t>. the state-of-the-art, using a smart machine learning classification for data processing, which guarantees up to twenty continuous measure.</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err="1" smtClean="0">
                <a:latin typeface="Times New Roman" pitchFamily="18" charset="0"/>
                <a:cs typeface="Times New Roman" pitchFamily="18" charset="0"/>
              </a:rPr>
              <a:t>Interoperative</a:t>
            </a:r>
            <a:r>
              <a:rPr lang="en-IN" sz="2000" dirty="0" smtClean="0">
                <a:latin typeface="Times New Roman" pitchFamily="18" charset="0"/>
                <a:cs typeface="Times New Roman" pitchFamily="18" charset="0"/>
              </a:rPr>
              <a:t> anaesthetics involves the patient monitoring and drug control management during surgery. </a:t>
            </a:r>
          </a:p>
          <a:p>
            <a:pPr algn="just">
              <a:lnSpc>
                <a:spcPct val="150000"/>
              </a:lnSpc>
            </a:pPr>
            <a:r>
              <a:rPr lang="en-IN" sz="2000" dirty="0" smtClean="0">
                <a:latin typeface="Times New Roman" pitchFamily="18" charset="0"/>
                <a:cs typeface="Times New Roman" pitchFamily="18" charset="0"/>
              </a:rPr>
              <a:t>It requires very accurate and controlled doses of drugs to be administered in a timely fashion. Any errors in any aspect of the process are extremely dangerous. </a:t>
            </a:r>
          </a:p>
          <a:p>
            <a:pPr algn="just">
              <a:lnSpc>
                <a:spcPct val="150000"/>
              </a:lnSpc>
            </a:pPr>
            <a:r>
              <a:rPr lang="en-IN" sz="2000" dirty="0" smtClean="0">
                <a:latin typeface="Times New Roman" pitchFamily="18" charset="0"/>
                <a:cs typeface="Times New Roman" pitchFamily="18" charset="0"/>
              </a:rPr>
              <a:t>Target-controlled infusion (TCI) is part of anaesthesia delivery in many countries, resulting in the precision, reliability, efficacy, and safety of intravenous (IV) anaesthesia delivery. </a:t>
            </a:r>
          </a:p>
          <a:p>
            <a:pPr algn="just">
              <a:lnSpc>
                <a:spcPct val="150000"/>
              </a:lnSpc>
            </a:pPr>
            <a:r>
              <a:rPr lang="en-IN" sz="2000" dirty="0" smtClean="0">
                <a:latin typeface="Times New Roman" pitchFamily="18" charset="0"/>
                <a:cs typeface="Times New Roman" pitchFamily="18" charset="0"/>
              </a:rPr>
              <a:t>Advancement in drug development has primarily modifying the chemical structures of existing drugs to improve their </a:t>
            </a:r>
            <a:r>
              <a:rPr lang="en-IN" sz="2000" dirty="0" err="1" smtClean="0">
                <a:latin typeface="Times New Roman" pitchFamily="18" charset="0"/>
                <a:cs typeface="Times New Roman" pitchFamily="18" charset="0"/>
              </a:rPr>
              <a:t>pharmacodynamic</a:t>
            </a:r>
            <a:r>
              <a:rPr lang="en-IN" sz="2000" dirty="0" smtClean="0">
                <a:latin typeface="Times New Roman" pitchFamily="18" charset="0"/>
                <a:cs typeface="Times New Roman" pitchFamily="18" charset="0"/>
              </a:rPr>
              <a:t>, pharmacokinetic, and side effect properties.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err="1" smtClean="0">
                <a:latin typeface="Times New Roman" pitchFamily="18" charset="0"/>
                <a:cs typeface="Times New Roman" pitchFamily="18" charset="0"/>
              </a:rPr>
              <a:t>Propofol</a:t>
            </a:r>
            <a:r>
              <a:rPr lang="en-IN" sz="2000" dirty="0" smtClean="0">
                <a:latin typeface="Times New Roman" pitchFamily="18" charset="0"/>
                <a:cs typeface="Times New Roman" pitchFamily="18" charset="0"/>
              </a:rPr>
              <a:t> is a widely used </a:t>
            </a:r>
            <a:r>
              <a:rPr lang="en-IN" sz="2000" dirty="0" err="1" smtClean="0">
                <a:latin typeface="Times New Roman" pitchFamily="18" charset="0"/>
                <a:cs typeface="Times New Roman" pitchFamily="18" charset="0"/>
              </a:rPr>
              <a:t>anesthetic</a:t>
            </a:r>
            <a:r>
              <a:rPr lang="en-IN" sz="2000" dirty="0" smtClean="0">
                <a:latin typeface="Times New Roman" pitchFamily="18" charset="0"/>
                <a:cs typeface="Times New Roman" pitchFamily="18" charset="0"/>
              </a:rPr>
              <a:t> thanks to its many pharmacological properties such as rapid distribution, short action and reduced side effects in post-operative recovery.</a:t>
            </a:r>
          </a:p>
          <a:p>
            <a:pPr algn="just">
              <a:lnSpc>
                <a:spcPct val="150000"/>
              </a:lnSpc>
            </a:pPr>
            <a:r>
              <a:rPr lang="en-IN" sz="2000" dirty="0" smtClean="0">
                <a:latin typeface="Times New Roman" pitchFamily="18" charset="0"/>
                <a:cs typeface="Times New Roman" pitchFamily="18" charset="0"/>
              </a:rPr>
              <a:t>This is known as Pain On </a:t>
            </a:r>
            <a:r>
              <a:rPr lang="en-IN" sz="2000" dirty="0" err="1" smtClean="0">
                <a:latin typeface="Times New Roman" pitchFamily="18" charset="0"/>
                <a:cs typeface="Times New Roman" pitchFamily="18" charset="0"/>
              </a:rPr>
              <a:t>Propofol</a:t>
            </a:r>
            <a:r>
              <a:rPr lang="en-IN" sz="2000" dirty="0" smtClean="0">
                <a:latin typeface="Times New Roman" pitchFamily="18" charset="0"/>
                <a:cs typeface="Times New Roman" pitchFamily="18" charset="0"/>
              </a:rPr>
              <a:t> Injection (POPI) and it is still among the most critical problems in the </a:t>
            </a:r>
            <a:r>
              <a:rPr lang="en-IN" sz="2000" dirty="0" err="1" smtClean="0">
                <a:latin typeface="Times New Roman" pitchFamily="18" charset="0"/>
                <a:cs typeface="Times New Roman" pitchFamily="18" charset="0"/>
              </a:rPr>
              <a:t>anesthesia</a:t>
            </a:r>
            <a:r>
              <a:rPr lang="en-IN" sz="2000" dirty="0" smtClean="0">
                <a:latin typeface="Times New Roman" pitchFamily="18" charset="0"/>
                <a:cs typeface="Times New Roman" pitchFamily="18" charset="0"/>
              </a:rPr>
              <a:t> current practices. </a:t>
            </a:r>
          </a:p>
          <a:p>
            <a:pPr algn="just">
              <a:lnSpc>
                <a:spcPct val="150000"/>
              </a:lnSpc>
            </a:pPr>
            <a:r>
              <a:rPr lang="en-IN" sz="2000" dirty="0" smtClean="0">
                <a:latin typeface="Times New Roman" pitchFamily="18" charset="0"/>
                <a:cs typeface="Times New Roman" pitchFamily="18" charset="0"/>
              </a:rPr>
              <a:t>To reduce POPI effects, other compounds, e.g., </a:t>
            </a:r>
            <a:r>
              <a:rPr lang="en-IN" sz="2000" dirty="0" err="1" smtClean="0">
                <a:latin typeface="Times New Roman" pitchFamily="18" charset="0"/>
                <a:cs typeface="Times New Roman" pitchFamily="18" charset="0"/>
              </a:rPr>
              <a:t>paracetamol</a:t>
            </a:r>
            <a:r>
              <a:rPr lang="en-IN" sz="2000" dirty="0" smtClean="0">
                <a:latin typeface="Times New Roman" pitchFamily="18" charset="0"/>
                <a:cs typeface="Times New Roman" pitchFamily="18" charset="0"/>
              </a:rPr>
              <a:t>, are usually administered in combination with </a:t>
            </a:r>
            <a:r>
              <a:rPr lang="en-IN" sz="2000" dirty="0" err="1" smtClean="0">
                <a:latin typeface="Times New Roman" pitchFamily="18" charset="0"/>
                <a:cs typeface="Times New Roman" pitchFamily="18" charset="0"/>
              </a:rPr>
              <a:t>propofol</a:t>
            </a:r>
            <a:r>
              <a:rPr lang="en-IN" sz="2000" dirty="0" smtClean="0">
                <a:latin typeface="Times New Roman" pitchFamily="18" charset="0"/>
                <a:cs typeface="Times New Roman" pitchFamily="18" charset="0"/>
              </a:rPr>
              <a:t>  to exploit their antipyretic and analgesic effects.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on the other hand, is not programmed in this sense at all. Instead, it is "trained", by exposing it to an extensive set of example "inputs" and "desired outputs". </a:t>
            </a:r>
          </a:p>
          <a:p>
            <a:pPr algn="just">
              <a:lnSpc>
                <a:spcPct val="150000"/>
              </a:lnSpc>
            </a:pPr>
            <a:r>
              <a:rPr lang="en-IN" sz="2000" dirty="0" smtClean="0">
                <a:latin typeface="Times New Roman" pitchFamily="18" charset="0"/>
                <a:cs typeface="Times New Roman" pitchFamily="18" charset="0"/>
              </a:rPr>
              <a:t>These data are generated by logging all the data from a large number of real operations carried out in the past, under the supervision of human anaesthesiologists. </a:t>
            </a:r>
          </a:p>
          <a:p>
            <a:pPr algn="just">
              <a:lnSpc>
                <a:spcPct val="150000"/>
              </a:lnSpc>
            </a:pPr>
            <a:r>
              <a:rPr lang="en-IN" sz="2000" dirty="0" smtClean="0">
                <a:latin typeface="Times New Roman" pitchFamily="18" charset="0"/>
                <a:cs typeface="Times New Roman" pitchFamily="18" charset="0"/>
              </a:rPr>
              <a:t>Using a neural network training algorithm, the system learns to map the inputs into the desired output responses. </a:t>
            </a:r>
          </a:p>
          <a:p>
            <a:pPr algn="just">
              <a:lnSpc>
                <a:spcPct val="150000"/>
              </a:lnSpc>
            </a:pPr>
            <a:r>
              <a:rPr lang="en-IN" sz="2000" dirty="0" smtClean="0">
                <a:latin typeface="Times New Roman" pitchFamily="18" charset="0"/>
                <a:cs typeface="Times New Roman" pitchFamily="18" charset="0"/>
              </a:rPr>
              <a:t>The American Society of Anaesthesiologists (ASA) has proposed a widely-accepted classification scheme to aid pre-operative assessment.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have redesigned the front-end hardware of our previous implementation by improving its performances with the aim of providing a robust system for human serum detection. </a:t>
            </a:r>
          </a:p>
          <a:p>
            <a:pPr algn="just">
              <a:lnSpc>
                <a:spcPct val="150000"/>
              </a:lnSpc>
            </a:pPr>
            <a:r>
              <a:rPr lang="en-IN" sz="2000" dirty="0" smtClean="0">
                <a:latin typeface="Times New Roman" pitchFamily="18" charset="0"/>
                <a:cs typeface="Times New Roman" pitchFamily="18" charset="0"/>
              </a:rPr>
              <a:t>In particular, we have re-implemented the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read-out by introducing a 4th-order filtering block as second amplification stage in cascade with respect to the Trans-Impedance Amplifier (TIA) stage.</a:t>
            </a:r>
          </a:p>
          <a:p>
            <a:pPr algn="just">
              <a:lnSpc>
                <a:spcPct val="150000"/>
              </a:lnSpc>
            </a:pPr>
            <a:r>
              <a:rPr lang="en-IN" sz="2000" dirty="0" smtClean="0">
                <a:latin typeface="Times New Roman" pitchFamily="18" charset="0"/>
                <a:cs typeface="Times New Roman" pitchFamily="18" charset="0"/>
              </a:rPr>
              <a:t>The exchange of the fluxing solutions was done in the 10 s of mixing in order to not interrupt the procedure.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600" dirty="0">
                          <a:latin typeface="Times New Roman"/>
                          <a:ea typeface="Times New Roman"/>
                          <a:cs typeface="Latha"/>
                        </a:rPr>
                        <a:t>Awareness during </a:t>
                      </a:r>
                      <a:r>
                        <a:rPr lang="en-IN" sz="1600" dirty="0" err="1">
                          <a:latin typeface="Times New Roman"/>
                          <a:ea typeface="Times New Roman"/>
                          <a:cs typeface="Latha"/>
                        </a:rPr>
                        <a:t>anesthesia</a:t>
                      </a:r>
                      <a:r>
                        <a:rPr lang="en-IN" sz="1600" dirty="0">
                          <a:latin typeface="Times New Roman"/>
                          <a:ea typeface="Times New Roman"/>
                          <a:cs typeface="Latha"/>
                        </a:rPr>
                        <a:t>: How sure can we be that the patient is sleeping indeed?</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G. Kotsovolis and G. Komninos,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From all the available devices only the Bispectral Index Monitoring (BIS) has been proven to be effective for this purpose but the high cost per person and the low specificity in preventing awareness episodes do not allow its everyday use.</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General anesthesia, sleep, and coma</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E. N. Brown, R. Lydic, and N. D. Schiff,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Unfortunately, anesthesiologists also use the word “sleep” in technical descriptions to refer to unconsciousness induced by anesthetic drugs.</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2300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Clinical variables related to </a:t>
                      </a:r>
                      <a:r>
                        <a:rPr lang="en-US" sz="1600" dirty="0" err="1">
                          <a:latin typeface="Times New Roman"/>
                          <a:ea typeface="Calibri"/>
                          <a:cs typeface="Latha"/>
                        </a:rPr>
                        <a:t>propofol</a:t>
                      </a:r>
                      <a:r>
                        <a:rPr lang="en-US" sz="1600" dirty="0">
                          <a:latin typeface="Times New Roman"/>
                          <a:ea typeface="Calibri"/>
                          <a:cs typeface="Latha"/>
                        </a:rPr>
                        <a:t> effect-site concentrations at recovery of consciousness after neurosurgical procedures</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C. S. Nunes, D. A. Ferreira, L. Antunes, and P. Amorim,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2E2E2E"/>
                          </a:solidFill>
                          <a:latin typeface="Times New Roman"/>
                          <a:ea typeface="Calibri"/>
                          <a:cs typeface="Latha"/>
                        </a:rPr>
                        <a:t> The study results revealed there were comparable results on time to extubation, changes in intraoperative hemodynamic parameters, and the occurrence of postoperative complications between the groups. </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Recovery of cognitive function after remifentanil-propofol anesthesia: A comparison with desflurane and sevoflurane anesthesia</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B. Larsen, A. Seitz, and R. Larsen,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Emergence and return of cognitive function was significantly faster after </a:t>
                      </a:r>
                      <a:r>
                        <a:rPr lang="en-US" sz="1600" dirty="0" err="1">
                          <a:solidFill>
                            <a:srgbClr val="333333"/>
                          </a:solidFill>
                          <a:latin typeface="Times New Roman"/>
                          <a:ea typeface="Calibri"/>
                          <a:cs typeface="Latha"/>
                        </a:rPr>
                        <a:t>remifentanil-propofol</a:t>
                      </a:r>
                      <a:r>
                        <a:rPr lang="en-US" sz="1600" dirty="0">
                          <a:solidFill>
                            <a:srgbClr val="333333"/>
                          </a:solidFill>
                          <a:latin typeface="Times New Roman"/>
                          <a:ea typeface="Calibri"/>
                          <a:cs typeface="Latha"/>
                        </a:rPr>
                        <a:t> compared with </a:t>
                      </a:r>
                      <a:r>
                        <a:rPr lang="en-US" sz="1600" dirty="0" err="1">
                          <a:solidFill>
                            <a:srgbClr val="333333"/>
                          </a:solidFill>
                          <a:latin typeface="Times New Roman"/>
                          <a:ea typeface="Calibri"/>
                          <a:cs typeface="Latha"/>
                        </a:rPr>
                        <a:t>desflurane</a:t>
                      </a:r>
                      <a:r>
                        <a:rPr lang="en-US" sz="1600" dirty="0">
                          <a:solidFill>
                            <a:srgbClr val="333333"/>
                          </a:solidFill>
                          <a:latin typeface="Times New Roman"/>
                          <a:ea typeface="Calibri"/>
                          <a:cs typeface="Latha"/>
                        </a:rPr>
                        <a:t> and </a:t>
                      </a:r>
                      <a:r>
                        <a:rPr lang="en-US" sz="1600" dirty="0" err="1">
                          <a:solidFill>
                            <a:srgbClr val="333333"/>
                          </a:solidFill>
                          <a:latin typeface="Times New Roman"/>
                          <a:ea typeface="Calibri"/>
                          <a:cs typeface="Latha"/>
                        </a:rPr>
                        <a:t>sevoflurane</a:t>
                      </a:r>
                      <a:r>
                        <a:rPr lang="en-US" sz="1600" dirty="0">
                          <a:solidFill>
                            <a:srgbClr val="333333"/>
                          </a:solidFill>
                          <a:latin typeface="Times New Roman"/>
                          <a:ea typeface="Calibri"/>
                          <a:cs typeface="Latha"/>
                        </a:rPr>
                        <a:t> up to 60 min after anesthesia administration</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447800" y="1447800"/>
            <a:ext cx="7010400" cy="4495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To reduce POPI effects in </a:t>
            </a:r>
            <a:r>
              <a:rPr lang="en-IN" dirty="0" err="1" smtClean="0">
                <a:latin typeface="Times New Roman" pitchFamily="18" charset="0"/>
                <a:cs typeface="Times New Roman" pitchFamily="18" charset="0"/>
              </a:rPr>
              <a:t>anesthesia</a:t>
            </a:r>
            <a:r>
              <a:rPr lang="en-IN" dirty="0" smtClean="0">
                <a:latin typeface="Times New Roman" pitchFamily="18" charset="0"/>
                <a:cs typeface="Times New Roman" pitchFamily="18" charset="0"/>
              </a:rPr>
              <a:t> infusion, </a:t>
            </a:r>
            <a:r>
              <a:rPr lang="en-IN" dirty="0" err="1" smtClean="0">
                <a:latin typeface="Times New Roman" pitchFamily="18" charset="0"/>
                <a:cs typeface="Times New Roman" pitchFamily="18" charset="0"/>
              </a:rPr>
              <a:t>paracetamol</a:t>
            </a:r>
            <a:r>
              <a:rPr lang="en-IN" dirty="0" smtClean="0">
                <a:latin typeface="Times New Roman" pitchFamily="18" charset="0"/>
                <a:cs typeface="Times New Roman" pitchFamily="18" charset="0"/>
              </a:rPr>
              <a:t> analgesic is often also administered in combination. In order to personalize and optimize the effects of these difficult-</a:t>
            </a:r>
            <a:r>
              <a:rPr lang="en-IN" dirty="0" err="1" smtClean="0">
                <a:latin typeface="Times New Roman" pitchFamily="18" charset="0"/>
                <a:cs typeface="Times New Roman" pitchFamily="18" charset="0"/>
              </a:rPr>
              <a:t>todose</a:t>
            </a:r>
            <a:r>
              <a:rPr lang="en-IN" dirty="0" smtClean="0">
                <a:latin typeface="Times New Roman" pitchFamily="18" charset="0"/>
                <a:cs typeface="Times New Roman" pitchFamily="18" charset="0"/>
              </a:rPr>
              <a:t> drugs, TDM on-line systems able to measure the drug concentrations in patient’s plasma are highly required. In this work, a novel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 drug monitoring system with electrochemical approach for the on-line continuous and simultaneous detection of </a:t>
            </a:r>
            <a:r>
              <a:rPr lang="en-IN" dirty="0" err="1" smtClean="0">
                <a:latin typeface="Times New Roman" pitchFamily="18" charset="0"/>
                <a:cs typeface="Times New Roman" pitchFamily="18" charset="0"/>
              </a:rPr>
              <a:t>propofol</a:t>
            </a:r>
            <a:r>
              <a:rPr lang="en-IN" dirty="0" smtClean="0">
                <a:latin typeface="Times New Roman" pitchFamily="18" charset="0"/>
                <a:cs typeface="Times New Roman" pitchFamily="18" charset="0"/>
              </a:rPr>
              <a:t> and </a:t>
            </a:r>
            <a:r>
              <a:rPr lang="en-IN" dirty="0" err="1" smtClean="0">
                <a:latin typeface="Times New Roman" pitchFamily="18" charset="0"/>
                <a:cs typeface="Times New Roman" pitchFamily="18" charset="0"/>
              </a:rPr>
              <a:t>paracetamol</a:t>
            </a:r>
            <a:r>
              <a:rPr lang="en-IN" dirty="0" smtClean="0">
                <a:latin typeface="Times New Roman" pitchFamily="18" charset="0"/>
                <a:cs typeface="Times New Roman" pitchFamily="18" charset="0"/>
              </a:rPr>
              <a:t> has been shown. The design of each block of the system has been described from a system level: (</a:t>
            </a:r>
            <a:r>
              <a:rPr lang="en-IN" dirty="0" err="1" smtClean="0">
                <a:latin typeface="Times New Roman" pitchFamily="18" charset="0"/>
                <a:cs typeface="Times New Roman" pitchFamily="18" charset="0"/>
              </a:rPr>
              <a:t>i</a:t>
            </a:r>
            <a:r>
              <a:rPr lang="en-IN" dirty="0" smtClean="0">
                <a:latin typeface="Times New Roman" pitchFamily="18" charset="0"/>
                <a:cs typeface="Times New Roman" pitchFamily="18" charset="0"/>
              </a:rPr>
              <a:t>) the custom-built </a:t>
            </a:r>
            <a:r>
              <a:rPr lang="en-IN" dirty="0" err="1" smtClean="0">
                <a:latin typeface="Times New Roman" pitchFamily="18" charset="0"/>
                <a:cs typeface="Times New Roman" pitchFamily="18" charset="0"/>
              </a:rPr>
              <a:t>RPi</a:t>
            </a:r>
            <a:r>
              <a:rPr lang="en-IN" dirty="0" smtClean="0">
                <a:latin typeface="Times New Roman" pitchFamily="18" charset="0"/>
                <a:cs typeface="Times New Roman" pitchFamily="18" charset="0"/>
              </a:rPr>
              <a:t>-based circuit to control and read out the signal from (ii) the electrochemical cell, which is integrated in (iii) a fluidic device that flux the target solution in the chamber where the electrodes are immersed. The presented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 solution is based on a dedicated Android application for the </a:t>
            </a:r>
            <a:r>
              <a:rPr lang="en-IN" dirty="0" err="1" smtClean="0">
                <a:latin typeface="Times New Roman" pitchFamily="18" charset="0"/>
                <a:cs typeface="Times New Roman" pitchFamily="18" charset="0"/>
              </a:rPr>
              <a:t>anesthesiologist’s</a:t>
            </a:r>
            <a:r>
              <a:rPr lang="en-IN" dirty="0" smtClean="0">
                <a:latin typeface="Times New Roman" pitchFamily="18" charset="0"/>
                <a:cs typeface="Times New Roman" pitchFamily="18" charset="0"/>
              </a:rPr>
              <a:t> tablet or smart-phone to guarantee a rapid visualization of the patients’ measured parameters. Through the application, the medical doctor can be alerted in case of out-</a:t>
            </a:r>
            <a:r>
              <a:rPr lang="en-IN" dirty="0" err="1" smtClean="0">
                <a:latin typeface="Times New Roman" pitchFamily="18" charset="0"/>
                <a:cs typeface="Times New Roman" pitchFamily="18" charset="0"/>
              </a:rPr>
              <a:t>ofsafe</a:t>
            </a:r>
            <a:r>
              <a:rPr lang="en-IN" dirty="0" smtClean="0">
                <a:latin typeface="Times New Roman" pitchFamily="18" charset="0"/>
                <a:cs typeface="Times New Roman" pitchFamily="18" charset="0"/>
              </a:rPr>
              <a:t>-range parameter from a patient and can share and store the data on cloud to require </a:t>
            </a:r>
            <a:r>
              <a:rPr lang="en-IN" dirty="0" err="1" smtClean="0">
                <a:latin typeface="Times New Roman" pitchFamily="18" charset="0"/>
                <a:cs typeface="Times New Roman" pitchFamily="18" charset="0"/>
              </a:rPr>
              <a:t>teleconsulting</a:t>
            </a:r>
            <a:r>
              <a:rPr lang="en-IN" dirty="0" smtClean="0">
                <a:latin typeface="Times New Roman" pitchFamily="18" charset="0"/>
                <a:cs typeface="Times New Roman" pitchFamily="18" charset="0"/>
              </a:rPr>
              <a:t>.</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G. </a:t>
            </a:r>
            <a:r>
              <a:rPr lang="en-IN" sz="1600" dirty="0" err="1" smtClean="0">
                <a:latin typeface="Times New Roman" pitchFamily="18" charset="0"/>
                <a:cs typeface="Times New Roman" pitchFamily="18" charset="0"/>
              </a:rPr>
              <a:t>Kotsovolis</a:t>
            </a:r>
            <a:r>
              <a:rPr lang="en-IN" sz="1600" dirty="0" smtClean="0">
                <a:latin typeface="Times New Roman" pitchFamily="18" charset="0"/>
                <a:cs typeface="Times New Roman" pitchFamily="18" charset="0"/>
              </a:rPr>
              <a:t> and G. </a:t>
            </a:r>
            <a:r>
              <a:rPr lang="en-IN" sz="1600" dirty="0" err="1" smtClean="0">
                <a:latin typeface="Times New Roman" pitchFamily="18" charset="0"/>
                <a:cs typeface="Times New Roman" pitchFamily="18" charset="0"/>
              </a:rPr>
              <a:t>Komninos</a:t>
            </a:r>
            <a:r>
              <a:rPr lang="en-IN" sz="1600" dirty="0" smtClean="0">
                <a:latin typeface="Times New Roman" pitchFamily="18" charset="0"/>
                <a:cs typeface="Times New Roman" pitchFamily="18" charset="0"/>
              </a:rPr>
              <a:t>, “Awareness during </a:t>
            </a:r>
            <a:r>
              <a:rPr lang="en-IN" sz="1600" dirty="0" err="1" smtClean="0">
                <a:latin typeface="Times New Roman" pitchFamily="18" charset="0"/>
                <a:cs typeface="Times New Roman" pitchFamily="18" charset="0"/>
              </a:rPr>
              <a:t>anesthesia</a:t>
            </a:r>
            <a:r>
              <a:rPr lang="en-IN" sz="1600" dirty="0" smtClean="0">
                <a:latin typeface="Times New Roman" pitchFamily="18" charset="0"/>
                <a:cs typeface="Times New Roman" pitchFamily="18" charset="0"/>
              </a:rPr>
              <a:t>: How sure can we be that the patient is sleeping indeed?,” </a:t>
            </a:r>
            <a:r>
              <a:rPr lang="en-IN" sz="1600" dirty="0" err="1" smtClean="0">
                <a:latin typeface="Times New Roman" pitchFamily="18" charset="0"/>
                <a:cs typeface="Times New Roman" pitchFamily="18" charset="0"/>
              </a:rPr>
              <a:t>Hippokratia</a:t>
            </a:r>
            <a:r>
              <a:rPr lang="en-IN" sz="1600" dirty="0" smtClean="0">
                <a:latin typeface="Times New Roman" pitchFamily="18" charset="0"/>
                <a:cs typeface="Times New Roman" pitchFamily="18" charset="0"/>
              </a:rPr>
              <a:t>, vol. 13, no. 2, pp. 83–89, 2009. </a:t>
            </a:r>
          </a:p>
          <a:p>
            <a:pPr algn="just">
              <a:lnSpc>
                <a:spcPct val="160000"/>
              </a:lnSpc>
            </a:pPr>
            <a:r>
              <a:rPr lang="en-IN" sz="1600" dirty="0" smtClean="0">
                <a:latin typeface="Times New Roman" pitchFamily="18" charset="0"/>
                <a:cs typeface="Times New Roman" pitchFamily="18" charset="0"/>
              </a:rPr>
              <a:t>[2] E. N. Brown, R. </a:t>
            </a:r>
            <a:r>
              <a:rPr lang="en-IN" sz="1600" dirty="0" err="1" smtClean="0">
                <a:latin typeface="Times New Roman" pitchFamily="18" charset="0"/>
                <a:cs typeface="Times New Roman" pitchFamily="18" charset="0"/>
              </a:rPr>
              <a:t>Lydic</a:t>
            </a:r>
            <a:r>
              <a:rPr lang="en-IN" sz="1600" dirty="0" smtClean="0">
                <a:latin typeface="Times New Roman" pitchFamily="18" charset="0"/>
                <a:cs typeface="Times New Roman" pitchFamily="18" charset="0"/>
              </a:rPr>
              <a:t>, and N. D. Schiff, “General </a:t>
            </a:r>
            <a:r>
              <a:rPr lang="en-IN" sz="1600" dirty="0" err="1" smtClean="0">
                <a:latin typeface="Times New Roman" pitchFamily="18" charset="0"/>
                <a:cs typeface="Times New Roman" pitchFamily="18" charset="0"/>
              </a:rPr>
              <a:t>anesthesia</a:t>
            </a:r>
            <a:r>
              <a:rPr lang="en-IN" sz="1600" dirty="0" smtClean="0">
                <a:latin typeface="Times New Roman" pitchFamily="18" charset="0"/>
                <a:cs typeface="Times New Roman" pitchFamily="18" charset="0"/>
              </a:rPr>
              <a:t>, sleep, and coma,” New England J. Med., vol. 363, no. 27, pp. 2638–2650, 2010. </a:t>
            </a:r>
          </a:p>
          <a:p>
            <a:pPr algn="just">
              <a:lnSpc>
                <a:spcPct val="160000"/>
              </a:lnSpc>
            </a:pPr>
            <a:r>
              <a:rPr lang="en-IN" sz="1600" dirty="0" smtClean="0">
                <a:latin typeface="Times New Roman" pitchFamily="18" charset="0"/>
                <a:cs typeface="Times New Roman" pitchFamily="18" charset="0"/>
              </a:rPr>
              <a:t>[3] C. S. </a:t>
            </a:r>
            <a:r>
              <a:rPr lang="en-IN" sz="1600" dirty="0" err="1" smtClean="0">
                <a:latin typeface="Times New Roman" pitchFamily="18" charset="0"/>
                <a:cs typeface="Times New Roman" pitchFamily="18" charset="0"/>
              </a:rPr>
              <a:t>Nunes</a:t>
            </a:r>
            <a:r>
              <a:rPr lang="en-IN" sz="1600" dirty="0" smtClean="0">
                <a:latin typeface="Times New Roman" pitchFamily="18" charset="0"/>
                <a:cs typeface="Times New Roman" pitchFamily="18" charset="0"/>
              </a:rPr>
              <a:t>, D. A. Ferreira, L. </a:t>
            </a:r>
            <a:r>
              <a:rPr lang="en-IN" sz="1600" dirty="0" err="1" smtClean="0">
                <a:latin typeface="Times New Roman" pitchFamily="18" charset="0"/>
                <a:cs typeface="Times New Roman" pitchFamily="18" charset="0"/>
              </a:rPr>
              <a:t>Antunes</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Amorim</a:t>
            </a:r>
            <a:r>
              <a:rPr lang="en-IN" sz="1600" dirty="0" smtClean="0">
                <a:latin typeface="Times New Roman" pitchFamily="18" charset="0"/>
                <a:cs typeface="Times New Roman" pitchFamily="18" charset="0"/>
              </a:rPr>
              <a:t>, “Clinical variables related to </a:t>
            </a:r>
            <a:r>
              <a:rPr lang="en-IN" sz="1600" dirty="0" err="1" smtClean="0">
                <a:latin typeface="Times New Roman" pitchFamily="18" charset="0"/>
                <a:cs typeface="Times New Roman" pitchFamily="18" charset="0"/>
              </a:rPr>
              <a:t>propofol</a:t>
            </a:r>
            <a:r>
              <a:rPr lang="en-IN" sz="1600" dirty="0" smtClean="0">
                <a:latin typeface="Times New Roman" pitchFamily="18" charset="0"/>
                <a:cs typeface="Times New Roman" pitchFamily="18" charset="0"/>
              </a:rPr>
              <a:t> effect-site concentrations at recovery of consciousness after neurosurgical procedures,” J. </a:t>
            </a:r>
            <a:r>
              <a:rPr lang="en-IN" sz="1600" dirty="0" err="1" smtClean="0">
                <a:latin typeface="Times New Roman" pitchFamily="18" charset="0"/>
                <a:cs typeface="Times New Roman" pitchFamily="18" charset="0"/>
              </a:rPr>
              <a:t>Neurosurg</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Anesthesiol</a:t>
            </a:r>
            <a:r>
              <a:rPr lang="en-IN" sz="1600" dirty="0" smtClean="0">
                <a:latin typeface="Times New Roman" pitchFamily="18" charset="0"/>
                <a:cs typeface="Times New Roman" pitchFamily="18" charset="0"/>
              </a:rPr>
              <a:t>., vol. 17, no. 2, pp. 110–114, 2005. </a:t>
            </a:r>
          </a:p>
          <a:p>
            <a:pPr algn="just">
              <a:lnSpc>
                <a:spcPct val="160000"/>
              </a:lnSpc>
            </a:pPr>
            <a:r>
              <a:rPr lang="en-IN" sz="1600" dirty="0" smtClean="0">
                <a:latin typeface="Times New Roman" pitchFamily="18" charset="0"/>
                <a:cs typeface="Times New Roman" pitchFamily="18" charset="0"/>
              </a:rPr>
              <a:t>[4] B. Larsen, A. Seitz, and R. Larsen, “Recovery of cognitive function after </a:t>
            </a:r>
            <a:r>
              <a:rPr lang="en-IN" sz="1600" dirty="0" err="1" smtClean="0">
                <a:latin typeface="Times New Roman" pitchFamily="18" charset="0"/>
                <a:cs typeface="Times New Roman" pitchFamily="18" charset="0"/>
              </a:rPr>
              <a:t>remifentanil-propofol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anesthesia</a:t>
            </a:r>
            <a:r>
              <a:rPr lang="en-IN" sz="1600" dirty="0" smtClean="0">
                <a:latin typeface="Times New Roman" pitchFamily="18" charset="0"/>
                <a:cs typeface="Times New Roman" pitchFamily="18" charset="0"/>
              </a:rPr>
              <a:t>: A comparison with </a:t>
            </a:r>
            <a:r>
              <a:rPr lang="en-IN" sz="1600" dirty="0" err="1" smtClean="0">
                <a:latin typeface="Times New Roman" pitchFamily="18" charset="0"/>
                <a:cs typeface="Times New Roman" pitchFamily="18" charset="0"/>
              </a:rPr>
              <a:t>desflurane</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sevoflurane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anesthesia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Anesthesia</a:t>
            </a:r>
            <a:r>
              <a:rPr lang="en-IN" sz="1600" dirty="0" smtClean="0">
                <a:latin typeface="Times New Roman" pitchFamily="18" charset="0"/>
                <a:cs typeface="Times New Roman" pitchFamily="18" charset="0"/>
              </a:rPr>
              <a:t> Analgesia, vol. 90, no. 1, pp. 168–174, 2000. </a:t>
            </a:r>
          </a:p>
          <a:p>
            <a:pPr algn="just">
              <a:lnSpc>
                <a:spcPct val="160000"/>
              </a:lnSpc>
            </a:pPr>
            <a:r>
              <a:rPr lang="en-IN" sz="1600" dirty="0" smtClean="0">
                <a:latin typeface="Times New Roman" pitchFamily="18" charset="0"/>
                <a:cs typeface="Times New Roman" pitchFamily="18" charset="0"/>
              </a:rPr>
              <a:t>[5] V. </a:t>
            </a:r>
            <a:r>
              <a:rPr lang="en-IN" sz="1600" dirty="0" err="1" smtClean="0">
                <a:latin typeface="Times New Roman" pitchFamily="18" charset="0"/>
                <a:cs typeface="Times New Roman" pitchFamily="18" charset="0"/>
              </a:rPr>
              <a:t>Chidambaran</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Costandi</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D’Mello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Propofol</a:t>
            </a:r>
            <a:r>
              <a:rPr lang="en-IN" sz="1600" dirty="0" smtClean="0">
                <a:latin typeface="Times New Roman" pitchFamily="18" charset="0"/>
                <a:cs typeface="Times New Roman" pitchFamily="18" charset="0"/>
              </a:rPr>
              <a:t>: A review of its role in </a:t>
            </a:r>
            <a:r>
              <a:rPr lang="en-IN" sz="1600" dirty="0" err="1" smtClean="0">
                <a:latin typeface="Times New Roman" pitchFamily="18" charset="0"/>
                <a:cs typeface="Times New Roman" pitchFamily="18" charset="0"/>
              </a:rPr>
              <a:t>pediatric</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anesthesia</a:t>
            </a:r>
            <a:r>
              <a:rPr lang="en-IN" sz="1600" dirty="0" smtClean="0">
                <a:latin typeface="Times New Roman" pitchFamily="18" charset="0"/>
                <a:cs typeface="Times New Roman" pitchFamily="18" charset="0"/>
              </a:rPr>
              <a:t> and sedation,” CNS Drugs, vol. 29, no. 7, pp. 543–563, 2015.</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H. </a:t>
            </a:r>
            <a:r>
              <a:rPr lang="en-IN" sz="1600" dirty="0" err="1" smtClean="0">
                <a:latin typeface="Times New Roman" pitchFamily="18" charset="0"/>
                <a:cs typeface="Times New Roman" pitchFamily="18" charset="0"/>
              </a:rPr>
              <a:t>Borazan</a:t>
            </a:r>
            <a:r>
              <a:rPr lang="en-IN" sz="1600" dirty="0" smtClean="0">
                <a:latin typeface="Times New Roman" pitchFamily="18" charset="0"/>
                <a:cs typeface="Times New Roman" pitchFamily="18" charset="0"/>
              </a:rPr>
              <a:t>, T. B. </a:t>
            </a:r>
            <a:r>
              <a:rPr lang="en-IN" sz="1600" dirty="0" err="1" smtClean="0">
                <a:latin typeface="Times New Roman" pitchFamily="18" charset="0"/>
                <a:cs typeface="Times New Roman" pitchFamily="18" charset="0"/>
              </a:rPr>
              <a:t>Erdem</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Kececioglu</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Otelcioglu</a:t>
            </a:r>
            <a:r>
              <a:rPr lang="en-IN" sz="1600" dirty="0" smtClean="0">
                <a:latin typeface="Times New Roman" pitchFamily="18" charset="0"/>
                <a:cs typeface="Times New Roman" pitchFamily="18" charset="0"/>
              </a:rPr>
              <a:t>, “Prevention of pain on injection of </a:t>
            </a:r>
            <a:r>
              <a:rPr lang="en-IN" sz="1600" dirty="0" err="1" smtClean="0">
                <a:latin typeface="Times New Roman" pitchFamily="18" charset="0"/>
                <a:cs typeface="Times New Roman" pitchFamily="18" charset="0"/>
              </a:rPr>
              <a:t>propofol</a:t>
            </a:r>
            <a:r>
              <a:rPr lang="en-IN" sz="1600" dirty="0" smtClean="0">
                <a:latin typeface="Times New Roman" pitchFamily="18" charset="0"/>
                <a:cs typeface="Times New Roman" pitchFamily="18" charset="0"/>
              </a:rPr>
              <a:t>: A comparison of </a:t>
            </a:r>
            <a:r>
              <a:rPr lang="en-IN" sz="1600" dirty="0" err="1" smtClean="0">
                <a:latin typeface="Times New Roman" pitchFamily="18" charset="0"/>
                <a:cs typeface="Times New Roman" pitchFamily="18" charset="0"/>
              </a:rPr>
              <a:t>lidocaine</a:t>
            </a:r>
            <a:r>
              <a:rPr lang="en-IN" sz="1600" dirty="0" smtClean="0">
                <a:latin typeface="Times New Roman" pitchFamily="18" charset="0"/>
                <a:cs typeface="Times New Roman" pitchFamily="18" charset="0"/>
              </a:rPr>
              <a:t> with different doses of </a:t>
            </a:r>
            <a:r>
              <a:rPr lang="en-IN" sz="1600" dirty="0" err="1" smtClean="0">
                <a:latin typeface="Times New Roman" pitchFamily="18" charset="0"/>
                <a:cs typeface="Times New Roman" pitchFamily="18" charset="0"/>
              </a:rPr>
              <a:t>paracetamol</a:t>
            </a:r>
            <a:r>
              <a:rPr lang="en-IN" sz="1600" dirty="0" smtClean="0">
                <a:latin typeface="Times New Roman" pitchFamily="18" charset="0"/>
                <a:cs typeface="Times New Roman" pitchFamily="18" charset="0"/>
              </a:rPr>
              <a:t>,” Eur. J. </a:t>
            </a:r>
            <a:r>
              <a:rPr lang="en-IN" sz="1600" dirty="0" err="1" smtClean="0">
                <a:latin typeface="Times New Roman" pitchFamily="18" charset="0"/>
                <a:cs typeface="Times New Roman" pitchFamily="18" charset="0"/>
              </a:rPr>
              <a:t>Anaesthesiol</a:t>
            </a:r>
            <a:r>
              <a:rPr lang="en-IN" sz="1600" dirty="0" smtClean="0">
                <a:latin typeface="Times New Roman" pitchFamily="18" charset="0"/>
                <a:cs typeface="Times New Roman" pitchFamily="18" charset="0"/>
              </a:rPr>
              <a:t>., vol. 27, no. 3, pp. 253–257, 2010. </a:t>
            </a:r>
          </a:p>
          <a:p>
            <a:pPr algn="just">
              <a:lnSpc>
                <a:spcPct val="170000"/>
              </a:lnSpc>
            </a:pPr>
            <a:r>
              <a:rPr lang="en-IN" sz="1600" dirty="0" smtClean="0">
                <a:latin typeface="Times New Roman" pitchFamily="18" charset="0"/>
                <a:cs typeface="Times New Roman" pitchFamily="18" charset="0"/>
              </a:rPr>
              <a:t>[7] K. A. </a:t>
            </a:r>
            <a:r>
              <a:rPr lang="en-IN" sz="1600" dirty="0" err="1" smtClean="0">
                <a:latin typeface="Times New Roman" pitchFamily="18" charset="0"/>
                <a:cs typeface="Times New Roman" pitchFamily="18" charset="0"/>
              </a:rPr>
              <a:t>Desousa</a:t>
            </a:r>
            <a:r>
              <a:rPr lang="en-IN" sz="1600" dirty="0" smtClean="0">
                <a:latin typeface="Times New Roman" pitchFamily="18" charset="0"/>
                <a:cs typeface="Times New Roman" pitchFamily="18" charset="0"/>
              </a:rPr>
              <a:t>, “Pain on </a:t>
            </a:r>
            <a:r>
              <a:rPr lang="en-IN" sz="1600" dirty="0" err="1" smtClean="0">
                <a:latin typeface="Times New Roman" pitchFamily="18" charset="0"/>
                <a:cs typeface="Times New Roman" pitchFamily="18" charset="0"/>
              </a:rPr>
              <a:t>propofol</a:t>
            </a:r>
            <a:r>
              <a:rPr lang="en-IN" sz="1600" dirty="0" smtClean="0">
                <a:latin typeface="Times New Roman" pitchFamily="18" charset="0"/>
                <a:cs typeface="Times New Roman" pitchFamily="18" charset="0"/>
              </a:rPr>
              <a:t> injection: Causes and remedies,” Indian J. </a:t>
            </a:r>
            <a:r>
              <a:rPr lang="en-IN" sz="1600" dirty="0" err="1" smtClean="0">
                <a:latin typeface="Times New Roman" pitchFamily="18" charset="0"/>
                <a:cs typeface="Times New Roman" pitchFamily="18" charset="0"/>
              </a:rPr>
              <a:t>Pharmacol</a:t>
            </a:r>
            <a:r>
              <a:rPr lang="en-IN" sz="1600" dirty="0" smtClean="0">
                <a:latin typeface="Times New Roman" pitchFamily="18" charset="0"/>
                <a:cs typeface="Times New Roman" pitchFamily="18" charset="0"/>
              </a:rPr>
              <a:t>., vol. 48, no. 6, p. 617–623, 2016. </a:t>
            </a:r>
          </a:p>
          <a:p>
            <a:pPr algn="just">
              <a:lnSpc>
                <a:spcPct val="170000"/>
              </a:lnSpc>
            </a:pPr>
            <a:r>
              <a:rPr lang="en-IN" sz="1600" dirty="0" smtClean="0">
                <a:latin typeface="Times New Roman" pitchFamily="18" charset="0"/>
                <a:cs typeface="Times New Roman" pitchFamily="18" charset="0"/>
              </a:rPr>
              <a:t>[8] L. F. Prescott, “</a:t>
            </a:r>
            <a:r>
              <a:rPr lang="en-IN" sz="1600" dirty="0" err="1" smtClean="0">
                <a:latin typeface="Times New Roman" pitchFamily="18" charset="0"/>
                <a:cs typeface="Times New Roman" pitchFamily="18" charset="0"/>
              </a:rPr>
              <a:t>Paracetamol</a:t>
            </a:r>
            <a:r>
              <a:rPr lang="en-IN" sz="1600" dirty="0" smtClean="0">
                <a:latin typeface="Times New Roman" pitchFamily="18" charset="0"/>
                <a:cs typeface="Times New Roman" pitchFamily="18" charset="0"/>
              </a:rPr>
              <a:t>: Past, present, and future.” Amer. J. Therapeutics, vol. 7, no. 2, pp. 143–147, 2000. </a:t>
            </a:r>
          </a:p>
          <a:p>
            <a:pPr algn="just">
              <a:lnSpc>
                <a:spcPct val="170000"/>
              </a:lnSpc>
            </a:pPr>
            <a:r>
              <a:rPr lang="en-IN" sz="1600" dirty="0" smtClean="0">
                <a:latin typeface="Times New Roman" pitchFamily="18" charset="0"/>
                <a:cs typeface="Times New Roman" pitchFamily="18" charset="0"/>
              </a:rPr>
              <a:t>[9] Z. Al-</a:t>
            </a:r>
            <a:r>
              <a:rPr lang="en-IN" sz="1600" dirty="0" err="1" smtClean="0">
                <a:latin typeface="Times New Roman" pitchFamily="18" charset="0"/>
                <a:cs typeface="Times New Roman" pitchFamily="18" charset="0"/>
              </a:rPr>
              <a:t>Rifai</a:t>
            </a:r>
            <a:r>
              <a:rPr lang="en-IN" sz="1600" dirty="0" smtClean="0">
                <a:latin typeface="Times New Roman" pitchFamily="18" charset="0"/>
                <a:cs typeface="Times New Roman" pitchFamily="18" charset="0"/>
              </a:rPr>
              <a:t> and D. </a:t>
            </a:r>
            <a:r>
              <a:rPr lang="en-IN" sz="1600" dirty="0" err="1" smtClean="0">
                <a:latin typeface="Times New Roman" pitchFamily="18" charset="0"/>
                <a:cs typeface="Times New Roman" pitchFamily="18" charset="0"/>
              </a:rPr>
              <a:t>Mulvey</a:t>
            </a:r>
            <a:r>
              <a:rPr lang="en-IN" sz="1600" dirty="0" smtClean="0">
                <a:latin typeface="Times New Roman" pitchFamily="18" charset="0"/>
                <a:cs typeface="Times New Roman" pitchFamily="18" charset="0"/>
              </a:rPr>
              <a:t>, “Principles of total intravenous anaesthesia: Practical aspects of using total intravenous anaesthesia,” BJA Educ., vol. 16, no. 8, pp. 276–280, 2016. </a:t>
            </a:r>
          </a:p>
          <a:p>
            <a:pPr algn="just">
              <a:lnSpc>
                <a:spcPct val="170000"/>
              </a:lnSpc>
            </a:pPr>
            <a:r>
              <a:rPr lang="en-IN" sz="1600" dirty="0" smtClean="0">
                <a:latin typeface="Times New Roman" pitchFamily="18" charset="0"/>
                <a:cs typeface="Times New Roman" pitchFamily="18" charset="0"/>
              </a:rPr>
              <a:t>[10] S. L. Shafer and K. M. Gregg, “Algorithms to rapidly achieve and maintain stable drug concentrations at the site of drug effect with a </a:t>
            </a:r>
            <a:r>
              <a:rPr lang="en-IN" sz="1600" dirty="0" err="1" smtClean="0">
                <a:latin typeface="Times New Roman" pitchFamily="18" charset="0"/>
                <a:cs typeface="Times New Roman" pitchFamily="18" charset="0"/>
              </a:rPr>
              <a:t>computercontrolled</a:t>
            </a:r>
            <a:r>
              <a:rPr lang="en-IN" sz="1600" dirty="0" smtClean="0">
                <a:latin typeface="Times New Roman" pitchFamily="18" charset="0"/>
                <a:cs typeface="Times New Roman" pitchFamily="18" charset="0"/>
              </a:rPr>
              <a:t> infusion pump,” J. </a:t>
            </a:r>
            <a:r>
              <a:rPr lang="en-IN" sz="1600" dirty="0" err="1" smtClean="0">
                <a:latin typeface="Times New Roman" pitchFamily="18" charset="0"/>
                <a:cs typeface="Times New Roman" pitchFamily="18" charset="0"/>
              </a:rPr>
              <a:t>Pharmacokinet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Biopharm</a:t>
            </a:r>
            <a:r>
              <a:rPr lang="en-IN" sz="1600" dirty="0" smtClean="0">
                <a:latin typeface="Times New Roman" pitchFamily="18" charset="0"/>
                <a:cs typeface="Times New Roman" pitchFamily="18" charset="0"/>
              </a:rPr>
              <a:t>., vol. 20, no. 2, pp. 147–169, 1992.</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1278</TotalTime>
  <Words>1537</Words>
  <Application>Microsoft Office PowerPoint</Application>
  <PresentationFormat>On-screen Show (4:3)</PresentationFormat>
  <Paragraphs>67</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Smart Portable Pen for Continuous Monitoring of Anaesthetics in Human Serum with Machine Learning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2021-05-08T15:32:44Z</dcterms:modified>
</cp:coreProperties>
</file>