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676" autoAdjust="0"/>
    <p:restoredTop sz="94660"/>
  </p:normalViewPr>
  <p:slideViewPr>
    <p:cSldViewPr>
      <p:cViewPr varScale="1">
        <p:scale>
          <a:sx n="68" d="100"/>
          <a:sy n="68" d="100"/>
        </p:scale>
        <p:origin x="-147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Multilayer Machine Learning-Assisted Optimization-Based Robust Design and Its Applications to Antennas and Arrays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200" dirty="0" smtClean="0">
                <a:latin typeface="Times New Roman" pitchFamily="18" charset="0"/>
                <a:cs typeface="Times New Roman" pitchFamily="18" charset="0"/>
              </a:rPr>
              <a:t>An efficient multilayer machine learning-assisted optimization (ML-MLAO)-based robust design method is proposed for antenna and array applications. Machine learning methods are introduced into multiple layers of the robust design process, including worst-case analysis (WCA), maximum input tolerance </a:t>
            </a:r>
            <a:r>
              <a:rPr lang="en-IN" sz="2200" dirty="0" err="1" smtClean="0">
                <a:latin typeface="Times New Roman" pitchFamily="18" charset="0"/>
                <a:cs typeface="Times New Roman" pitchFamily="18" charset="0"/>
              </a:rPr>
              <a:t>hypervolume</a:t>
            </a:r>
            <a:r>
              <a:rPr lang="en-IN" sz="2200" dirty="0" smtClean="0">
                <a:latin typeface="Times New Roman" pitchFamily="18" charset="0"/>
                <a:cs typeface="Times New Roman" pitchFamily="18" charset="0"/>
              </a:rPr>
              <a:t> (MITH) searching, and robust optimization, considerably accelerating the whole robust design process. First, based on a surrogate model mapping between the design parameters and performance, the WCA is performed using a genetic algorithm to ensure reliability. MITH searching is then carried out using an MLAO-based framework to find the MITH of the given design point. </a:t>
            </a:r>
            <a:br>
              <a:rPr lang="en-IN" sz="2200" dirty="0" smtClean="0">
                <a:latin typeface="Times New Roman" pitchFamily="18" charset="0"/>
                <a:cs typeface="Times New Roman" pitchFamily="18" charset="0"/>
              </a:rPr>
            </a:b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200" dirty="0" smtClean="0">
                <a:latin typeface="Times New Roman" pitchFamily="18" charset="0"/>
                <a:cs typeface="Times New Roman" pitchFamily="18" charset="0"/>
              </a:rPr>
              <a:t>Next, based on the training set obtained using MITH searching, correlations between the design parameters and the MITH are learned. The robust design is carried out using surrogate models for both the performance and the MITH, and these models are updated online following the ML-MLAO scheme. Finally, two examples, including an array synthesis problem and an antenna design problem, are used to verify the proposed ML-MLAO method. The numerical results and computation time are discussed to demonstrate the effectiveness of the proposed method.</a:t>
            </a:r>
          </a:p>
          <a:p>
            <a:pPr algn="just">
              <a:lnSpc>
                <a:spcPct val="150000"/>
              </a:lnSpc>
              <a:buNone/>
            </a:pPr>
            <a:endParaRPr lang="en-IN" sz="22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review aims to provide an overview of the existing optimization and numerical methods and tools, which can enhance the robust </a:t>
            </a:r>
            <a:r>
              <a:rPr lang="en-IN" sz="2000" dirty="0" err="1" smtClean="0">
                <a:latin typeface="Times New Roman" pitchFamily="18" charset="0"/>
                <a:cs typeface="Times New Roman" pitchFamily="18" charset="0"/>
              </a:rPr>
              <a:t>multiobjective</a:t>
            </a:r>
            <a:r>
              <a:rPr lang="en-IN" sz="2000" dirty="0" smtClean="0">
                <a:latin typeface="Times New Roman" pitchFamily="18" charset="0"/>
                <a:cs typeface="Times New Roman" pitchFamily="18" charset="0"/>
              </a:rPr>
              <a:t> optimization procedures, where the emphasis is placed on finding a robust frontier for electrical machine design related problems .</a:t>
            </a:r>
          </a:p>
          <a:p>
            <a:pPr algn="just">
              <a:lnSpc>
                <a:spcPct val="150000"/>
              </a:lnSpc>
            </a:pPr>
            <a:r>
              <a:rPr lang="en-IN" sz="2000" dirty="0" smtClean="0">
                <a:latin typeface="Times New Roman" pitchFamily="18" charset="0"/>
                <a:cs typeface="Times New Roman" pitchFamily="18" charset="0"/>
              </a:rPr>
              <a:t> The second part of the paper highlights the role and possibilities of the robust design optimization based tools in the case of some recent technologies, 3D printed and superconductor based machines, and the role of robust design optimization in the development of electric vehicles and digital twin based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contrast to the array synthesis problem discussed above, the solution of the antenna design problem relies on the prediction accuracy of the surrogate models trained with the datasets established by full-wave EM simulations. </a:t>
            </a:r>
          </a:p>
          <a:p>
            <a:pPr algn="just">
              <a:lnSpc>
                <a:spcPct val="150000"/>
              </a:lnSpc>
            </a:pPr>
            <a:r>
              <a:rPr lang="en-IN" sz="2000" dirty="0" smtClean="0">
                <a:latin typeface="Times New Roman" pitchFamily="18" charset="0"/>
                <a:cs typeface="Times New Roman" pitchFamily="18" charset="0"/>
              </a:rPr>
              <a:t>For antennas with a large design parameter range, acquiring accurate surrogate models for the entire design space is difficult if time is limited. Therefore, local surrogate models surrounding the possible optimal design points should be established and updated online during the robust design process rather than surrogate models suitable for the entire design space. </a:t>
            </a:r>
          </a:p>
          <a:p>
            <a:pPr algn="just">
              <a:lnSpc>
                <a:spcPct val="150000"/>
              </a:lnSpc>
            </a:pPr>
            <a:r>
              <a:rPr lang="en-IN" sz="2000" dirty="0" smtClean="0">
                <a:latin typeface="Times New Roman" pitchFamily="18" charset="0"/>
                <a:cs typeface="Times New Roman" pitchFamily="18" charset="0"/>
              </a:rPr>
              <a:t>The robust antenna design algorithm is divided into two phases: the optimization phase and the robust optimization phase.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proposed to start the calculation with a relatively small sample size and increase the number of individuals with the number of generations.</a:t>
            </a:r>
          </a:p>
          <a:p>
            <a:pPr algn="just">
              <a:lnSpc>
                <a:spcPct val="150000"/>
              </a:lnSpc>
            </a:pPr>
            <a:r>
              <a:rPr lang="en-IN" sz="2000" dirty="0" smtClean="0">
                <a:latin typeface="Times New Roman" pitchFamily="18" charset="0"/>
                <a:cs typeface="Times New Roman" pitchFamily="18" charset="0"/>
              </a:rPr>
              <a:t>Other adaptation methodologies can use a higher sample size for those individuals that have a higher estimated variance or simply calculate the fitness by averaging over the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of the evaluated individuals. </a:t>
            </a:r>
          </a:p>
          <a:p>
            <a:pPr algn="just">
              <a:lnSpc>
                <a:spcPct val="150000"/>
              </a:lnSpc>
            </a:pPr>
            <a:r>
              <a:rPr lang="en-IN" sz="2000" dirty="0" smtClean="0">
                <a:latin typeface="Times New Roman" pitchFamily="18" charset="0"/>
                <a:cs typeface="Times New Roman" pitchFamily="18" charset="0"/>
              </a:rPr>
              <a:t>Another possibility to reduce the noise is implicit averaging because the area of a possible solution is sampled repeatedly, and this information can be used for an implicit averaging</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predicted optimization results of the MITHs are verified using the proposed DL-MLAO method, and the predicted antenna performance is verified using EM simulations. </a:t>
            </a:r>
          </a:p>
          <a:p>
            <a:pPr algn="just">
              <a:lnSpc>
                <a:spcPct val="150000"/>
              </a:lnSpc>
            </a:pPr>
            <a:r>
              <a:rPr lang="en-IN" sz="2000" dirty="0" smtClean="0">
                <a:latin typeface="Times New Roman" pitchFamily="18" charset="0"/>
                <a:cs typeface="Times New Roman" pitchFamily="18" charset="0"/>
              </a:rPr>
              <a:t>The termination criterion, such as the maximum number of iterations </a:t>
            </a:r>
            <a:r>
              <a:rPr lang="en-IN" sz="2000" dirty="0" err="1" smtClean="0">
                <a:latin typeface="Times New Roman" pitchFamily="18" charset="0"/>
                <a:cs typeface="Times New Roman" pitchFamily="18" charset="0"/>
              </a:rPr>
              <a:t>iML</a:t>
            </a:r>
            <a:r>
              <a:rPr lang="en-IN" sz="2000" dirty="0" smtClean="0">
                <a:latin typeface="Times New Roman" pitchFamily="18" charset="0"/>
                <a:cs typeface="Times New Roman" pitchFamily="18" charset="0"/>
              </a:rPr>
              <a:t> or the maximum number of unchanged iterations, is then checked. </a:t>
            </a:r>
          </a:p>
          <a:p>
            <a:pPr algn="just">
              <a:lnSpc>
                <a:spcPct val="150000"/>
              </a:lnSpc>
            </a:pPr>
            <a:r>
              <a:rPr lang="en-IN" sz="2000" dirty="0" smtClean="0">
                <a:latin typeface="Times New Roman" pitchFamily="18" charset="0"/>
                <a:cs typeface="Times New Roman" pitchFamily="18" charset="0"/>
              </a:rPr>
              <a:t>If one of the termination conditions is met, the process is stopped; otherwise, the database is updated, and Step 4 is repeated.</a:t>
            </a:r>
          </a:p>
          <a:p>
            <a:pPr algn="just">
              <a:lnSpc>
                <a:spcPct val="150000"/>
              </a:lnSpc>
            </a:pPr>
            <a:r>
              <a:rPr lang="en-IN" sz="2000" dirty="0" smtClean="0">
                <a:latin typeface="Times New Roman" pitchFamily="18" charset="0"/>
                <a:cs typeface="Times New Roman" pitchFamily="18" charset="0"/>
              </a:rPr>
              <a:t>The ML-MLAO method uses the MITH search strategy as the HF simulation procedure in the MLAO scheme. </a:t>
            </a:r>
          </a:p>
          <a:p>
            <a:pPr algn="just">
              <a:lnSpc>
                <a:spcPct val="150000"/>
              </a:lnSpc>
            </a:pPr>
            <a:r>
              <a:rPr lang="en-IN" sz="2000" dirty="0" smtClean="0">
                <a:latin typeface="Times New Roman" pitchFamily="18" charset="0"/>
                <a:cs typeface="Times New Roman" pitchFamily="18" charset="0"/>
              </a:rPr>
              <a:t>The accuracy and robustness of the results are ensured by the accuracy of DL-MLAO MITH searching.</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Introducing robustness in multi-objective optimization</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K. Deb and H. Gupta,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In optimization studies including multi-objective optimization, the main focus is placed on finding the global optimum or global Pareto-optimal solutions, representing the best possible objective values.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Efficient multiobjective antenna optimization with tolerance analysis through the use of surrogate models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J. A. Easum, J. Nagar, P. L. Werner, and D. H. Werner,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To demonstrate the effectiveness of this approach, it will be applied to the optimization of a </a:t>
                      </a:r>
                      <a:r>
                        <a:rPr lang="en-US" sz="1600" dirty="0" err="1">
                          <a:solidFill>
                            <a:srgbClr val="333333"/>
                          </a:solidFill>
                          <a:latin typeface="Times New Roman"/>
                          <a:ea typeface="Calibri"/>
                          <a:cs typeface="Latha"/>
                        </a:rPr>
                        <a:t>capacitively</a:t>
                      </a:r>
                      <a:r>
                        <a:rPr lang="en-US" sz="1600" dirty="0">
                          <a:solidFill>
                            <a:srgbClr val="333333"/>
                          </a:solidFill>
                          <a:latin typeface="Times New Roman"/>
                          <a:ea typeface="Calibri"/>
                          <a:cs typeface="Latha"/>
                        </a:rPr>
                        <a:t> loaded monopole and a wideband Vivaldi antenna.</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1257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Reliability-aware optimization of a wideband antenna</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Kouassi, N. Nguyen-Trong, T. Kaufmann, S. Lallech ´ ere, P. Bonnet, ` and C. Fumeaux,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A framework for optimization of wideband antennas including statistical reliability considerations is proposed.</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Robust optimization with worst case sensitivity analysis applied to array synthesis and antenna designs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B. Zhang and Y. Rahmat-Samii,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This paper incorporates WCSA with optimization to offer a method which not only finds the optimized design, but also ensures 100% feasibility of the optimized design under the certain tolerance criteria</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524000" y="1714500"/>
            <a:ext cx="6705600" cy="4267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000" dirty="0" smtClean="0">
                <a:latin typeface="Times New Roman" pitchFamily="18" charset="0"/>
                <a:cs typeface="Times New Roman" pitchFamily="18" charset="0"/>
              </a:rPr>
              <a:t>An ML-MLAO method has been proposed to achieve reliable and efficient robust design for antenna and array applications. By introducing MLAO algorithms to different layers of the robust design process, rapid and trustworthy WCA, MITH searching and robust optimization have been achieved. The heavy computational loads for global searching, EM simulation and tolerance analysis have been greatly reduced by exploiting prior knowledge regarding the correlations between the antenna parameters and responses, WCP and MITH. This increased efficiency has been utilized to make predictions in different design layers, largely accelerating the whole robust design process. Moreover, the surrogate models for the aforementioned design objectives are updated online following the MLMLAO algorithm. Examples including array synthesis and antenna design have been described to verify the efficiency and reliability of the proposed method.</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K. Deb and H. Gupta, “Introducing robustness in multi-objective optimization,” </a:t>
            </a:r>
            <a:r>
              <a:rPr lang="en-IN" sz="1600" dirty="0" err="1" smtClean="0">
                <a:latin typeface="Times New Roman" pitchFamily="18" charset="0"/>
                <a:cs typeface="Times New Roman" pitchFamily="18" charset="0"/>
              </a:rPr>
              <a:t>Evol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14, no. 4, pp. 463–494, 2006. </a:t>
            </a:r>
          </a:p>
          <a:p>
            <a:pPr algn="just">
              <a:lnSpc>
                <a:spcPct val="160000"/>
              </a:lnSpc>
            </a:pPr>
            <a:r>
              <a:rPr lang="en-IN" sz="1600" dirty="0" smtClean="0">
                <a:latin typeface="Times New Roman" pitchFamily="18" charset="0"/>
                <a:cs typeface="Times New Roman" pitchFamily="18" charset="0"/>
              </a:rPr>
              <a:t>[2] J. A. </a:t>
            </a:r>
            <a:r>
              <a:rPr lang="en-IN" sz="1600" dirty="0" err="1" smtClean="0">
                <a:latin typeface="Times New Roman" pitchFamily="18" charset="0"/>
                <a:cs typeface="Times New Roman" pitchFamily="18" charset="0"/>
              </a:rPr>
              <a:t>Easum</a:t>
            </a:r>
            <a:r>
              <a:rPr lang="en-IN" sz="1600" dirty="0" smtClean="0">
                <a:latin typeface="Times New Roman" pitchFamily="18" charset="0"/>
                <a:cs typeface="Times New Roman" pitchFamily="18" charset="0"/>
              </a:rPr>
              <a:t>, J. Nagar, </a:t>
            </a:r>
            <a:r>
              <a:rPr lang="en-IN" sz="1600" dirty="0" smtClean="0">
                <a:latin typeface="Times New Roman" pitchFamily="18" charset="0"/>
                <a:cs typeface="Times New Roman" pitchFamily="18" charset="0"/>
              </a:rPr>
              <a:t>P. </a:t>
            </a:r>
            <a:r>
              <a:rPr lang="en-IN" sz="1600" dirty="0" smtClean="0">
                <a:latin typeface="Times New Roman" pitchFamily="18" charset="0"/>
                <a:cs typeface="Times New Roman" pitchFamily="18" charset="0"/>
              </a:rPr>
              <a:t>L. Werner, and D. H. Werner, “Efficient </a:t>
            </a:r>
            <a:r>
              <a:rPr lang="en-IN" sz="1600" dirty="0" err="1" smtClean="0">
                <a:latin typeface="Times New Roman" pitchFamily="18" charset="0"/>
                <a:cs typeface="Times New Roman" pitchFamily="18" charset="0"/>
              </a:rPr>
              <a:t>multiobjective</a:t>
            </a:r>
            <a:r>
              <a:rPr lang="en-IN" sz="1600" dirty="0" smtClean="0">
                <a:latin typeface="Times New Roman" pitchFamily="18" charset="0"/>
                <a:cs typeface="Times New Roman" pitchFamily="18" charset="0"/>
              </a:rPr>
              <a:t> antenna optimization with tolerance analysis through the use of surrogate models,”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66, no. 12, pp. 6706–6715, 2018. </a:t>
            </a:r>
          </a:p>
          <a:p>
            <a:pPr algn="just">
              <a:lnSpc>
                <a:spcPct val="160000"/>
              </a:lnSpc>
            </a:pP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Kouassi</a:t>
            </a:r>
            <a:r>
              <a:rPr lang="en-IN" sz="1600" dirty="0" smtClean="0">
                <a:latin typeface="Times New Roman" pitchFamily="18" charset="0"/>
                <a:cs typeface="Times New Roman" pitchFamily="18" charset="0"/>
              </a:rPr>
              <a:t>, N. Nguyen-</a:t>
            </a:r>
            <a:r>
              <a:rPr lang="en-IN" sz="1600" dirty="0" err="1" smtClean="0">
                <a:latin typeface="Times New Roman" pitchFamily="18" charset="0"/>
                <a:cs typeface="Times New Roman" pitchFamily="18" charset="0"/>
              </a:rPr>
              <a:t>Trong</a:t>
            </a:r>
            <a:r>
              <a:rPr lang="en-IN" sz="1600" dirty="0" smtClean="0">
                <a:latin typeface="Times New Roman" pitchFamily="18" charset="0"/>
                <a:cs typeface="Times New Roman" pitchFamily="18" charset="0"/>
              </a:rPr>
              <a:t>, T. Kaufmann, S. </a:t>
            </a:r>
            <a:r>
              <a:rPr lang="en-IN" sz="1600" dirty="0" err="1" smtClean="0">
                <a:latin typeface="Times New Roman" pitchFamily="18" charset="0"/>
                <a:cs typeface="Times New Roman" pitchFamily="18" charset="0"/>
              </a:rPr>
              <a:t>Lallech</a:t>
            </a:r>
            <a:r>
              <a:rPr lang="en-IN" sz="1600" dirty="0" smtClean="0">
                <a:latin typeface="Times New Roman" pitchFamily="18" charset="0"/>
                <a:cs typeface="Times New Roman" pitchFamily="18" charset="0"/>
              </a:rPr>
              <a:t> ´ ere, P. Bonnet, ` and C. </a:t>
            </a:r>
            <a:r>
              <a:rPr lang="en-IN" sz="1600" dirty="0" err="1" smtClean="0">
                <a:latin typeface="Times New Roman" pitchFamily="18" charset="0"/>
                <a:cs typeface="Times New Roman" pitchFamily="18" charset="0"/>
              </a:rPr>
              <a:t>Fumeaux</a:t>
            </a:r>
            <a:r>
              <a:rPr lang="en-IN" sz="1600" dirty="0" smtClean="0">
                <a:latin typeface="Times New Roman" pitchFamily="18" charset="0"/>
                <a:cs typeface="Times New Roman" pitchFamily="18" charset="0"/>
              </a:rPr>
              <a:t>, “Reliability-aware optimization of a wideband antenna,”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64, no. 2, pp. 450–460, 2015. </a:t>
            </a:r>
          </a:p>
          <a:p>
            <a:pPr algn="just">
              <a:lnSpc>
                <a:spcPct val="160000"/>
              </a:lnSpc>
            </a:pPr>
            <a:r>
              <a:rPr lang="en-IN" sz="1600" dirty="0" smtClean="0">
                <a:latin typeface="Times New Roman" pitchFamily="18" charset="0"/>
                <a:cs typeface="Times New Roman" pitchFamily="18" charset="0"/>
              </a:rPr>
              <a:t>[4] B. Zhang and Y. </a:t>
            </a:r>
            <a:r>
              <a:rPr lang="en-IN" sz="1600" dirty="0" err="1" smtClean="0">
                <a:latin typeface="Times New Roman" pitchFamily="18" charset="0"/>
                <a:cs typeface="Times New Roman" pitchFamily="18" charset="0"/>
              </a:rPr>
              <a:t>Rahmat-Samii</a:t>
            </a:r>
            <a:r>
              <a:rPr lang="en-IN" sz="1600" dirty="0" smtClean="0">
                <a:latin typeface="Times New Roman" pitchFamily="18" charset="0"/>
                <a:cs typeface="Times New Roman" pitchFamily="18" charset="0"/>
              </a:rPr>
              <a:t>, “Robust optimization with worst case sensitivity analysis applied to array synthesis and antenna designs,”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66, no. 1, pp. 160–171, 2018. </a:t>
            </a:r>
          </a:p>
          <a:p>
            <a:pPr algn="just">
              <a:lnSpc>
                <a:spcPct val="160000"/>
              </a:lnSpc>
            </a:pPr>
            <a:r>
              <a:rPr lang="en-IN" sz="1600" dirty="0" smtClean="0">
                <a:latin typeface="Times New Roman" pitchFamily="18" charset="0"/>
                <a:cs typeface="Times New Roman" pitchFamily="18" charset="0"/>
              </a:rPr>
              <a:t>[5] C.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Y. Jiang, J. Sun, Y. Sun, and S.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“A robust technique without additional computational cost in evolutionary antenna optimization,”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67, no. 4, pp. 2252– 2259, 2019.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Lee, Y. Lee, and H. Kim, “Decision of error tolerance in array element by the </a:t>
            </a:r>
            <a:r>
              <a:rPr lang="en-IN" sz="1600" dirty="0" err="1" smtClean="0">
                <a:latin typeface="Times New Roman" pitchFamily="18" charset="0"/>
                <a:cs typeface="Times New Roman" pitchFamily="18" charset="0"/>
              </a:rPr>
              <a:t>monte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carlo</a:t>
            </a:r>
            <a:r>
              <a:rPr lang="en-IN" sz="1600" dirty="0" smtClean="0">
                <a:latin typeface="Times New Roman" pitchFamily="18" charset="0"/>
                <a:cs typeface="Times New Roman" pitchFamily="18" charset="0"/>
              </a:rPr>
              <a:t> method,”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53, no. 4, pp. 1325–1331, 2005. </a:t>
            </a:r>
          </a:p>
          <a:p>
            <a:pPr algn="just">
              <a:lnSpc>
                <a:spcPct val="170000"/>
              </a:lnSpc>
            </a:pPr>
            <a:r>
              <a:rPr lang="en-IN" sz="1600" dirty="0" smtClean="0">
                <a:latin typeface="Times New Roman" pitchFamily="18" charset="0"/>
                <a:cs typeface="Times New Roman" pitchFamily="18" charset="0"/>
              </a:rPr>
              <a:t>[7] B. Xia, Z.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and C.-S. </a:t>
            </a:r>
            <a:r>
              <a:rPr lang="en-IN" sz="1600" dirty="0" err="1" smtClean="0">
                <a:latin typeface="Times New Roman" pitchFamily="18" charset="0"/>
                <a:cs typeface="Times New Roman" pitchFamily="18" charset="0"/>
              </a:rPr>
              <a:t>Koh</a:t>
            </a:r>
            <a:r>
              <a:rPr lang="en-IN" sz="1600" dirty="0" smtClean="0">
                <a:latin typeface="Times New Roman" pitchFamily="18" charset="0"/>
                <a:cs typeface="Times New Roman" pitchFamily="18" charset="0"/>
              </a:rPr>
              <a:t>, “Utilizing </a:t>
            </a:r>
            <a:r>
              <a:rPr lang="en-IN" sz="1600" dirty="0" err="1" smtClean="0">
                <a:latin typeface="Times New Roman" pitchFamily="18" charset="0"/>
                <a:cs typeface="Times New Roman" pitchFamily="18" charset="0"/>
              </a:rPr>
              <a:t>kriging</a:t>
            </a:r>
            <a:r>
              <a:rPr lang="en-IN" sz="1600" dirty="0" smtClean="0">
                <a:latin typeface="Times New Roman" pitchFamily="18" charset="0"/>
                <a:cs typeface="Times New Roman" pitchFamily="18" charset="0"/>
              </a:rPr>
              <a:t> surrogate models for multi-objective robust optimization of electromagnetic devices,” IEEE Trans. </a:t>
            </a:r>
            <a:r>
              <a:rPr lang="en-IN" sz="1600" dirty="0" err="1" smtClean="0">
                <a:latin typeface="Times New Roman" pitchFamily="18" charset="0"/>
                <a:cs typeface="Times New Roman" pitchFamily="18" charset="0"/>
              </a:rPr>
              <a:t>Magn</a:t>
            </a:r>
            <a:r>
              <a:rPr lang="en-IN" sz="1600" dirty="0" smtClean="0">
                <a:latin typeface="Times New Roman" pitchFamily="18" charset="0"/>
                <a:cs typeface="Times New Roman" pitchFamily="18" charset="0"/>
              </a:rPr>
              <a:t>., vol. 50, no. 2, pp. 693–696, 2014. </a:t>
            </a:r>
          </a:p>
          <a:p>
            <a:pPr algn="just">
              <a:lnSpc>
                <a:spcPct val="170000"/>
              </a:lnSpc>
            </a:pPr>
            <a:r>
              <a:rPr lang="en-IN" sz="1600" dirty="0" smtClean="0">
                <a:latin typeface="Times New Roman" pitchFamily="18" charset="0"/>
                <a:cs typeface="Times New Roman" pitchFamily="18" charset="0"/>
              </a:rPr>
              <a:t>[8] H. </a:t>
            </a:r>
            <a:r>
              <a:rPr lang="en-IN" sz="1600" dirty="0" err="1" smtClean="0">
                <a:latin typeface="Times New Roman" pitchFamily="18" charset="0"/>
                <a:cs typeface="Times New Roman" pitchFamily="18" charset="0"/>
              </a:rPr>
              <a:t>Schjaer</a:t>
            </a:r>
            <a:r>
              <a:rPr lang="en-IN" sz="1600" dirty="0" smtClean="0">
                <a:latin typeface="Times New Roman" pitchFamily="18" charset="0"/>
                <a:cs typeface="Times New Roman" pitchFamily="18" charset="0"/>
              </a:rPr>
              <a:t>-Jacobsen and K. Madsen, “Algorithms for worst-case tolerance optimization,” IEEE Trans. Circuits Syst., vol. 26, no. 9, pp. 775–783, 1979. </a:t>
            </a:r>
          </a:p>
          <a:p>
            <a:pPr algn="just">
              <a:lnSpc>
                <a:spcPct val="170000"/>
              </a:lnSpc>
            </a:pPr>
            <a:r>
              <a:rPr lang="en-IN" sz="1600" dirty="0" smtClean="0">
                <a:latin typeface="Times New Roman" pitchFamily="18" charset="0"/>
                <a:cs typeface="Times New Roman" pitchFamily="18" charset="0"/>
              </a:rPr>
              <a:t>[9] B. Liu, H. </a:t>
            </a:r>
            <a:r>
              <a:rPr lang="en-IN" sz="1600" dirty="0" err="1" smtClean="0">
                <a:latin typeface="Times New Roman" pitchFamily="18" charset="0"/>
                <a:cs typeface="Times New Roman" pitchFamily="18" charset="0"/>
              </a:rPr>
              <a:t>Aliakbarian</a:t>
            </a:r>
            <a:r>
              <a:rPr lang="en-IN" sz="1600" dirty="0" smtClean="0">
                <a:latin typeface="Times New Roman" pitchFamily="18" charset="0"/>
                <a:cs typeface="Times New Roman" pitchFamily="18" charset="0"/>
              </a:rPr>
              <a:t>, Z. Ma, G. A. </a:t>
            </a:r>
            <a:r>
              <a:rPr lang="en-IN" sz="1600" dirty="0" err="1" smtClean="0">
                <a:latin typeface="Times New Roman" pitchFamily="18" charset="0"/>
                <a:cs typeface="Times New Roman" pitchFamily="18" charset="0"/>
              </a:rPr>
              <a:t>Vandenbosch</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Gielen</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Excell</a:t>
            </a:r>
            <a:r>
              <a:rPr lang="en-IN" sz="1600" dirty="0" smtClean="0">
                <a:latin typeface="Times New Roman" pitchFamily="18" charset="0"/>
                <a:cs typeface="Times New Roman" pitchFamily="18" charset="0"/>
              </a:rPr>
              <a:t>, “An efficient method for antenna design optimization based on evolutionary computation and machine learning techniques,”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62, no. 1, pp. 7–18, 2014. </a:t>
            </a:r>
          </a:p>
          <a:p>
            <a:pPr algn="just">
              <a:lnSpc>
                <a:spcPct val="170000"/>
              </a:lnSpc>
            </a:pPr>
            <a:r>
              <a:rPr lang="en-IN" sz="1600" dirty="0" smtClean="0">
                <a:latin typeface="Times New Roman" pitchFamily="18" charset="0"/>
                <a:cs typeface="Times New Roman" pitchFamily="18" charset="0"/>
              </a:rPr>
              <a:t>[10] J. P. Jacobs and S. </a:t>
            </a:r>
            <a:r>
              <a:rPr lang="en-IN" sz="1600" dirty="0" err="1" smtClean="0">
                <a:latin typeface="Times New Roman" pitchFamily="18" charset="0"/>
                <a:cs typeface="Times New Roman" pitchFamily="18" charset="0"/>
              </a:rPr>
              <a:t>Koziel</a:t>
            </a:r>
            <a:r>
              <a:rPr lang="en-IN" sz="1600" dirty="0" smtClean="0">
                <a:latin typeface="Times New Roman" pitchFamily="18" charset="0"/>
                <a:cs typeface="Times New Roman" pitchFamily="18" charset="0"/>
              </a:rPr>
              <a:t>, “Two-stage framework for efficient </a:t>
            </a:r>
            <a:r>
              <a:rPr lang="en-IN" sz="1600" dirty="0" err="1" smtClean="0">
                <a:latin typeface="Times New Roman" pitchFamily="18" charset="0"/>
                <a:cs typeface="Times New Roman" pitchFamily="18" charset="0"/>
              </a:rPr>
              <a:t>gaussian</a:t>
            </a:r>
            <a:r>
              <a:rPr lang="en-IN" sz="1600" dirty="0" smtClean="0">
                <a:latin typeface="Times New Roman" pitchFamily="18" charset="0"/>
                <a:cs typeface="Times New Roman" pitchFamily="18" charset="0"/>
              </a:rPr>
              <a:t> process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of antenna input characteristics,”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62, no. 2, pp. 706–713, 2014.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1303</TotalTime>
  <Words>1529</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Multilayer Machine Learning-Assisted Optimization-Based Robust Design and Its Applications to Antennas and Arrays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2021-05-08T15:06:07Z</dcterms:modified>
</cp:coreProperties>
</file>