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Confidence-Aware Machine Learning Framework for Dynamic Security Assessment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Dynamic Security Assessment for the future power system is expected to be increasingly complicated with the higher level penetration of renewable energy sources and the widespread deployment of power electronic devices, which drive new dynamic phenomena. </a:t>
            </a:r>
          </a:p>
          <a:p>
            <a:pPr algn="just"/>
            <a:r>
              <a:rPr lang="en-IN" sz="2000" dirty="0" smtClean="0">
                <a:latin typeface="Times New Roman" pitchFamily="18" charset="0"/>
                <a:cs typeface="Times New Roman" pitchFamily="18" charset="0"/>
              </a:rPr>
              <a:t>As a result, the increasing complexity and the severe computational bottleneck in real time operation encourages researchers to exploit machine learning to extract offline security rules for the online assessment. </a:t>
            </a:r>
          </a:p>
          <a:p>
            <a:pPr algn="just"/>
            <a:r>
              <a:rPr lang="en-IN" sz="2000" dirty="0" smtClean="0">
                <a:latin typeface="Times New Roman" pitchFamily="18" charset="0"/>
                <a:cs typeface="Times New Roman" pitchFamily="18" charset="0"/>
              </a:rPr>
              <a:t>However, traditional machine learning methods lack in providing information on the confidence of their corresponding predictions. </a:t>
            </a:r>
          </a:p>
          <a:p>
            <a:pPr algn="just"/>
            <a:r>
              <a:rPr lang="en-IN" sz="2000" dirty="0" smtClean="0">
                <a:latin typeface="Times New Roman" pitchFamily="18" charset="0"/>
                <a:cs typeface="Times New Roman" pitchFamily="18" charset="0"/>
              </a:rPr>
              <a:t>Understanding better the confidence of the prediction made is of key importance for Transmission System Operators (TSOs) to use and rely on these machine learning methods.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Specifically, from the perspective of topological changes, it is often unclear whether the machine learning model can still be used. </a:t>
            </a:r>
          </a:p>
          <a:p>
            <a:pPr algn="just">
              <a:lnSpc>
                <a:spcPct val="150000"/>
              </a:lnSpc>
            </a:pPr>
            <a:r>
              <a:rPr lang="en-IN" sz="2000" dirty="0" smtClean="0">
                <a:latin typeface="Times New Roman" pitchFamily="18" charset="0"/>
                <a:cs typeface="Times New Roman" pitchFamily="18" charset="0"/>
              </a:rPr>
              <a:t>Hence, being aware of the confidence of the prediction supports the transition to use machine learning in real time operation. </a:t>
            </a:r>
          </a:p>
          <a:p>
            <a:pPr algn="just">
              <a:lnSpc>
                <a:spcPct val="150000"/>
              </a:lnSpc>
            </a:pPr>
            <a:r>
              <a:rPr lang="en-IN" sz="2000" dirty="0" smtClean="0">
                <a:latin typeface="Times New Roman" pitchFamily="18" charset="0"/>
                <a:cs typeface="Times New Roman" pitchFamily="18" charset="0"/>
              </a:rPr>
              <a:t>In this paper, we propose a novel Conditional Bayesian Deep Auto-encoder (CBDAC) based security assessment framework to compute a confidence metric of the prediction. </a:t>
            </a:r>
          </a:p>
          <a:p>
            <a:pPr algn="just">
              <a:lnSpc>
                <a:spcPct val="150000"/>
              </a:lnSpc>
            </a:pPr>
            <a:r>
              <a:rPr lang="en-IN" sz="2000" dirty="0" smtClean="0">
                <a:latin typeface="Times New Roman" pitchFamily="18" charset="0"/>
                <a:cs typeface="Times New Roman" pitchFamily="18" charset="0"/>
              </a:rPr>
              <a:t>This informs not only the operator to judge whether the prediction can be trusted, but it also allows for judging whether the model needs updating.</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we start showing how existing approaches fail to detect alarms in some cases when not accounting for class imbalances. </a:t>
            </a:r>
          </a:p>
          <a:p>
            <a:pPr algn="just">
              <a:lnSpc>
                <a:spcPct val="150000"/>
              </a:lnSpc>
            </a:pPr>
            <a:r>
              <a:rPr lang="en-IN" sz="2000" dirty="0" smtClean="0">
                <a:latin typeface="Times New Roman" pitchFamily="18" charset="0"/>
                <a:cs typeface="Times New Roman" pitchFamily="18" charset="0"/>
              </a:rPr>
              <a:t>We proceed by showing that both proposed approaches are able to drive system operation much closer to the global optimum than existing approaches, while also abiding to the user-defined risk tolerance level. </a:t>
            </a:r>
          </a:p>
          <a:p>
            <a:pPr algn="just">
              <a:lnSpc>
                <a:spcPct val="150000"/>
              </a:lnSpc>
            </a:pPr>
            <a:r>
              <a:rPr lang="en-IN" sz="2000" dirty="0" smtClean="0">
                <a:latin typeface="Times New Roman" pitchFamily="18" charset="0"/>
                <a:cs typeface="Times New Roman" pitchFamily="18" charset="0"/>
              </a:rPr>
              <a:t>Moreover, we show that the proposed risk-averse approach is capable of identifying cost-effective control actions under a large range of unseen operation conditions.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Training of a neural network involves solving a nonlinear optimization problem where the goal is to minimize an error function depending on the type of network chosen. </a:t>
            </a:r>
          </a:p>
          <a:p>
            <a:pPr algn="just">
              <a:lnSpc>
                <a:spcPct val="150000"/>
              </a:lnSpc>
            </a:pPr>
            <a:r>
              <a:rPr lang="en-IN" sz="2000" dirty="0" smtClean="0">
                <a:latin typeface="Times New Roman" pitchFamily="18" charset="0"/>
                <a:cs typeface="Times New Roman" pitchFamily="18" charset="0"/>
              </a:rPr>
              <a:t>Different gradient techniques are available online which are chosen during the training phase to reduce the problems that arise due to </a:t>
            </a:r>
            <a:r>
              <a:rPr lang="en-IN" sz="2000" dirty="0" err="1" smtClean="0">
                <a:latin typeface="Times New Roman" pitchFamily="18" charset="0"/>
                <a:cs typeface="Times New Roman" pitchFamily="18" charset="0"/>
              </a:rPr>
              <a:t>prsence</a:t>
            </a:r>
            <a:r>
              <a:rPr lang="en-IN" sz="2000" dirty="0" smtClean="0">
                <a:latin typeface="Times New Roman" pitchFamily="18" charset="0"/>
                <a:cs typeface="Times New Roman" pitchFamily="18" charset="0"/>
              </a:rPr>
              <a:t> of local minima. </a:t>
            </a:r>
          </a:p>
          <a:p>
            <a:pPr algn="just">
              <a:lnSpc>
                <a:spcPct val="150000"/>
              </a:lnSpc>
            </a:pPr>
            <a:r>
              <a:rPr lang="en-IN" sz="2000" dirty="0" smtClean="0">
                <a:latin typeface="Times New Roman" pitchFamily="18" charset="0"/>
                <a:cs typeface="Times New Roman" pitchFamily="18" charset="0"/>
              </a:rPr>
              <a:t>In this study, the gradient descent method  has been used in order to solve the optimization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proposes to use machine learning for probabilistic security assessment including dynamic security. </a:t>
            </a:r>
          </a:p>
          <a:p>
            <a:pPr algn="just">
              <a:lnSpc>
                <a:spcPct val="150000"/>
              </a:lnSpc>
            </a:pPr>
            <a:r>
              <a:rPr lang="en-IN" sz="2000" dirty="0" smtClean="0">
                <a:latin typeface="Times New Roman" pitchFamily="18" charset="0"/>
                <a:cs typeface="Times New Roman" pitchFamily="18" charset="0"/>
              </a:rPr>
              <a:t>A probabilistic framework is proposed that combines the strength of conventional security assessment methods with the strength of machine learning for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operation. </a:t>
            </a:r>
          </a:p>
          <a:p>
            <a:pPr algn="just">
              <a:lnSpc>
                <a:spcPct val="150000"/>
              </a:lnSpc>
            </a:pPr>
            <a:r>
              <a:rPr lang="en-IN" sz="2000" dirty="0" smtClean="0">
                <a:latin typeface="Times New Roman" pitchFamily="18" charset="0"/>
                <a:cs typeface="Times New Roman" pitchFamily="18" charset="0"/>
              </a:rPr>
              <a:t>This overcomes the technical challenge of the computational complexity of assessing dynamic security in </a:t>
            </a:r>
            <a:r>
              <a:rPr lang="en-IN" sz="2000" dirty="0" err="1" smtClean="0">
                <a:latin typeface="Times New Roman" pitchFamily="18" charset="0"/>
                <a:cs typeface="Times New Roman" pitchFamily="18" charset="0"/>
              </a:rPr>
              <a:t>realtime</a:t>
            </a:r>
            <a:r>
              <a:rPr lang="en-IN" sz="2000" dirty="0" smtClean="0">
                <a:latin typeface="Times New Roman" pitchFamily="18" charset="0"/>
                <a:cs typeface="Times New Roman" pitchFamily="18" charset="0"/>
              </a:rPr>
              <a:t> operation, typically resulting in probabilistic security assessments mainly focusing on static security and not on dynamic security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scheme of using seasonal load has proved that under the same set of contingencies for a different season, the number of violations differ. Therefore, there is a need to include seasonal variability while doing DSA.</a:t>
            </a:r>
          </a:p>
          <a:p>
            <a:pPr algn="just">
              <a:lnSpc>
                <a:spcPct val="150000"/>
              </a:lnSpc>
            </a:pPr>
            <a:r>
              <a:rPr lang="en-IN" sz="2000" dirty="0" smtClean="0">
                <a:latin typeface="Times New Roman" pitchFamily="18" charset="0"/>
                <a:cs typeface="Times New Roman" pitchFamily="18" charset="0"/>
              </a:rPr>
              <a:t>The performance of RF was found to be the best among all algorithms when measurement errors were not considered in the study. </a:t>
            </a:r>
          </a:p>
          <a:p>
            <a:pPr algn="just">
              <a:lnSpc>
                <a:spcPct val="150000"/>
              </a:lnSpc>
            </a:pPr>
            <a:r>
              <a:rPr lang="en-IN" sz="2000" dirty="0" smtClean="0">
                <a:latin typeface="Times New Roman" pitchFamily="18" charset="0"/>
                <a:cs typeface="Times New Roman" pitchFamily="18" charset="0"/>
              </a:rPr>
              <a:t>Substantial degradation in performance of RF was observed when measurement errors were introduced into the system. </a:t>
            </a:r>
          </a:p>
          <a:p>
            <a:pPr algn="just">
              <a:lnSpc>
                <a:spcPct val="150000"/>
              </a:lnSpc>
            </a:pPr>
            <a:r>
              <a:rPr lang="en-IN" sz="2000" dirty="0" smtClean="0">
                <a:latin typeface="Times New Roman" pitchFamily="18" charset="0"/>
                <a:cs typeface="Times New Roman" pitchFamily="18" charset="0"/>
              </a:rPr>
              <a:t>The performance of SVM was better than the other algorithms considered in the study when measurement errors were fed into the testing models.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Next-Generation Monitoring, Analysis, and Control for the Future Smart Control </a:t>
                      </a:r>
                      <a:r>
                        <a:rPr lang="en-IN" sz="1600" dirty="0" err="1">
                          <a:latin typeface="Times New Roman"/>
                          <a:ea typeface="Times New Roman"/>
                          <a:cs typeface="Latha"/>
                        </a:rPr>
                        <a:t>Center</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P. Zhang, F. Li and N. Bhatt,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The paper first reviews the present control center technology and then presents the vision of the next-generation monitoring, analysis, and control functions.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A New Measurement Technique for Tracking Voltage Phasors, Local System Frequency, and Rate of Change of Frequency</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Phadke, J. Thorp, and M. Adamiak,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paper describes the theoretical basis of these computations and describes results of experiments performed in the AEP power system simulation laboratory.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Wide-Area Monitoring, Protection, and Control of Future Electric Power Networks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V. Terzija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Wide-area monitoring, protection, and control (WAMPAC) involves the use of system-wide information and the communication of selected local information to a remote location to counteract the propagation of large disturbances.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PMU-Based Wide Area Damping Control of Power Systems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H. Wu, Q. Wang and X. Li,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wide area signal inputs to the local power system stabilizer (PSS) to regulate the generator excitation and enhancing the power system damping.</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jpg"/>
          <p:cNvPicPr>
            <a:picLocks noGrp="1" noChangeAspect="1" noChangeArrowheads="1"/>
          </p:cNvPicPr>
          <p:nvPr>
            <p:ph idx="1"/>
          </p:nvPr>
        </p:nvPicPr>
        <p:blipFill>
          <a:blip r:embed="rId2"/>
          <a:srcRect/>
          <a:stretch>
            <a:fillRect/>
          </a:stretch>
        </p:blipFill>
        <p:spPr bwMode="auto">
          <a:xfrm>
            <a:off x="1524000" y="1371600"/>
            <a:ext cx="6858000" cy="426079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    The proposed scheme of using seasonal load has proved that under the same set of contingencies for a different season, the number of violations differ. Therefore, there is a need to include seasonal variability while doing DSA. With the inclusion of </a:t>
            </a:r>
            <a:r>
              <a:rPr lang="en-IN" dirty="0" err="1" smtClean="0">
                <a:latin typeface="Times New Roman" pitchFamily="18" charset="0"/>
                <a:cs typeface="Times New Roman" pitchFamily="18" charset="0"/>
              </a:rPr>
              <a:t>renewables</a:t>
            </a:r>
            <a:r>
              <a:rPr lang="en-IN" dirty="0" smtClean="0">
                <a:latin typeface="Times New Roman" pitchFamily="18" charset="0"/>
                <a:cs typeface="Times New Roman" pitchFamily="18" charset="0"/>
              </a:rPr>
              <a:t> in the study, for the same contingency scenarios, variations in transient stability and voltage security violations arise for systems which have renewable penetration and for systems having only conventional generation. Thus, renewable penetration must be taken into account while performing DSA. The performance of RF was found to be the best among all algorithms when measurement errors were not considered in the study.  Substantial degradation in performance of RF was observed when measurement errors were introduced into the system.</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U.S.-Canada Power System Outage Task Force, “Final Report on the August 14, 2003 Blackout in the United States and Canada: Causes and Recommendations,” U.S. Department of Energy, Washington DC, USA, Tech. Rep. April, 2004. </a:t>
            </a:r>
          </a:p>
          <a:p>
            <a:pPr algn="just">
              <a:lnSpc>
                <a:spcPct val="160000"/>
              </a:lnSpc>
            </a:pPr>
            <a:r>
              <a:rPr lang="en-IN" sz="1600" dirty="0" smtClean="0">
                <a:latin typeface="Times New Roman" pitchFamily="18" charset="0"/>
                <a:cs typeface="Times New Roman" pitchFamily="18" charset="0"/>
              </a:rPr>
              <a:t>[2] European Commission, “A Roadmap for moving to a competitive low carbon economy in 2050,” 2011. </a:t>
            </a:r>
          </a:p>
          <a:p>
            <a:pPr algn="just">
              <a:lnSpc>
                <a:spcPct val="160000"/>
              </a:lnSpc>
            </a:pPr>
            <a:r>
              <a:rPr lang="en-IN" sz="1600" dirty="0" smtClean="0">
                <a:latin typeface="Times New Roman" pitchFamily="18" charset="0"/>
                <a:cs typeface="Times New Roman" pitchFamily="18" charset="0"/>
              </a:rPr>
              <a:t>[3] P. Zhang, F. Li and N. Bhatt, "Next-Generation Monitoring, Analysis, and Control for the Future Smart Control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in IEEE Transactions on Smart Grid, vol. 1, no. 2, pp. 186-192, Sept. 2010. </a:t>
            </a:r>
          </a:p>
          <a:p>
            <a:pPr algn="just">
              <a:lnSpc>
                <a:spcPct val="160000"/>
              </a:lnSpc>
            </a:pPr>
            <a:r>
              <a:rPr lang="en-IN" sz="1600" dirty="0" smtClean="0">
                <a:latin typeface="Times New Roman" pitchFamily="18" charset="0"/>
                <a:cs typeface="Times New Roman" pitchFamily="18" charset="0"/>
              </a:rPr>
              <a:t>[4] A.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and J. Thorp, Synchronized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Measurements and Their Applications. Springer </a:t>
            </a:r>
            <a:r>
              <a:rPr lang="en-IN" sz="1600" dirty="0" err="1" smtClean="0">
                <a:latin typeface="Times New Roman" pitchFamily="18" charset="0"/>
                <a:cs typeface="Times New Roman" pitchFamily="18" charset="0"/>
              </a:rPr>
              <a:t>Verlag</a:t>
            </a:r>
            <a:r>
              <a:rPr lang="en-IN" sz="1600" dirty="0" smtClean="0">
                <a:latin typeface="Times New Roman" pitchFamily="18" charset="0"/>
                <a:cs typeface="Times New Roman" pitchFamily="18" charset="0"/>
              </a:rPr>
              <a:t>, 2008 </a:t>
            </a:r>
          </a:p>
          <a:p>
            <a:pPr algn="just">
              <a:lnSpc>
                <a:spcPct val="160000"/>
              </a:lnSpc>
            </a:pP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J. Thorp, and M. </a:t>
            </a:r>
            <a:r>
              <a:rPr lang="en-IN" sz="1600" dirty="0" err="1" smtClean="0">
                <a:latin typeface="Times New Roman" pitchFamily="18" charset="0"/>
                <a:cs typeface="Times New Roman" pitchFamily="18" charset="0"/>
              </a:rPr>
              <a:t>Adamiak</a:t>
            </a:r>
            <a:r>
              <a:rPr lang="en-IN" sz="1600" dirty="0" smtClean="0">
                <a:latin typeface="Times New Roman" pitchFamily="18" charset="0"/>
                <a:cs typeface="Times New Roman" pitchFamily="18" charset="0"/>
              </a:rPr>
              <a:t>, “A New Measurement Technique for Tracking Voltage </a:t>
            </a:r>
            <a:r>
              <a:rPr lang="en-IN" sz="1600" dirty="0" err="1" smtClean="0">
                <a:latin typeface="Times New Roman" pitchFamily="18" charset="0"/>
                <a:cs typeface="Times New Roman" pitchFamily="18" charset="0"/>
              </a:rPr>
              <a:t>Phasors</a:t>
            </a:r>
            <a:r>
              <a:rPr lang="en-IN" sz="1600" dirty="0" smtClean="0">
                <a:latin typeface="Times New Roman" pitchFamily="18" charset="0"/>
                <a:cs typeface="Times New Roman" pitchFamily="18" charset="0"/>
              </a:rPr>
              <a:t>, Local System Frequency, and Rate of Change of Frequency,” IEEE Transactions on Power Apparatus and Systems, vol. 102, no. 5, pp. 1025–1038, May 1983.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V. </a:t>
            </a:r>
            <a:r>
              <a:rPr lang="en-IN" sz="1600" dirty="0" err="1" smtClean="0">
                <a:latin typeface="Times New Roman" pitchFamily="18" charset="0"/>
                <a:cs typeface="Times New Roman" pitchFamily="18" charset="0"/>
              </a:rPr>
              <a:t>Terzija</a:t>
            </a:r>
            <a:r>
              <a:rPr lang="en-IN" sz="1600" dirty="0" smtClean="0">
                <a:latin typeface="Times New Roman" pitchFamily="18" charset="0"/>
                <a:cs typeface="Times New Roman" pitchFamily="18" charset="0"/>
              </a:rPr>
              <a:t> et al., "Wide-Area Monitoring, Protection, and Control of Future Electric Power Networks," in Proceedings of the IEEE, vol. 99, no. 1, pp. 80-93, Jan. 2011. </a:t>
            </a:r>
          </a:p>
          <a:p>
            <a:pPr algn="just">
              <a:lnSpc>
                <a:spcPct val="170000"/>
              </a:lnSpc>
            </a:pPr>
            <a:r>
              <a:rPr lang="en-IN" sz="1600" dirty="0" smtClean="0">
                <a:latin typeface="Times New Roman" pitchFamily="18" charset="0"/>
                <a:cs typeface="Times New Roman" pitchFamily="18" charset="0"/>
              </a:rPr>
              <a:t>[7] H. Wu, Q. Wang and X. Li, "PMU-Based Wide Area Damping Control of Power Systems," 2008 Joint International Conference on Power System Technology and IEEE Power India Conference, New Delhi, 2008, pp. 1-4. </a:t>
            </a:r>
          </a:p>
          <a:p>
            <a:pPr algn="just">
              <a:lnSpc>
                <a:spcPct val="170000"/>
              </a:lnSpc>
            </a:pPr>
            <a:r>
              <a:rPr lang="en-IN" sz="1600" dirty="0" smtClean="0">
                <a:latin typeface="Times New Roman" pitchFamily="18" charset="0"/>
                <a:cs typeface="Times New Roman" pitchFamily="18" charset="0"/>
              </a:rPr>
              <a:t>[8] I. </a:t>
            </a:r>
            <a:r>
              <a:rPr lang="en-IN" sz="1600" dirty="0" err="1" smtClean="0">
                <a:latin typeface="Times New Roman" pitchFamily="18" charset="0"/>
                <a:cs typeface="Times New Roman" pitchFamily="18" charset="0"/>
              </a:rPr>
              <a:t>Kamwa</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Grondin</a:t>
            </a:r>
            <a:r>
              <a:rPr lang="en-IN" sz="1600" dirty="0" smtClean="0">
                <a:latin typeface="Times New Roman" pitchFamily="18" charset="0"/>
                <a:cs typeface="Times New Roman" pitchFamily="18" charset="0"/>
              </a:rPr>
              <a:t> and Y. Hebert, "Wide-area measurement based stabilizing control of large power systems-a decentralized/hierarchical approach," in IEEE Transactions on Power Systems, vol. 16, no. 1, pp. 136-153, Feb 2001. </a:t>
            </a:r>
          </a:p>
          <a:p>
            <a:pPr algn="just">
              <a:lnSpc>
                <a:spcPct val="170000"/>
              </a:lnSpc>
            </a:pPr>
            <a:r>
              <a:rPr lang="en-IN" sz="1600" dirty="0" smtClean="0">
                <a:latin typeface="Times New Roman" pitchFamily="18" charset="0"/>
                <a:cs typeface="Times New Roman" pitchFamily="18" charset="0"/>
              </a:rPr>
              <a:t>[9] P. </a:t>
            </a:r>
            <a:r>
              <a:rPr lang="en-IN" sz="1600" dirty="0" err="1" smtClean="0">
                <a:latin typeface="Times New Roman" pitchFamily="18" charset="0"/>
                <a:cs typeface="Times New Roman" pitchFamily="18" charset="0"/>
              </a:rPr>
              <a:t>Kundur</a:t>
            </a:r>
            <a:r>
              <a:rPr lang="en-IN" sz="1600" dirty="0" smtClean="0">
                <a:latin typeface="Times New Roman" pitchFamily="18" charset="0"/>
                <a:cs typeface="Times New Roman" pitchFamily="18" charset="0"/>
              </a:rPr>
              <a:t> et al., "Definition and classification of power system stability IEEE/CIGRE joint task force on stability terms and definitions," in IEEE Transactions on Power Systems, vol. 19, no. 3, pp. 1387-1401, Aug. 2004.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Nerc</a:t>
            </a:r>
            <a:r>
              <a:rPr lang="en-IN" sz="1600" dirty="0" smtClean="0">
                <a:latin typeface="Times New Roman" pitchFamily="18" charset="0"/>
                <a:cs typeface="Times New Roman" pitchFamily="18" charset="0"/>
              </a:rPr>
              <a:t> planning standards (1997, </a:t>
            </a:r>
            <a:r>
              <a:rPr lang="en-IN" sz="1600" dirty="0" err="1" smtClean="0">
                <a:latin typeface="Times New Roman" pitchFamily="18" charset="0"/>
                <a:cs typeface="Times New Roman" pitchFamily="18" charset="0"/>
              </a:rPr>
              <a:t>sept</a:t>
            </a:r>
            <a:r>
              <a:rPr lang="en-IN" sz="1600" dirty="0" smtClean="0">
                <a:latin typeface="Times New Roman" pitchFamily="18" charset="0"/>
                <a:cs typeface="Times New Roman" pitchFamily="18" charset="0"/>
              </a:rPr>
              <a:t>.)...” http://www.nerc.com/~filez/pss-psg.html. Accessed: 2017-34-19.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1358</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Confidence-Aware Machine Learning Framework for Dynamic Security Assessment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2021-05-08T14:45:50Z</dcterms:modified>
</cp:coreProperties>
</file>