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Machine Learning for Automating the Design of </a:t>
            </a:r>
            <a:r>
              <a:rPr lang="en-IN" b="1" dirty="0" err="1" smtClean="0">
                <a:latin typeface="Times New Roman" pitchFamily="18" charset="0"/>
                <a:cs typeface="Times New Roman" pitchFamily="18" charset="0"/>
              </a:rPr>
              <a:t>Millimeter</a:t>
            </a:r>
            <a:r>
              <a:rPr lang="en-IN" b="1" dirty="0" smtClean="0">
                <a:latin typeface="Times New Roman" pitchFamily="18" charset="0"/>
                <a:cs typeface="Times New Roman" pitchFamily="18" charset="0"/>
              </a:rPr>
              <a:t>-Wave </a:t>
            </a:r>
            <a:r>
              <a:rPr lang="en-IN" b="1" dirty="0" err="1" smtClean="0">
                <a:latin typeface="Times New Roman" pitchFamily="18" charset="0"/>
                <a:cs typeface="Times New Roman" pitchFamily="18" charset="0"/>
              </a:rPr>
              <a:t>Baluns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IN" sz="2200" dirty="0" smtClean="0">
                <a:latin typeface="Times New Roman" pitchFamily="18" charset="0"/>
                <a:cs typeface="Times New Roman" pitchFamily="18" charset="0"/>
              </a:rPr>
              <a:t>We propose a framework to analyze mm-wave </a:t>
            </a:r>
            <a:r>
              <a:rPr lang="en-IN" sz="2200" dirty="0" err="1" smtClean="0">
                <a:latin typeface="Times New Roman" pitchFamily="18" charset="0"/>
                <a:cs typeface="Times New Roman" pitchFamily="18" charset="0"/>
              </a:rPr>
              <a:t>baluns</a:t>
            </a:r>
            <a:r>
              <a:rPr lang="en-IN" sz="2200" dirty="0" smtClean="0">
                <a:latin typeface="Times New Roman" pitchFamily="18" charset="0"/>
                <a:cs typeface="Times New Roman" pitchFamily="18" charset="0"/>
              </a:rPr>
              <a:t> directly from physical parameters by adding a dimension of Machine Learning (ML) to existing electromagnetic (EM) methods. </a:t>
            </a:r>
          </a:p>
          <a:p>
            <a:pPr algn="just"/>
            <a:r>
              <a:rPr lang="en-IN" sz="2200" dirty="0" smtClean="0">
                <a:latin typeface="Times New Roman" pitchFamily="18" charset="0"/>
                <a:cs typeface="Times New Roman" pitchFamily="18" charset="0"/>
              </a:rPr>
              <a:t>From a generalized physical model of mm-wave </a:t>
            </a:r>
            <a:r>
              <a:rPr lang="en-IN" sz="2200" dirty="0" err="1" smtClean="0">
                <a:latin typeface="Times New Roman" pitchFamily="18" charset="0"/>
                <a:cs typeface="Times New Roman" pitchFamily="18" charset="0"/>
              </a:rPr>
              <a:t>baluns</a:t>
            </a:r>
            <a:r>
              <a:rPr lang="en-IN" sz="2200" dirty="0" smtClean="0">
                <a:latin typeface="Times New Roman" pitchFamily="18" charset="0"/>
                <a:cs typeface="Times New Roman" pitchFamily="18" charset="0"/>
              </a:rPr>
              <a:t>, we train physical-electrical Machine Learning models that both accurately and quickly compute the electrical parameters of mm-wave </a:t>
            </a:r>
            <a:r>
              <a:rPr lang="en-IN" sz="2200" dirty="0" err="1" smtClean="0">
                <a:latin typeface="Times New Roman" pitchFamily="18" charset="0"/>
                <a:cs typeface="Times New Roman" pitchFamily="18" charset="0"/>
              </a:rPr>
              <a:t>baluns</a:t>
            </a:r>
            <a:r>
              <a:rPr lang="en-IN" sz="2200" dirty="0" smtClean="0">
                <a:latin typeface="Times New Roman" pitchFamily="18" charset="0"/>
                <a:cs typeface="Times New Roman" pitchFamily="18" charset="0"/>
              </a:rPr>
              <a:t> from physical parameters, reducing the need for full-wave simulations and advancing several aspects of mm-wave designs. </a:t>
            </a:r>
          </a:p>
          <a:p>
            <a:pPr algn="just"/>
            <a:r>
              <a:rPr lang="en-IN" sz="2200" dirty="0" smtClean="0">
                <a:latin typeface="Times New Roman" pitchFamily="18" charset="0"/>
                <a:cs typeface="Times New Roman" pitchFamily="18" charset="0"/>
              </a:rPr>
              <a:t>One of the advancements is a fully automated design process that accurately generates full EM designs of mm-wave </a:t>
            </a:r>
            <a:r>
              <a:rPr lang="en-IN" sz="2200" dirty="0" err="1" smtClean="0">
                <a:latin typeface="Times New Roman" pitchFamily="18" charset="0"/>
                <a:cs typeface="Times New Roman" pitchFamily="18" charset="0"/>
              </a:rPr>
              <a:t>baluns</a:t>
            </a:r>
            <a:r>
              <a:rPr lang="en-IN" sz="2200" dirty="0" smtClean="0">
                <a:latin typeface="Times New Roman" pitchFamily="18" charset="0"/>
                <a:cs typeface="Times New Roman" pitchFamily="18" charset="0"/>
              </a:rPr>
              <a:t> when given an electrical specification and a metal option. </a:t>
            </a:r>
          </a:p>
          <a:p>
            <a:pPr algn="just">
              <a:buNone/>
            </a:pPr>
            <a:endParaRPr lang="en-US" sz="22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IN" sz="2200" dirty="0" smtClean="0">
                <a:latin typeface="Times New Roman" pitchFamily="18" charset="0"/>
                <a:cs typeface="Times New Roman" pitchFamily="18" charset="0"/>
              </a:rPr>
              <a:t>The automated technique only takes several seconds to complete, compared to hours-weeks of the current trial-and-error methods, and notably the approach can optimize mm-wave </a:t>
            </a:r>
            <a:r>
              <a:rPr lang="en-IN" sz="2200" dirty="0" err="1" smtClean="0">
                <a:latin typeface="Times New Roman" pitchFamily="18" charset="0"/>
                <a:cs typeface="Times New Roman" pitchFamily="18" charset="0"/>
              </a:rPr>
              <a:t>baluns</a:t>
            </a:r>
            <a:r>
              <a:rPr lang="en-IN" sz="2200" dirty="0" smtClean="0">
                <a:latin typeface="Times New Roman" pitchFamily="18" charset="0"/>
                <a:cs typeface="Times New Roman" pitchFamily="18" charset="0"/>
              </a:rPr>
              <a:t> directly for the lowest metal loss. </a:t>
            </a:r>
          </a:p>
          <a:p>
            <a:pPr algn="just">
              <a:lnSpc>
                <a:spcPct val="150000"/>
              </a:lnSpc>
            </a:pPr>
            <a:r>
              <a:rPr lang="en-IN" sz="2200" dirty="0" smtClean="0">
                <a:latin typeface="Times New Roman" pitchFamily="18" charset="0"/>
                <a:cs typeface="Times New Roman" pitchFamily="18" charset="0"/>
              </a:rPr>
              <a:t>Another advancement is the theoretical interpretation of several high-level and abstract questions concerning mm-wave designs, in which we quantify the optimum transistor sizes for the last stage of a class-AB differential power amplifier on an on-chip process and derive the rule of thumb describing the inverse relationship between the optimum device sizes and mm-wave frequencies.</a:t>
            </a:r>
            <a:endParaRPr lang="en-IN" sz="22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introduce a time-adaptive learning mechanism to cope with the non-</a:t>
            </a:r>
            <a:r>
              <a:rPr lang="en-IN" sz="2000" dirty="0" err="1" smtClean="0">
                <a:latin typeface="Times New Roman" pitchFamily="18" charset="0"/>
                <a:cs typeface="Times New Roman" pitchFamily="18" charset="0"/>
              </a:rPr>
              <a:t>stationarity</a:t>
            </a:r>
            <a:r>
              <a:rPr lang="en-IN" sz="2000" dirty="0" smtClean="0">
                <a:latin typeface="Times New Roman" pitchFamily="18" charset="0"/>
                <a:cs typeface="Times New Roman" pitchFamily="18" charset="0"/>
              </a:rPr>
              <a:t> of energy traces due to gain control adjustments and node movement. </a:t>
            </a:r>
          </a:p>
          <a:p>
            <a:pPr algn="just">
              <a:lnSpc>
                <a:spcPct val="150000"/>
              </a:lnSpc>
            </a:pPr>
            <a:r>
              <a:rPr lang="en-IN" sz="2000" dirty="0" smtClean="0">
                <a:latin typeface="Times New Roman" pitchFamily="18" charset="0"/>
                <a:cs typeface="Times New Roman" pitchFamily="18" charset="0"/>
              </a:rPr>
              <a:t>This run-time adaptation is barely explored in specialized work in the field of statistics but is critical for our approach. </a:t>
            </a:r>
          </a:p>
          <a:p>
            <a:pPr algn="just">
              <a:lnSpc>
                <a:spcPct val="150000"/>
              </a:lnSpc>
            </a:pPr>
            <a:r>
              <a:rPr lang="en-IN" sz="2000" dirty="0" smtClean="0">
                <a:latin typeface="Times New Roman" pitchFamily="18" charset="0"/>
                <a:cs typeface="Times New Roman" pitchFamily="18" charset="0"/>
              </a:rPr>
              <a:t>It also sets our scheme apart from existing work based on simple clustering or </a:t>
            </a:r>
            <a:r>
              <a:rPr lang="en-IN" sz="2000" dirty="0" err="1" smtClean="0">
                <a:latin typeface="Times New Roman" pitchFamily="18" charset="0"/>
                <a:cs typeface="Times New Roman" pitchFamily="18" charset="0"/>
              </a:rPr>
              <a:t>thresholding</a:t>
            </a:r>
            <a:r>
              <a:rPr lang="en-IN" sz="2000" dirty="0" smtClean="0">
                <a:latin typeface="Times New Roman" pitchFamily="18" charset="0"/>
                <a:cs typeface="Times New Roman" pitchFamily="18" charset="0"/>
              </a:rPr>
              <a:t>, which is highly sensitive to non-stationary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and thus often fails. </a:t>
            </a:r>
          </a:p>
          <a:p>
            <a:pPr algn="just">
              <a:lnSpc>
                <a:spcPct val="150000"/>
              </a:lnSpc>
            </a:pPr>
            <a:r>
              <a:rPr lang="en-IN" sz="2000" dirty="0" smtClean="0">
                <a:latin typeface="Times New Roman" pitchFamily="18" charset="0"/>
                <a:cs typeface="Times New Roman" pitchFamily="18" charset="0"/>
              </a:rPr>
              <a:t>We extend the learning framework to jointly process mm-wave channel traces from multiple time-synchronized sniffers. </a:t>
            </a:r>
          </a:p>
          <a:p>
            <a:pPr algn="just">
              <a:lnSpc>
                <a:spcPct val="150000"/>
              </a:lnSpc>
            </a:pPr>
            <a:r>
              <a:rPr lang="en-IN" sz="2000" dirty="0" smtClean="0">
                <a:latin typeface="Times New Roman" pitchFamily="18" charset="0"/>
                <a:cs typeface="Times New Roman" pitchFamily="18" charset="0"/>
              </a:rPr>
              <a:t>The idea is that different viewpoints of the same channel can provide diverse information and lead to higher decoding accuracies</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deployment of the next generation of wireless communication has drawn researchers and engineers together at this frequency band. While RF circuit design often utilizes inductors and transformers, mm-wave design increasingly employs Microwave circuits. Driven by emerging mm-wave challenges, various microwave topics have emerged, and numerous microwave solutions have been proposed to resolve mm-wave challenges. In this thesis, starting from the theory of coupled lines, we develop a common class of solutions for mm-wave EM designs that can resolve many emerging mm-wave challenges, which include Impedance Transforming </a:t>
            </a:r>
            <a:r>
              <a:rPr lang="en-IN" sz="2000" dirty="0" err="1" smtClean="0">
                <a:latin typeface="Times New Roman" pitchFamily="18" charset="0"/>
                <a:cs typeface="Times New Roman" pitchFamily="18" charset="0"/>
              </a:rPr>
              <a:t>Baluns</a:t>
            </a:r>
            <a:r>
              <a:rPr lang="en-IN" sz="2000" dirty="0" smtClean="0">
                <a:latin typeface="Times New Roman" pitchFamily="18" charset="0"/>
                <a:cs typeface="Times New Roman" pitchFamily="18" charset="0"/>
              </a:rPr>
              <a:t>, Power Combiners, Out-phasing circuits, and Doherty networks.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technique utilizes a combination of template matching and an Explicit Duration Hidden Markov Model (EDHMM) to correctly classify frames, while coping with the non-</a:t>
            </a:r>
            <a:r>
              <a:rPr lang="en-IN" sz="2000" dirty="0" err="1" smtClean="0">
                <a:latin typeface="Times New Roman" pitchFamily="18" charset="0"/>
                <a:cs typeface="Times New Roman" pitchFamily="18" charset="0"/>
              </a:rPr>
              <a:t>stationarity</a:t>
            </a:r>
            <a:r>
              <a:rPr lang="en-IN" sz="2000" dirty="0" smtClean="0">
                <a:latin typeface="Times New Roman" pitchFamily="18" charset="0"/>
                <a:cs typeface="Times New Roman" pitchFamily="18" charset="0"/>
              </a:rPr>
              <a:t> of the traces. </a:t>
            </a:r>
          </a:p>
          <a:p>
            <a:pPr algn="just">
              <a:lnSpc>
                <a:spcPct val="150000"/>
              </a:lnSpc>
            </a:pPr>
            <a:r>
              <a:rPr lang="en-IN" sz="2000" dirty="0" smtClean="0">
                <a:latin typeface="Times New Roman" pitchFamily="18" charset="0"/>
                <a:cs typeface="Times New Roman" pitchFamily="18" charset="0"/>
              </a:rPr>
              <a:t>This leads to a protocol level monitor that does not need to decode the channel at the physical layer, but just infers the type of packets that are exchanged based on sub-sampled energy traces. </a:t>
            </a:r>
          </a:p>
          <a:p>
            <a:pPr algn="just">
              <a:lnSpc>
                <a:spcPct val="150000"/>
              </a:lnSpc>
            </a:pPr>
            <a:r>
              <a:rPr lang="en-IN" sz="2000" dirty="0" smtClean="0">
                <a:latin typeface="Times New Roman" pitchFamily="18" charset="0"/>
                <a:cs typeface="Times New Roman" pitchFamily="18" charset="0"/>
              </a:rPr>
              <a:t>The performance of this framework is evaluated using off-the-shelf mm-wave wireless devices, quantifying its detection performance in the presence of one or multiple sniffers, and assessing the impact of physical layer parameters such as noise power and signal levels.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Always the fundamental problem of any wireless communication system, generating more output power is often achieved by employing Power Combiner structures, since this approach can boost the output power without trading off linearity performance. </a:t>
            </a:r>
          </a:p>
          <a:p>
            <a:pPr algn="just">
              <a:lnSpc>
                <a:spcPct val="150000"/>
              </a:lnSpc>
            </a:pPr>
            <a:r>
              <a:rPr lang="en-IN" sz="2000" dirty="0" smtClean="0">
                <a:latin typeface="Times New Roman" pitchFamily="18" charset="0"/>
                <a:cs typeface="Times New Roman" pitchFamily="18" charset="0"/>
              </a:rPr>
              <a:t>At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frequencies, generating power is even harder because the mm-wave range is close to the cut-off frequency of transistors. </a:t>
            </a:r>
          </a:p>
          <a:p>
            <a:pPr algn="just">
              <a:lnSpc>
                <a:spcPct val="150000"/>
              </a:lnSpc>
            </a:pPr>
            <a:r>
              <a:rPr lang="en-IN" sz="2000" dirty="0" smtClean="0">
                <a:latin typeface="Times New Roman" pitchFamily="18" charset="0"/>
                <a:cs typeface="Times New Roman" pitchFamily="18" charset="0"/>
              </a:rPr>
              <a:t>T-Line parallel combiners are the prevalent choice, but to design series-connected power combiners at mm-wave frequencies remains a major challenge.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12572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A 70–80-GHz </a:t>
                      </a:r>
                      <a:r>
                        <a:rPr lang="en-IN" sz="1600" dirty="0" err="1">
                          <a:latin typeface="Times New Roman"/>
                          <a:ea typeface="Times New Roman"/>
                          <a:cs typeface="Latha"/>
                        </a:rPr>
                        <a:t>SiGe</a:t>
                      </a:r>
                      <a:r>
                        <a:rPr lang="en-IN" sz="1600" dirty="0">
                          <a:latin typeface="Times New Roman"/>
                          <a:ea typeface="Times New Roman"/>
                          <a:cs typeface="Latha"/>
                        </a:rPr>
                        <a:t> Amplifier with Peak Output Power of 27.3 </a:t>
                      </a:r>
                      <a:r>
                        <a:rPr lang="en-IN" sz="1600" dirty="0" err="1">
                          <a:latin typeface="Times New Roman"/>
                          <a:ea typeface="Times New Roman"/>
                          <a:cs typeface="Latha"/>
                        </a:rPr>
                        <a:t>dBm</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H. C. Lin, G. M. Rebeiz,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This paper presents a fully integrated 16-way power-combining amplifier for 67-92-GHz applications in an advanced 90-nm silicon germanium HBT technology.</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Single and Power-Combined Linear E-Band Power Amplifiers in 0.12- $\mu$ m SiGe With 19-dBm Average Power 1-GBaud 64-QAM Modulated Waveforms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E. Wagner and G. M. Rebeiz,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This paper presents a set of wideband, fully integrated E-band power amplifiers (PAs) designed in 0.12-μm silicon-germanium (</a:t>
                      </a:r>
                      <a:r>
                        <a:rPr lang="en-US" sz="1600" dirty="0" err="1">
                          <a:solidFill>
                            <a:srgbClr val="333333"/>
                          </a:solidFill>
                          <a:latin typeface="Times New Roman"/>
                          <a:ea typeface="Calibri"/>
                          <a:cs typeface="Latha"/>
                        </a:rPr>
                        <a:t>SiGe</a:t>
                      </a:r>
                      <a:r>
                        <a:rPr lang="en-US" sz="1600" dirty="0">
                          <a:solidFill>
                            <a:srgbClr val="333333"/>
                          </a:solidFill>
                          <a:latin typeface="Times New Roman"/>
                          <a:ea typeface="Calibri"/>
                          <a:cs typeface="Latha"/>
                        </a:rPr>
                        <a:t>) </a:t>
                      </a:r>
                      <a:r>
                        <a:rPr lang="en-US" sz="1600" dirty="0" err="1">
                          <a:solidFill>
                            <a:srgbClr val="333333"/>
                          </a:solidFill>
                          <a:latin typeface="Times New Roman"/>
                          <a:ea typeface="Calibri"/>
                          <a:cs typeface="Latha"/>
                        </a:rPr>
                        <a:t>BiCMOS</a:t>
                      </a:r>
                      <a:r>
                        <a:rPr lang="en-US" sz="1600" dirty="0">
                          <a:solidFill>
                            <a:srgbClr val="333333"/>
                          </a:solidFill>
                          <a:latin typeface="Times New Roman"/>
                          <a:ea typeface="Calibri"/>
                          <a:cs typeface="Latha"/>
                        </a:rPr>
                        <a:t> and working in the range of 60-75 GHz</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2300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dirty="0"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Millimeter-Wave CMOS Power Amplifiers with High Output Power and Wideband Performances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Y. Hsiao, Z. Tsai, H. Liao, J. Kao and H. Wang,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In this paper, we propose a design method of multi-way combining networks with impedance transformation for millimeter-wave (MMW) power amplifiers (PAs) to achieve high output power and wideband performance simultaneously in millimeter-wave frequency.</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High-Power High-Efficiency Class-E-Like Stacked mmWave PAs in SOI and Bulk CMOS: Theory and Implementation</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A. Chakrabarti and H. Krishnaswamy,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This paper investigates the concept of device stacking in the context of the Class-E family of nonlinear switching PAs at </a:t>
                      </a:r>
                      <a:r>
                        <a:rPr lang="en-US" sz="1600" dirty="0" err="1">
                          <a:solidFill>
                            <a:srgbClr val="333333"/>
                          </a:solidFill>
                          <a:latin typeface="Times New Roman"/>
                          <a:ea typeface="Calibri"/>
                          <a:cs typeface="Latha"/>
                        </a:rPr>
                        <a:t>mmWave</a:t>
                      </a:r>
                      <a:r>
                        <a:rPr lang="en-US" sz="1600" dirty="0">
                          <a:solidFill>
                            <a:srgbClr val="333333"/>
                          </a:solidFill>
                          <a:latin typeface="Times New Roman"/>
                          <a:ea typeface="Calibri"/>
                          <a:cs typeface="Latha"/>
                        </a:rPr>
                        <a:t> frequencies. </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1.png"/>
          <p:cNvPicPr>
            <a:picLocks noGrp="1" noChangeAspect="1" noChangeArrowheads="1"/>
          </p:cNvPicPr>
          <p:nvPr>
            <p:ph idx="1"/>
          </p:nvPr>
        </p:nvPicPr>
        <p:blipFill>
          <a:blip r:embed="rId2"/>
          <a:srcRect/>
          <a:stretch>
            <a:fillRect/>
          </a:stretch>
        </p:blipFill>
        <p:spPr bwMode="auto">
          <a:xfrm>
            <a:off x="2057400" y="1295400"/>
            <a:ext cx="6248399"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r>
              <a:rPr lang="en-IN" dirty="0" smtClean="0">
                <a:latin typeface="Times New Roman" pitchFamily="18" charset="0"/>
                <a:cs typeface="Times New Roman" pitchFamily="18" charset="0"/>
              </a:rPr>
              <a:t>In this dissertation, we develop Machine Learning techniques for automating mm-wave EM designs. Starting from the emerging mm-wave power and efficiency challenges, we theoretically propose the BCOD structure with a broad design space that has solutions for Impedance Transforming </a:t>
            </a:r>
            <a:r>
              <a:rPr lang="en-IN" dirty="0" err="1" smtClean="0">
                <a:latin typeface="Times New Roman" pitchFamily="18" charset="0"/>
                <a:cs typeface="Times New Roman" pitchFamily="18" charset="0"/>
              </a:rPr>
              <a:t>Baluns</a:t>
            </a:r>
            <a:r>
              <a:rPr lang="en-IN" dirty="0" smtClean="0">
                <a:latin typeface="Times New Roman" pitchFamily="18" charset="0"/>
                <a:cs typeface="Times New Roman" pitchFamily="18" charset="0"/>
              </a:rPr>
              <a:t>, Power Combiners, Out-Phasing circuits, and Doherty networks. Following that, the main contribution of the dissertation is to formulate Machine Learning techniques that can fully automate EM designs for the BCOD structures. To build various physical-electrical Machine Learning models, we randomly sample physical dimensions from a continuous design space, extract electrical labels from S-parameter files, train neural networks to learn the physical-electrical relationships, and evaluate the ML models with K-fold validation. The results demonstrate that our ML models can accurately predict electrical properties from physical dimensions, reducing the need for time consuming full-wave EM simulations.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H. C. Lin, G. M. </a:t>
            </a:r>
            <a:r>
              <a:rPr lang="en-IN" sz="1400" dirty="0" err="1" smtClean="0">
                <a:latin typeface="Times New Roman" pitchFamily="18" charset="0"/>
                <a:cs typeface="Times New Roman" pitchFamily="18" charset="0"/>
              </a:rPr>
              <a:t>Rebeiz</a:t>
            </a:r>
            <a:r>
              <a:rPr lang="en-IN" sz="1400" dirty="0" smtClean="0">
                <a:latin typeface="Times New Roman" pitchFamily="18" charset="0"/>
                <a:cs typeface="Times New Roman" pitchFamily="18" charset="0"/>
              </a:rPr>
              <a:t>, "A 70–80-GHz </a:t>
            </a:r>
            <a:r>
              <a:rPr lang="en-IN" sz="1400" dirty="0" err="1" smtClean="0">
                <a:latin typeface="Times New Roman" pitchFamily="18" charset="0"/>
                <a:cs typeface="Times New Roman" pitchFamily="18" charset="0"/>
              </a:rPr>
              <a:t>SiGe</a:t>
            </a:r>
            <a:r>
              <a:rPr lang="en-IN" sz="1400" dirty="0" smtClean="0">
                <a:latin typeface="Times New Roman" pitchFamily="18" charset="0"/>
                <a:cs typeface="Times New Roman" pitchFamily="18" charset="0"/>
              </a:rPr>
              <a:t> Amplifier with Peak Output Power of 27.3 </a:t>
            </a:r>
            <a:r>
              <a:rPr lang="en-IN" sz="1400" dirty="0" err="1" smtClean="0">
                <a:latin typeface="Times New Roman" pitchFamily="18" charset="0"/>
                <a:cs typeface="Times New Roman" pitchFamily="18" charset="0"/>
              </a:rPr>
              <a:t>dBm</a:t>
            </a:r>
            <a:r>
              <a:rPr lang="en-IN" sz="1400" dirty="0" smtClean="0">
                <a:latin typeface="Times New Roman" pitchFamily="18" charset="0"/>
                <a:cs typeface="Times New Roman" pitchFamily="18" charset="0"/>
              </a:rPr>
              <a:t>," IEEE Transactions on Microwave Theory and Techniques, vol. 64, no. 7, pp. 2039-2049, July 2016. </a:t>
            </a:r>
          </a:p>
          <a:p>
            <a:pPr algn="just">
              <a:lnSpc>
                <a:spcPct val="160000"/>
              </a:lnSpc>
            </a:pPr>
            <a:r>
              <a:rPr lang="en-IN" sz="1400" dirty="0" smtClean="0">
                <a:latin typeface="Times New Roman" pitchFamily="18" charset="0"/>
                <a:cs typeface="Times New Roman" pitchFamily="18" charset="0"/>
              </a:rPr>
              <a:t>[2] E. Wagner and G. M. </a:t>
            </a:r>
            <a:r>
              <a:rPr lang="en-IN" sz="1400" dirty="0" err="1" smtClean="0">
                <a:latin typeface="Times New Roman" pitchFamily="18" charset="0"/>
                <a:cs typeface="Times New Roman" pitchFamily="18" charset="0"/>
              </a:rPr>
              <a:t>Rebeiz</a:t>
            </a:r>
            <a:r>
              <a:rPr lang="en-IN" sz="1400" dirty="0" smtClean="0">
                <a:latin typeface="Times New Roman" pitchFamily="18" charset="0"/>
                <a:cs typeface="Times New Roman" pitchFamily="18" charset="0"/>
              </a:rPr>
              <a:t>, "Single and Power-Combined Linear E-Band Power Amplifiers in 0.12- $\mu$ m </a:t>
            </a:r>
            <a:r>
              <a:rPr lang="en-IN" sz="1400" dirty="0" err="1" smtClean="0">
                <a:latin typeface="Times New Roman" pitchFamily="18" charset="0"/>
                <a:cs typeface="Times New Roman" pitchFamily="18" charset="0"/>
              </a:rPr>
              <a:t>SiGe</a:t>
            </a:r>
            <a:r>
              <a:rPr lang="en-IN" sz="1400" dirty="0" smtClean="0">
                <a:latin typeface="Times New Roman" pitchFamily="18" charset="0"/>
                <a:cs typeface="Times New Roman" pitchFamily="18" charset="0"/>
              </a:rPr>
              <a:t> With 19-dBm Average Power 1-GBaud 64-QAM Modulated Waveforms," in IEEE Transactions on Microwave Theory and Techniques, vol. 67, no. 4, pp. 1531-1543, April 2019. </a:t>
            </a:r>
          </a:p>
          <a:p>
            <a:pPr algn="just">
              <a:lnSpc>
                <a:spcPct val="160000"/>
              </a:lnSpc>
            </a:pPr>
            <a:r>
              <a:rPr lang="en-IN" sz="1400" dirty="0" smtClean="0">
                <a:latin typeface="Times New Roman" pitchFamily="18" charset="0"/>
                <a:cs typeface="Times New Roman" pitchFamily="18" charset="0"/>
              </a:rPr>
              <a:t>[3] Y. Hsiao, Z. Tsai, H. Liao, J. Kao and H. Wang, "</a:t>
            </a:r>
            <a:r>
              <a:rPr lang="en-IN" sz="1400" dirty="0" err="1" smtClean="0">
                <a:latin typeface="Times New Roman" pitchFamily="18" charset="0"/>
                <a:cs typeface="Times New Roman" pitchFamily="18" charset="0"/>
              </a:rPr>
              <a:t>Millimeter</a:t>
            </a:r>
            <a:r>
              <a:rPr lang="en-IN" sz="1400" dirty="0" smtClean="0">
                <a:latin typeface="Times New Roman" pitchFamily="18" charset="0"/>
                <a:cs typeface="Times New Roman" pitchFamily="18" charset="0"/>
              </a:rPr>
              <a:t>-Wave CMOS Power Amplifiers with High Output Power and Wideband Performances," in IEEE Transactions on Microwave Theory and Techniques, vol. 61, no. 12, pp. 4520-4533, Dec. 2013. </a:t>
            </a:r>
          </a:p>
          <a:p>
            <a:pPr algn="just">
              <a:lnSpc>
                <a:spcPct val="160000"/>
              </a:lnSpc>
            </a:pPr>
            <a:r>
              <a:rPr lang="en-IN" sz="1400" dirty="0" smtClean="0">
                <a:latin typeface="Times New Roman" pitchFamily="18" charset="0"/>
                <a:cs typeface="Times New Roman" pitchFamily="18" charset="0"/>
              </a:rPr>
              <a:t>[4] A. </a:t>
            </a:r>
            <a:r>
              <a:rPr lang="en-IN" sz="1400" dirty="0" err="1" smtClean="0">
                <a:latin typeface="Times New Roman" pitchFamily="18" charset="0"/>
                <a:cs typeface="Times New Roman" pitchFamily="18" charset="0"/>
              </a:rPr>
              <a:t>Chakrabarti</a:t>
            </a:r>
            <a:r>
              <a:rPr lang="en-IN" sz="1400" dirty="0" smtClean="0">
                <a:latin typeface="Times New Roman" pitchFamily="18" charset="0"/>
                <a:cs typeface="Times New Roman" pitchFamily="18" charset="0"/>
              </a:rPr>
              <a:t> and H. </a:t>
            </a:r>
            <a:r>
              <a:rPr lang="en-IN" sz="1400" dirty="0" err="1" smtClean="0">
                <a:latin typeface="Times New Roman" pitchFamily="18" charset="0"/>
                <a:cs typeface="Times New Roman" pitchFamily="18" charset="0"/>
              </a:rPr>
              <a:t>Krishnaswamy</a:t>
            </a:r>
            <a:r>
              <a:rPr lang="en-IN" sz="1400" dirty="0" smtClean="0">
                <a:latin typeface="Times New Roman" pitchFamily="18" charset="0"/>
                <a:cs typeface="Times New Roman" pitchFamily="18" charset="0"/>
              </a:rPr>
              <a:t>, "High-Power High-Efficiency Class-E-Like Stacked </a:t>
            </a:r>
            <a:r>
              <a:rPr lang="en-IN" sz="1400" dirty="0" err="1" smtClean="0">
                <a:latin typeface="Times New Roman" pitchFamily="18" charset="0"/>
                <a:cs typeface="Times New Roman" pitchFamily="18" charset="0"/>
              </a:rPr>
              <a:t>mmWave</a:t>
            </a:r>
            <a:r>
              <a:rPr lang="en-IN" sz="1400" dirty="0" smtClean="0">
                <a:latin typeface="Times New Roman" pitchFamily="18" charset="0"/>
                <a:cs typeface="Times New Roman" pitchFamily="18" charset="0"/>
              </a:rPr>
              <a:t> PAs in SOI and Bulk CMOS: Theory and Implementation," in IEEE Transactions on Microwave Theory and Techniques, vol. 62, no. 8, pp. 1686-1704, Aug. 2014. </a:t>
            </a:r>
          </a:p>
          <a:p>
            <a:pPr algn="just">
              <a:lnSpc>
                <a:spcPct val="160000"/>
              </a:lnSpc>
            </a:pPr>
            <a:r>
              <a:rPr lang="en-IN" sz="1400" dirty="0" smtClean="0">
                <a:latin typeface="Times New Roman" pitchFamily="18" charset="0"/>
                <a:cs typeface="Times New Roman" pitchFamily="18" charset="0"/>
              </a:rPr>
              <a:t>[5] R. </a:t>
            </a:r>
            <a:r>
              <a:rPr lang="en-IN" sz="1400" dirty="0" err="1" smtClean="0">
                <a:latin typeface="Times New Roman" pitchFamily="18" charset="0"/>
                <a:cs typeface="Times New Roman" pitchFamily="18" charset="0"/>
              </a:rPr>
              <a:t>Bhat</a:t>
            </a:r>
            <a:r>
              <a:rPr lang="en-IN" sz="1400" dirty="0" smtClean="0">
                <a:latin typeface="Times New Roman" pitchFamily="18" charset="0"/>
                <a:cs typeface="Times New Roman" pitchFamily="18" charset="0"/>
              </a:rPr>
              <a:t>, A. </a:t>
            </a:r>
            <a:r>
              <a:rPr lang="en-IN" sz="1400" dirty="0" err="1" smtClean="0">
                <a:latin typeface="Times New Roman" pitchFamily="18" charset="0"/>
                <a:cs typeface="Times New Roman" pitchFamily="18" charset="0"/>
              </a:rPr>
              <a:t>Chakrabarti</a:t>
            </a:r>
            <a:r>
              <a:rPr lang="en-IN" sz="1400" dirty="0" smtClean="0">
                <a:latin typeface="Times New Roman" pitchFamily="18" charset="0"/>
                <a:cs typeface="Times New Roman" pitchFamily="18" charset="0"/>
              </a:rPr>
              <a:t>, and H. </a:t>
            </a:r>
            <a:r>
              <a:rPr lang="en-IN" sz="1400" dirty="0" err="1" smtClean="0">
                <a:latin typeface="Times New Roman" pitchFamily="18" charset="0"/>
                <a:cs typeface="Times New Roman" pitchFamily="18" charset="0"/>
              </a:rPr>
              <a:t>Krishnaswamy</a:t>
            </a:r>
            <a:r>
              <a:rPr lang="en-IN" sz="1400" dirty="0" smtClean="0">
                <a:latin typeface="Times New Roman" pitchFamily="18" charset="0"/>
                <a:cs typeface="Times New Roman" pitchFamily="18" charset="0"/>
              </a:rPr>
              <a:t>, “Large-scale power combining and mixed-signal </a:t>
            </a:r>
            <a:r>
              <a:rPr lang="en-IN" sz="1400" dirty="0" err="1" smtClean="0">
                <a:latin typeface="Times New Roman" pitchFamily="18" charset="0"/>
                <a:cs typeface="Times New Roman" pitchFamily="18" charset="0"/>
              </a:rPr>
              <a:t>linearizing</a:t>
            </a:r>
            <a:r>
              <a:rPr lang="en-IN" sz="1400" dirty="0" smtClean="0">
                <a:latin typeface="Times New Roman" pitchFamily="18" charset="0"/>
                <a:cs typeface="Times New Roman" pitchFamily="18" charset="0"/>
              </a:rPr>
              <a:t> architectures for watt-class </a:t>
            </a:r>
            <a:r>
              <a:rPr lang="en-IN" sz="1400" dirty="0" err="1" smtClean="0">
                <a:latin typeface="Times New Roman" pitchFamily="18" charset="0"/>
                <a:cs typeface="Times New Roman" pitchFamily="18" charset="0"/>
              </a:rPr>
              <a:t>mmWave</a:t>
            </a:r>
            <a:r>
              <a:rPr lang="en-IN" sz="1400" dirty="0" smtClean="0">
                <a:latin typeface="Times New Roman" pitchFamily="18" charset="0"/>
                <a:cs typeface="Times New Roman" pitchFamily="18" charset="0"/>
              </a:rPr>
              <a:t> CMOS power amplifiers,” IEEE Trans. </a:t>
            </a:r>
            <a:r>
              <a:rPr lang="en-IN" sz="1400" dirty="0" err="1" smtClean="0">
                <a:latin typeface="Times New Roman" pitchFamily="18" charset="0"/>
                <a:cs typeface="Times New Roman" pitchFamily="18" charset="0"/>
              </a:rPr>
              <a:t>Microw</a:t>
            </a:r>
            <a:r>
              <a:rPr lang="en-IN" sz="1400" dirty="0" smtClean="0">
                <a:latin typeface="Times New Roman" pitchFamily="18" charset="0"/>
                <a:cs typeface="Times New Roman" pitchFamily="18" charset="0"/>
              </a:rPr>
              <a:t>. Theory </a:t>
            </a:r>
            <a:r>
              <a:rPr lang="en-IN" sz="1400" dirty="0" err="1" smtClean="0">
                <a:latin typeface="Times New Roman" pitchFamily="18" charset="0"/>
                <a:cs typeface="Times New Roman" pitchFamily="18" charset="0"/>
              </a:rPr>
              <a:t>Techn</a:t>
            </a:r>
            <a:r>
              <a:rPr lang="en-IN" sz="1400" dirty="0" smtClean="0">
                <a:latin typeface="Times New Roman" pitchFamily="18" charset="0"/>
                <a:cs typeface="Times New Roman" pitchFamily="18" charset="0"/>
              </a:rPr>
              <a:t>., vol. 63, no. 2, pp. 703–718, Feb. 2015.</a:t>
            </a:r>
            <a:endParaRPr lang="en-US" sz="14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K. </a:t>
            </a:r>
            <a:r>
              <a:rPr lang="en-IN" sz="1400" dirty="0" err="1" smtClean="0">
                <a:latin typeface="Times New Roman" pitchFamily="18" charset="0"/>
                <a:cs typeface="Times New Roman" pitchFamily="18" charset="0"/>
              </a:rPr>
              <a:t>Datta</a:t>
            </a:r>
            <a:r>
              <a:rPr lang="en-IN" sz="1400" dirty="0" smtClean="0">
                <a:latin typeface="Times New Roman" pitchFamily="18" charset="0"/>
                <a:cs typeface="Times New Roman" pitchFamily="18" charset="0"/>
              </a:rPr>
              <a:t> and H. </a:t>
            </a:r>
            <a:r>
              <a:rPr lang="en-IN" sz="1400" dirty="0" err="1" smtClean="0">
                <a:latin typeface="Times New Roman" pitchFamily="18" charset="0"/>
                <a:cs typeface="Times New Roman" pitchFamily="18" charset="0"/>
              </a:rPr>
              <a:t>Hashemi</a:t>
            </a:r>
            <a:r>
              <a:rPr lang="en-IN" sz="1400" dirty="0" smtClean="0">
                <a:latin typeface="Times New Roman" pitchFamily="18" charset="0"/>
                <a:cs typeface="Times New Roman" pitchFamily="18" charset="0"/>
              </a:rPr>
              <a:t>, “Watt-level mm-wave power amplification with dynamic load modulation in a </a:t>
            </a:r>
            <a:r>
              <a:rPr lang="en-IN" sz="1400" dirty="0" err="1" smtClean="0">
                <a:latin typeface="Times New Roman" pitchFamily="18" charset="0"/>
                <a:cs typeface="Times New Roman" pitchFamily="18" charset="0"/>
              </a:rPr>
              <a:t>SiGe</a:t>
            </a:r>
            <a:r>
              <a:rPr lang="en-IN" sz="1400" dirty="0" smtClean="0">
                <a:latin typeface="Times New Roman" pitchFamily="18" charset="0"/>
                <a:cs typeface="Times New Roman" pitchFamily="18" charset="0"/>
              </a:rPr>
              <a:t> HBT digital power amplifier,” IEEE J. Solid-State Circuits, vol. 52, no. 2, pp. 371–388, Feb. 2017. </a:t>
            </a:r>
          </a:p>
          <a:p>
            <a:pPr algn="just">
              <a:lnSpc>
                <a:spcPct val="170000"/>
              </a:lnSpc>
            </a:pPr>
            <a:r>
              <a:rPr lang="en-IN" sz="1400" dirty="0" smtClean="0">
                <a:latin typeface="Times New Roman" pitchFamily="18" charset="0"/>
                <a:cs typeface="Times New Roman" pitchFamily="18" charset="0"/>
              </a:rPr>
              <a:t>[7] K. </a:t>
            </a:r>
            <a:r>
              <a:rPr lang="en-IN" sz="1400" dirty="0" err="1" smtClean="0">
                <a:latin typeface="Times New Roman" pitchFamily="18" charset="0"/>
                <a:cs typeface="Times New Roman" pitchFamily="18" charset="0"/>
              </a:rPr>
              <a:t>Datta</a:t>
            </a:r>
            <a:r>
              <a:rPr lang="en-IN" sz="1400" dirty="0" smtClean="0">
                <a:latin typeface="Times New Roman" pitchFamily="18" charset="0"/>
                <a:cs typeface="Times New Roman" pitchFamily="18" charset="0"/>
              </a:rPr>
              <a:t>, H. </a:t>
            </a:r>
            <a:r>
              <a:rPr lang="en-IN" sz="1400" dirty="0" err="1" smtClean="0">
                <a:latin typeface="Times New Roman" pitchFamily="18" charset="0"/>
                <a:cs typeface="Times New Roman" pitchFamily="18" charset="0"/>
              </a:rPr>
              <a:t>Hashemi</a:t>
            </a:r>
            <a:r>
              <a:rPr lang="en-IN" sz="1400" dirty="0" smtClean="0">
                <a:latin typeface="Times New Roman" pitchFamily="18" charset="0"/>
                <a:cs typeface="Times New Roman" pitchFamily="18" charset="0"/>
              </a:rPr>
              <a:t>, "High-Breakdown High-</a:t>
            </a:r>
            <a:r>
              <a:rPr lang="en-IN" sz="1400" dirty="0" err="1" smtClean="0">
                <a:latin typeface="Times New Roman" pitchFamily="18" charset="0"/>
                <a:cs typeface="Times New Roman" pitchFamily="18" charset="0"/>
              </a:rPr>
              <a:t>fmax</a:t>
            </a:r>
            <a:r>
              <a:rPr lang="en-IN" sz="1400" dirty="0" smtClean="0">
                <a:latin typeface="Times New Roman" pitchFamily="18" charset="0"/>
                <a:cs typeface="Times New Roman" pitchFamily="18" charset="0"/>
              </a:rPr>
              <a:t> Multiport Stacked-Transistor Topologies for the W-band Power Amplifiers," IEEE Journal of Solid-State Circuits, vol. 52, no. 5, pp. 1305-1319, May 2017. </a:t>
            </a:r>
          </a:p>
          <a:p>
            <a:pPr algn="just">
              <a:lnSpc>
                <a:spcPct val="170000"/>
              </a:lnSpc>
            </a:pPr>
            <a:r>
              <a:rPr lang="en-IN" sz="1400" dirty="0" smtClean="0">
                <a:latin typeface="Times New Roman" pitchFamily="18" charset="0"/>
                <a:cs typeface="Times New Roman" pitchFamily="18" charset="0"/>
              </a:rPr>
              <a:t>[8] W. Tai, L. R. </a:t>
            </a:r>
            <a:r>
              <a:rPr lang="en-IN" sz="1400" dirty="0" err="1" smtClean="0">
                <a:latin typeface="Times New Roman" pitchFamily="18" charset="0"/>
                <a:cs typeface="Times New Roman" pitchFamily="18" charset="0"/>
              </a:rPr>
              <a:t>Carley</a:t>
            </a:r>
            <a:r>
              <a:rPr lang="en-IN" sz="1400" dirty="0" smtClean="0">
                <a:latin typeface="Times New Roman" pitchFamily="18" charset="0"/>
                <a:cs typeface="Times New Roman" pitchFamily="18" charset="0"/>
              </a:rPr>
              <a:t> and D. S. Ricketts, "A 0.7W fully integrated 42GHz power amplifier with 10% PAE in 0.13µm </a:t>
            </a:r>
            <a:r>
              <a:rPr lang="en-IN" sz="1400" dirty="0" err="1" smtClean="0">
                <a:latin typeface="Times New Roman" pitchFamily="18" charset="0"/>
                <a:cs typeface="Times New Roman" pitchFamily="18" charset="0"/>
              </a:rPr>
              <a:t>SiGe</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BiCMOS</a:t>
            </a:r>
            <a:r>
              <a:rPr lang="en-IN" sz="1400" dirty="0" smtClean="0">
                <a:latin typeface="Times New Roman" pitchFamily="18" charset="0"/>
                <a:cs typeface="Times New Roman" pitchFamily="18" charset="0"/>
              </a:rPr>
              <a:t>," 2013 IEEE International </a:t>
            </a:r>
            <a:r>
              <a:rPr lang="en-IN" sz="1400" dirty="0" err="1" smtClean="0">
                <a:latin typeface="Times New Roman" pitchFamily="18" charset="0"/>
                <a:cs typeface="Times New Roman" pitchFamily="18" charset="0"/>
              </a:rPr>
              <a:t>SolidState</a:t>
            </a:r>
            <a:r>
              <a:rPr lang="en-IN" sz="1400" dirty="0" smtClean="0">
                <a:latin typeface="Times New Roman" pitchFamily="18" charset="0"/>
                <a:cs typeface="Times New Roman" pitchFamily="18" charset="0"/>
              </a:rPr>
              <a:t> Circuits Conference Digest of Technical Papers, San Francisco, CA, 2013, pp. 142-143. </a:t>
            </a:r>
          </a:p>
          <a:p>
            <a:pPr algn="just">
              <a:lnSpc>
                <a:spcPct val="170000"/>
              </a:lnSpc>
            </a:pPr>
            <a:r>
              <a:rPr lang="en-IN" sz="1400" dirty="0" smtClean="0">
                <a:latin typeface="Times New Roman" pitchFamily="18" charset="0"/>
                <a:cs typeface="Times New Roman" pitchFamily="18" charset="0"/>
              </a:rPr>
              <a:t>[9] I. Aoki, S. D. </a:t>
            </a:r>
            <a:r>
              <a:rPr lang="en-IN" sz="1400" dirty="0" err="1" smtClean="0">
                <a:latin typeface="Times New Roman" pitchFamily="18" charset="0"/>
                <a:cs typeface="Times New Roman" pitchFamily="18" charset="0"/>
              </a:rPr>
              <a:t>Kee</a:t>
            </a:r>
            <a:r>
              <a:rPr lang="en-IN" sz="1400" dirty="0" smtClean="0">
                <a:latin typeface="Times New Roman" pitchFamily="18" charset="0"/>
                <a:cs typeface="Times New Roman" pitchFamily="18" charset="0"/>
              </a:rPr>
              <a:t>, D. B. Rutledge, and A. </a:t>
            </a:r>
            <a:r>
              <a:rPr lang="en-IN" sz="1400" dirty="0" err="1" smtClean="0">
                <a:latin typeface="Times New Roman" pitchFamily="18" charset="0"/>
                <a:cs typeface="Times New Roman" pitchFamily="18" charset="0"/>
              </a:rPr>
              <a:t>Hajimiri</a:t>
            </a:r>
            <a:r>
              <a:rPr lang="en-IN" sz="1400" dirty="0" smtClean="0">
                <a:latin typeface="Times New Roman" pitchFamily="18" charset="0"/>
                <a:cs typeface="Times New Roman" pitchFamily="18" charset="0"/>
              </a:rPr>
              <a:t>, "Fully integrated CMOS Power Amplifier Design Using the Distributed Active-Transformer Architecture" IEEE J. Solid-State Circuits, vol.37, no. 3, Mar. 2002. </a:t>
            </a:r>
          </a:p>
          <a:p>
            <a:pPr algn="just">
              <a:lnSpc>
                <a:spcPct val="170000"/>
              </a:lnSpc>
            </a:pPr>
            <a:r>
              <a:rPr lang="en-IN" sz="1400" dirty="0" smtClean="0">
                <a:latin typeface="Times New Roman" pitchFamily="18" charset="0"/>
                <a:cs typeface="Times New Roman" pitchFamily="18" charset="0"/>
              </a:rPr>
              <a:t>[10]I. Aoki, S.D. </a:t>
            </a:r>
            <a:r>
              <a:rPr lang="en-IN" sz="1400" dirty="0" err="1" smtClean="0">
                <a:latin typeface="Times New Roman" pitchFamily="18" charset="0"/>
                <a:cs typeface="Times New Roman" pitchFamily="18" charset="0"/>
              </a:rPr>
              <a:t>Kee</a:t>
            </a:r>
            <a:r>
              <a:rPr lang="en-IN" sz="1400" dirty="0" smtClean="0">
                <a:latin typeface="Times New Roman" pitchFamily="18" charset="0"/>
                <a:cs typeface="Times New Roman" pitchFamily="18" charset="0"/>
              </a:rPr>
              <a:t>, D. B. Rutledge, A. </a:t>
            </a:r>
            <a:r>
              <a:rPr lang="en-IN" sz="1400" dirty="0" err="1" smtClean="0">
                <a:latin typeface="Times New Roman" pitchFamily="18" charset="0"/>
                <a:cs typeface="Times New Roman" pitchFamily="18" charset="0"/>
              </a:rPr>
              <a:t>Hajimiri</a:t>
            </a:r>
            <a:r>
              <a:rPr lang="en-IN" sz="1400" dirty="0" smtClean="0">
                <a:latin typeface="Times New Roman" pitchFamily="18" charset="0"/>
                <a:cs typeface="Times New Roman" pitchFamily="18" charset="0"/>
              </a:rPr>
              <a:t>, "Distributed active transformer-a new power-combining and impedance-transformation technique", IEEE Trans. </a:t>
            </a:r>
            <a:r>
              <a:rPr lang="en-IN" sz="1400" dirty="0" err="1" smtClean="0">
                <a:latin typeface="Times New Roman" pitchFamily="18" charset="0"/>
                <a:cs typeface="Times New Roman" pitchFamily="18" charset="0"/>
              </a:rPr>
              <a:t>Microw</a:t>
            </a:r>
            <a:r>
              <a:rPr lang="en-IN" sz="1400" dirty="0" smtClean="0">
                <a:latin typeface="Times New Roman" pitchFamily="18" charset="0"/>
                <a:cs typeface="Times New Roman" pitchFamily="18" charset="0"/>
              </a:rPr>
              <a:t>. Theory </a:t>
            </a:r>
            <a:r>
              <a:rPr lang="en-IN" sz="1400" dirty="0" err="1" smtClean="0">
                <a:latin typeface="Times New Roman" pitchFamily="18" charset="0"/>
                <a:cs typeface="Times New Roman" pitchFamily="18" charset="0"/>
              </a:rPr>
              <a:t>Techn</a:t>
            </a:r>
            <a:r>
              <a:rPr lang="en-IN" sz="1400" dirty="0" smtClean="0">
                <a:latin typeface="Times New Roman" pitchFamily="18" charset="0"/>
                <a:cs typeface="Times New Roman" pitchFamily="18" charset="0"/>
              </a:rPr>
              <a:t>., vol. 50, no. 1, pp. 316-331, Jan. 2002.</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1565</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Machine Learning for Automating the Design of Millimeter-Wave Baluns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2021-05-06T15:12:51Z</dcterms:modified>
</cp:coreProperties>
</file>