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5/6/2021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5/6/2021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5/6/2021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hyperlink" Target="https://www.ncbi.nlm.nih.gov/core/lw/2.0/html/tileshop_pmc/tileshop_pmc_inline.html?title=Click%20on%20image%20to%20zoom&amp;p=PMC3&amp;id=7180997_sensors-20-02027-g002.jpg"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Evaluating Performance of EEG Data-Driven Machine Learning for Traumatic Brain Injury Classification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200" dirty="0" smtClean="0">
                <a:latin typeface="Times New Roman" pitchFamily="18" charset="0"/>
                <a:cs typeface="Times New Roman" pitchFamily="18" charset="0"/>
              </a:rPr>
              <a:t>Objectives: Big data analytics can potentially benefit the assessment and management of complex neurological conditions by extracting information that is difficult to identify manually. In this study, we evaluated the performance of commonly used supervised machine learning algorithms in the classification of patients with traumatic brain injury (TBI) history from those with stroke history and/or normal EEG. Methods: Support vector machine (SVM) and K-nearest </a:t>
            </a:r>
            <a:r>
              <a:rPr lang="en-IN" sz="2200" dirty="0" err="1" smtClean="0">
                <a:latin typeface="Times New Roman" pitchFamily="18" charset="0"/>
                <a:cs typeface="Times New Roman" pitchFamily="18" charset="0"/>
              </a:rPr>
              <a:t>neighbors</a:t>
            </a:r>
            <a:r>
              <a:rPr lang="en-IN" sz="2200" dirty="0" smtClean="0">
                <a:latin typeface="Times New Roman" pitchFamily="18" charset="0"/>
                <a:cs typeface="Times New Roman" pitchFamily="18" charset="0"/>
              </a:rPr>
              <a:t> (KNN) models were generated with a diverse feature set from Temple EEG Corpus for both two-class classification of patients with TBI history from normal subjects and three-class classification of TBI, stroke and normal subjects. Results: For two-class classification, an accuracy of 0.94 was achieved in 10-fold cross validation (CV), and 0.76 in independent validation (IV). </a:t>
            </a:r>
            <a:endParaRPr lang="en-US" sz="22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lnSpcReduction="10000"/>
          </a:bodyPr>
          <a:lstStyle/>
          <a:p>
            <a:pPr algn="just">
              <a:lnSpc>
                <a:spcPct val="150000"/>
              </a:lnSpc>
              <a:buNone/>
            </a:pPr>
            <a:r>
              <a:rPr lang="en-IN" sz="2000" dirty="0" smtClean="0">
                <a:latin typeface="Times New Roman" pitchFamily="18" charset="0"/>
                <a:cs typeface="Times New Roman" pitchFamily="18" charset="0"/>
              </a:rPr>
              <a:t>For three-class classification, 0.85 and 0.71 accuracy were reached in CV and IV respectively. Overall, linear </a:t>
            </a:r>
            <a:r>
              <a:rPr lang="en-IN" sz="2000" dirty="0" err="1" smtClean="0">
                <a:latin typeface="Times New Roman" pitchFamily="18" charset="0"/>
                <a:cs typeface="Times New Roman" pitchFamily="18" charset="0"/>
              </a:rPr>
              <a:t>discriminant</a:t>
            </a:r>
            <a:r>
              <a:rPr lang="en-IN" sz="2000" dirty="0" smtClean="0">
                <a:latin typeface="Times New Roman" pitchFamily="18" charset="0"/>
                <a:cs typeface="Times New Roman" pitchFamily="18" charset="0"/>
              </a:rPr>
              <a:t> analysis (LDA) feature selection and SVM models consistently performed well in both CV and IV and for both two-class and three-class classification. Compared to normal control, both TBI and stroke patients showed an overall reduction in coherence and relative PSD in delta frequency, and an increase in higher frequency (alpha, mu, beta and gamma) power. But stroke patients showed a greater degree of change and had additional global decrease in theta power. Conclusions: Our study suggests that EEG data-driven machine learning can be a useful tool for TBI classification. Significance: Our study provides preliminary evidence that EEG ML algorithm can potentially provide specificity to separate different neurological conditions.</a:t>
            </a:r>
            <a:endParaRPr lang="en-US" sz="2000" dirty="0" smtClean="0">
              <a:latin typeface="Times New Roman" pitchFamily="18" charset="0"/>
              <a:cs typeface="Times New Roman" pitchFamily="18" charset="0"/>
            </a:endParaRP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Machine learning approaches such as support vector machine (SVM), decision tree (DT), artificial neural network (ANN) have also been used to classify TBI. </a:t>
            </a:r>
          </a:p>
          <a:p>
            <a:pPr algn="just">
              <a:lnSpc>
                <a:spcPct val="150000"/>
              </a:lnSpc>
            </a:pPr>
            <a:r>
              <a:rPr lang="en-IN" sz="2000" dirty="0" smtClean="0">
                <a:latin typeface="Times New Roman" pitchFamily="18" charset="0"/>
                <a:cs typeface="Times New Roman" pitchFamily="18" charset="0"/>
              </a:rPr>
              <a:t>Most existing machine learning models use inputs from various brain imaging techniques to classify TBI patients. </a:t>
            </a:r>
          </a:p>
          <a:p>
            <a:pPr algn="just">
              <a:lnSpc>
                <a:spcPct val="150000"/>
              </a:lnSpc>
            </a:pPr>
            <a:r>
              <a:rPr lang="en-IN" sz="2000" dirty="0" smtClean="0">
                <a:latin typeface="Times New Roman" pitchFamily="18" charset="0"/>
                <a:cs typeface="Times New Roman" pitchFamily="18" charset="0"/>
              </a:rPr>
              <a:t>In contrast, here, we directly use EEG for classification as the ultimate goal is to build a portable system which will be capable of detecting </a:t>
            </a:r>
            <a:r>
              <a:rPr lang="en-IN" sz="2000" dirty="0" err="1" smtClean="0">
                <a:latin typeface="Times New Roman" pitchFamily="18" charset="0"/>
                <a:cs typeface="Times New Roman" pitchFamily="18" charset="0"/>
              </a:rPr>
              <a:t>mTBI</a:t>
            </a:r>
            <a:r>
              <a:rPr lang="en-IN" sz="2000" dirty="0" smtClean="0">
                <a:latin typeface="Times New Roman" pitchFamily="18" charset="0"/>
                <a:cs typeface="Times New Roman" pitchFamily="18" charset="0"/>
              </a:rPr>
              <a:t> via EEG assessment in a field-based scenario.</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It also needs to be noted that almost all models published for TBI classification utilized supervised learning. </a:t>
            </a:r>
          </a:p>
          <a:p>
            <a:pPr algn="just">
              <a:lnSpc>
                <a:spcPct val="150000"/>
              </a:lnSpc>
            </a:pPr>
            <a:r>
              <a:rPr lang="en-IN" sz="2000" dirty="0" smtClean="0">
                <a:latin typeface="Times New Roman" pitchFamily="18" charset="0"/>
                <a:cs typeface="Times New Roman" pitchFamily="18" charset="0"/>
              </a:rPr>
              <a:t>However, one of the challenges in the detection and monitoring of TBI is the lack of an early and sensitive outcome measure. </a:t>
            </a:r>
          </a:p>
          <a:p>
            <a:pPr algn="just">
              <a:lnSpc>
                <a:spcPct val="150000"/>
              </a:lnSpc>
            </a:pPr>
            <a:r>
              <a:rPr lang="en-IN" sz="2000" dirty="0" smtClean="0">
                <a:latin typeface="Times New Roman" pitchFamily="18" charset="0"/>
                <a:cs typeface="Times New Roman" pitchFamily="18" charset="0"/>
              </a:rPr>
              <a:t>This restrains the performance of classifiers within our current knowledge breadth. McCrea et al.  reported that an EEG-based algorithm could potentially be more sensitive than conventional </a:t>
            </a:r>
            <a:r>
              <a:rPr lang="en-IN" sz="2000" dirty="0" err="1" smtClean="0">
                <a:latin typeface="Times New Roman" pitchFamily="18" charset="0"/>
                <a:cs typeface="Times New Roman" pitchFamily="18" charset="0"/>
              </a:rPr>
              <a:t>neurocognitive</a:t>
            </a:r>
            <a:r>
              <a:rPr lang="en-IN" sz="2000" dirty="0" smtClean="0">
                <a:latin typeface="Times New Roman" pitchFamily="18" charset="0"/>
                <a:cs typeface="Times New Roman" pitchFamily="18" charset="0"/>
              </a:rPr>
              <a:t> assessment in monitoring the recovery from TBI. </a:t>
            </a:r>
          </a:p>
          <a:p>
            <a:pPr algn="just">
              <a:lnSpc>
                <a:spcPct val="150000"/>
              </a:lnSpc>
            </a:pPr>
            <a:r>
              <a:rPr lang="en-IN" sz="2000" dirty="0" smtClean="0">
                <a:latin typeface="Times New Roman" pitchFamily="18" charset="0"/>
                <a:cs typeface="Times New Roman" pitchFamily="18" charset="0"/>
              </a:rPr>
              <a:t>Our own study in mice also suggests EEG changes can be observed without an apparent </a:t>
            </a:r>
            <a:r>
              <a:rPr lang="en-IN" sz="2000" dirty="0" err="1" smtClean="0">
                <a:latin typeface="Times New Roman" pitchFamily="18" charset="0"/>
                <a:cs typeface="Times New Roman" pitchFamily="18" charset="0"/>
              </a:rPr>
              <a:t>neuroinflammatory</a:t>
            </a:r>
            <a:r>
              <a:rPr lang="en-IN" sz="2000" dirty="0" smtClean="0">
                <a:latin typeface="Times New Roman" pitchFamily="18" charset="0"/>
                <a:cs typeface="Times New Roman" pitchFamily="18" charset="0"/>
              </a:rPr>
              <a:t> reaction . </a:t>
            </a:r>
          </a:p>
          <a:p>
            <a:pPr algn="just">
              <a:lnSpc>
                <a:spcPct val="150000"/>
              </a:lnSpc>
            </a:pPr>
            <a:r>
              <a:rPr lang="en-IN" sz="2000" dirty="0" smtClean="0">
                <a:latin typeface="Times New Roman" pitchFamily="18" charset="0"/>
                <a:cs typeface="Times New Roman" pitchFamily="18" charset="0"/>
              </a:rPr>
              <a:t>Therefore, in the future, an unsupervised approach can be explored to mitigate this limitation</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r>
              <a:rPr lang="en-IN" sz="2000" dirty="0" smtClean="0">
                <a:latin typeface="Times New Roman" pitchFamily="18" charset="0"/>
                <a:cs typeface="Times New Roman" pitchFamily="18" charset="0"/>
              </a:rPr>
              <a:t>An identical </a:t>
            </a:r>
            <a:r>
              <a:rPr lang="en-IN" sz="2000" dirty="0" err="1" smtClean="0">
                <a:latin typeface="Times New Roman" pitchFamily="18" charset="0"/>
                <a:cs typeface="Times New Roman" pitchFamily="18" charset="0"/>
              </a:rPr>
              <a:t>Conv</a:t>
            </a:r>
            <a:r>
              <a:rPr lang="en-IN" sz="2000" dirty="0" smtClean="0">
                <a:latin typeface="Times New Roman" pitchFamily="18" charset="0"/>
                <a:cs typeface="Times New Roman" pitchFamily="18" charset="0"/>
              </a:rPr>
              <a:t>-Pool combination repeats after that, giving the output to a batch-normalization layer then to 40 neurons of dense layer with L1 regularization equal to 0.001. </a:t>
            </a:r>
          </a:p>
          <a:p>
            <a:pPr algn="just"/>
            <a:r>
              <a:rPr lang="en-IN" sz="2000" dirty="0" smtClean="0">
                <a:latin typeface="Times New Roman" pitchFamily="18" charset="0"/>
                <a:cs typeface="Times New Roman" pitchFamily="18" charset="0"/>
              </a:rPr>
              <a:t>Here, we use categorical cross-entropy with the Adam optimizer and early stopping of 50 epochs for training. </a:t>
            </a:r>
          </a:p>
          <a:p>
            <a:pPr algn="just"/>
            <a:r>
              <a:rPr lang="en-IN" sz="2000" dirty="0" smtClean="0">
                <a:latin typeface="Times New Roman" pitchFamily="18" charset="0"/>
                <a:cs typeface="Times New Roman" pitchFamily="18" charset="0"/>
              </a:rPr>
              <a:t>Although other works proposed (for different tasks) deeper networks, avoiding manual feature extraction layers, yet our initial experiments showed leveraging decibel normalization method on the features significantly helps generalize the model . </a:t>
            </a:r>
          </a:p>
          <a:p>
            <a:pPr algn="just"/>
            <a:r>
              <a:rPr lang="en-IN" sz="2000" dirty="0" smtClean="0">
                <a:latin typeface="Times New Roman" pitchFamily="18" charset="0"/>
                <a:cs typeface="Times New Roman" pitchFamily="18" charset="0"/>
              </a:rPr>
              <a:t>A large domain mismatch between train and test sessions makes this normalization method crucial.</a:t>
            </a:r>
          </a:p>
          <a:p>
            <a:pPr algn="just">
              <a:buNone/>
            </a:pPr>
            <a:r>
              <a:rPr lang="en-IN" sz="2000" dirty="0" smtClean="0">
                <a:latin typeface="Times New Roman" pitchFamily="18" charset="0"/>
                <a:cs typeface="Times New Roman" pitchFamily="18" charset="0"/>
                <a:hlinkClick r:id="rId2"/>
              </a:rPr>
              <a:t/>
            </a:r>
            <a:br>
              <a:rPr lang="en-IN" sz="2000" dirty="0" smtClean="0">
                <a:latin typeface="Times New Roman" pitchFamily="18" charset="0"/>
                <a:cs typeface="Times New Roman" pitchFamily="18" charset="0"/>
                <a:hlinkClick r:id="rId2"/>
              </a:rPr>
            </a:b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EEG has advantages of being </a:t>
            </a:r>
            <a:r>
              <a:rPr lang="en-IN" sz="2000" dirty="0" err="1" smtClean="0">
                <a:latin typeface="Times New Roman" pitchFamily="18" charset="0"/>
                <a:cs typeface="Times New Roman" pitchFamily="18" charset="0"/>
              </a:rPr>
              <a:t>noninvasive</a:t>
            </a:r>
            <a:r>
              <a:rPr lang="en-IN" sz="2000" dirty="0" smtClean="0">
                <a:latin typeface="Times New Roman" pitchFamily="18" charset="0"/>
                <a:cs typeface="Times New Roman" pitchFamily="18" charset="0"/>
              </a:rPr>
              <a:t>, easy-to-use, portable and cost effective. However, when applied to TBI research, EEG yields mixed results in the literature. </a:t>
            </a:r>
          </a:p>
          <a:p>
            <a:pPr algn="just">
              <a:lnSpc>
                <a:spcPct val="150000"/>
              </a:lnSpc>
            </a:pPr>
            <a:r>
              <a:rPr lang="en-IN" sz="2000" dirty="0" smtClean="0">
                <a:latin typeface="Times New Roman" pitchFamily="18" charset="0"/>
                <a:cs typeface="Times New Roman" pitchFamily="18" charset="0"/>
              </a:rPr>
              <a:t>Views on the clinical significance of EEG in TBI assessment are historically controversial . </a:t>
            </a:r>
          </a:p>
          <a:p>
            <a:pPr algn="just">
              <a:lnSpc>
                <a:spcPct val="150000"/>
              </a:lnSpc>
            </a:pPr>
            <a:r>
              <a:rPr lang="en-IN" sz="2000" dirty="0" smtClean="0">
                <a:latin typeface="Times New Roman" pitchFamily="18" charset="0"/>
                <a:cs typeface="Times New Roman" pitchFamily="18" charset="0"/>
              </a:rPr>
              <a:t>Studies have shown significant differences in EEG-based power spectra data between mild TBI and normal groups while other studies report no such distinction. </a:t>
            </a:r>
          </a:p>
          <a:p>
            <a:pPr algn="just">
              <a:lnSpc>
                <a:spcPct val="150000"/>
              </a:lnSpc>
            </a:pPr>
            <a:r>
              <a:rPr lang="en-IN" sz="2000" dirty="0" smtClean="0">
                <a:latin typeface="Times New Roman" pitchFamily="18" charset="0"/>
                <a:cs typeface="Times New Roman" pitchFamily="18" charset="0"/>
              </a:rPr>
              <a:t>Researchers have also evaluated post-TBI changes in connectivity and entropy .</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439420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IN" sz="1600" dirty="0" err="1">
                          <a:latin typeface="Times New Roman"/>
                          <a:ea typeface="Times New Roman"/>
                          <a:cs typeface="Latha"/>
                        </a:rPr>
                        <a:t>Electrophysiologic</a:t>
                      </a:r>
                      <a:r>
                        <a:rPr lang="en-IN" sz="1600" dirty="0">
                          <a:latin typeface="Times New Roman"/>
                          <a:ea typeface="Times New Roman"/>
                          <a:cs typeface="Latha"/>
                        </a:rPr>
                        <a:t> recordings in traumatic brain injury</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IN" sz="1600">
                          <a:latin typeface="Times New Roman"/>
                          <a:ea typeface="Times New Roman"/>
                          <a:cs typeface="Latha"/>
                        </a:rPr>
                        <a:t>Schmitt, S. and M.A. Dichter,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 In humans, the EEG changes associated with mild TBI are relatively subtle and may be challenging to distinguish from EEG changes seen in other conditions.</a:t>
                      </a:r>
                      <a:endParaRPr lang="en-IN" sz="11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Traumatic brain injury detection using electrophysiological methods</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Rapp, P.E.,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A study was conducted to summarize and evaluate the statistical rigor of evidence on the overall utility of </a:t>
                      </a:r>
                      <a:r>
                        <a:rPr lang="en-US" sz="1600" dirty="0" err="1">
                          <a:solidFill>
                            <a:srgbClr val="333333"/>
                          </a:solidFill>
                          <a:latin typeface="Times New Roman"/>
                          <a:ea typeface="Calibri"/>
                          <a:cs typeface="Latha"/>
                        </a:rPr>
                        <a:t>qEEG</a:t>
                      </a:r>
                      <a:r>
                        <a:rPr lang="en-US" sz="1600" dirty="0">
                          <a:solidFill>
                            <a:srgbClr val="333333"/>
                          </a:solidFill>
                          <a:latin typeface="Times New Roman"/>
                          <a:ea typeface="Calibri"/>
                          <a:cs typeface="Latha"/>
                        </a:rPr>
                        <a:t> as an </a:t>
                      </a:r>
                      <a:r>
                        <a:rPr lang="en-US" sz="1600" dirty="0" err="1">
                          <a:solidFill>
                            <a:srgbClr val="333333"/>
                          </a:solidFill>
                          <a:latin typeface="Times New Roman"/>
                          <a:ea typeface="Calibri"/>
                          <a:cs typeface="Latha"/>
                        </a:rPr>
                        <a:t>mTBI</a:t>
                      </a:r>
                      <a:r>
                        <a:rPr lang="en-US" sz="1600" dirty="0">
                          <a:solidFill>
                            <a:srgbClr val="333333"/>
                          </a:solidFill>
                          <a:latin typeface="Times New Roman"/>
                          <a:ea typeface="Calibri"/>
                          <a:cs typeface="Latha"/>
                        </a:rPr>
                        <a:t> detection tool.</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600" dirty="0">
                          <a:latin typeface="Times New Roman"/>
                          <a:ea typeface="Calibri"/>
                          <a:cs typeface="Latha"/>
                        </a:rPr>
                        <a:t>Routine and quantitative EEG in mild traumatic brain injury</a:t>
                      </a:r>
                      <a:endParaRPr lang="en-IN" sz="11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Nuwer, M.R., et al.,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solidFill>
                            <a:srgbClr val="333333"/>
                          </a:solidFill>
                          <a:latin typeface="Times New Roman"/>
                          <a:ea typeface="Calibri"/>
                          <a:cs typeface="Latha"/>
                        </a:rPr>
                        <a:t>There are no clear EEG or QEEG features unique to mild traumatic brain injury. Late after head injury, the correspondence is poor between electrophysiologic findings and clinical symptoms</a:t>
                      </a:r>
                      <a:r>
                        <a:rPr lang="en-IN" sz="1100">
                          <a:latin typeface="Calibri"/>
                          <a:ea typeface="Calibri"/>
                          <a:cs typeface="Latha"/>
                        </a:rPr>
                        <a:t>.</a:t>
                      </a:r>
                    </a:p>
                  </a:txBody>
                  <a:tcPr marL="68580" marR="68580" marT="0" marB="0"/>
                </a:tc>
              </a:tr>
              <a:tr h="370840">
                <a:tc>
                  <a:txBody>
                    <a:bodyPr/>
                    <a:lstStyle/>
                    <a:p>
                      <a:pPr algn="just">
                        <a:lnSpc>
                          <a:spcPct val="150000"/>
                        </a:lnSpc>
                        <a:spcAft>
                          <a:spcPts val="500"/>
                        </a:spcAft>
                        <a:tabLst>
                          <a:tab pos="457200" algn="l"/>
                        </a:tabLst>
                      </a:pPr>
                      <a:r>
                        <a:rPr lang="en-US" sz="1600">
                          <a:latin typeface="Times New Roman"/>
                          <a:ea typeface="Calibri"/>
                          <a:cs typeface="Latha"/>
                        </a:rPr>
                        <a:t>Clinical electrophysiologic assessments and mild traumatic brain injury: state-of-the-science and implications for clinical practice</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a:latin typeface="Times New Roman"/>
                          <a:ea typeface="Calibri"/>
                          <a:cs typeface="Latha"/>
                        </a:rPr>
                        <a:t>Arciniegas, D.B., </a:t>
                      </a:r>
                      <a:endParaRPr lang="en-IN" sz="11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600" dirty="0">
                          <a:solidFill>
                            <a:srgbClr val="333333"/>
                          </a:solidFill>
                          <a:latin typeface="Times New Roman"/>
                          <a:ea typeface="Calibri"/>
                          <a:cs typeface="Latha"/>
                        </a:rPr>
                        <a:t>Effective and appropriate use of EEG and </a:t>
                      </a:r>
                      <a:r>
                        <a:rPr lang="en-US" sz="1600" dirty="0" err="1">
                          <a:solidFill>
                            <a:srgbClr val="333333"/>
                          </a:solidFill>
                          <a:latin typeface="Times New Roman"/>
                          <a:ea typeface="Calibri"/>
                          <a:cs typeface="Latha"/>
                        </a:rPr>
                        <a:t>qEEG</a:t>
                      </a:r>
                      <a:r>
                        <a:rPr lang="en-US" sz="1600" dirty="0">
                          <a:solidFill>
                            <a:srgbClr val="333333"/>
                          </a:solidFill>
                          <a:latin typeface="Times New Roman"/>
                          <a:ea typeface="Calibri"/>
                          <a:cs typeface="Latha"/>
                        </a:rPr>
                        <a:t> in this context requires expert-level knowledge of these technologies, </a:t>
                      </a:r>
                      <a:r>
                        <a:rPr lang="en-US" sz="1600" dirty="0" err="1">
                          <a:solidFill>
                            <a:srgbClr val="333333"/>
                          </a:solidFill>
                          <a:latin typeface="Times New Roman"/>
                          <a:ea typeface="Calibri"/>
                          <a:cs typeface="Latha"/>
                        </a:rPr>
                        <a:t>mTBI</a:t>
                      </a:r>
                      <a:r>
                        <a:rPr lang="en-US" sz="1600" dirty="0">
                          <a:solidFill>
                            <a:srgbClr val="333333"/>
                          </a:solidFill>
                          <a:latin typeface="Times New Roman"/>
                          <a:ea typeface="Calibri"/>
                          <a:cs typeface="Latha"/>
                        </a:rPr>
                        <a:t>, and the differential diagnosis for </a:t>
                      </a:r>
                      <a:r>
                        <a:rPr lang="en-US" sz="1600" dirty="0" err="1">
                          <a:solidFill>
                            <a:srgbClr val="333333"/>
                          </a:solidFill>
                          <a:latin typeface="Times New Roman"/>
                          <a:ea typeface="Calibri"/>
                          <a:cs typeface="Latha"/>
                        </a:rPr>
                        <a:t>postconcussive</a:t>
                      </a:r>
                      <a:r>
                        <a:rPr lang="en-US" sz="1600" dirty="0">
                          <a:solidFill>
                            <a:srgbClr val="333333"/>
                          </a:solidFill>
                          <a:latin typeface="Times New Roman"/>
                          <a:ea typeface="Calibri"/>
                          <a:cs typeface="Latha"/>
                        </a:rPr>
                        <a:t> symptoms.</a:t>
                      </a:r>
                      <a:endParaRPr lang="en-IN" sz="11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 2.png"/>
          <p:cNvPicPr>
            <a:picLocks noGrp="1" noChangeAspect="1" noChangeArrowheads="1"/>
          </p:cNvPicPr>
          <p:nvPr>
            <p:ph idx="1"/>
          </p:nvPr>
        </p:nvPicPr>
        <p:blipFill>
          <a:blip r:embed="rId2"/>
          <a:srcRect/>
          <a:stretch>
            <a:fillRect/>
          </a:stretch>
        </p:blipFill>
        <p:spPr bwMode="auto">
          <a:xfrm>
            <a:off x="1981200" y="1752600"/>
            <a:ext cx="5867399" cy="42672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p:txBody>
          <a:bodyPr>
            <a:normAutofit/>
          </a:bodyPr>
          <a:lstStyle/>
          <a:p>
            <a:pPr algn="just">
              <a:buNone/>
            </a:pPr>
            <a:r>
              <a:rPr lang="en-IN" sz="2000" dirty="0" smtClean="0">
                <a:latin typeface="Times New Roman" pitchFamily="18" charset="0"/>
                <a:cs typeface="Times New Roman" pitchFamily="18" charset="0"/>
              </a:rPr>
              <a:t>This study demonstrates that ML models built upon </a:t>
            </a:r>
            <a:r>
              <a:rPr lang="en-IN" sz="2000" dirty="0" err="1" smtClean="0">
                <a:latin typeface="Times New Roman" pitchFamily="18" charset="0"/>
                <a:cs typeface="Times New Roman" pitchFamily="18" charset="0"/>
              </a:rPr>
              <a:t>qEEG</a:t>
            </a:r>
            <a:r>
              <a:rPr lang="en-IN" sz="2000" dirty="0" smtClean="0">
                <a:latin typeface="Times New Roman" pitchFamily="18" charset="0"/>
                <a:cs typeface="Times New Roman" pitchFamily="18" charset="0"/>
              </a:rPr>
              <a:t> features and demographic information extracted from existing public databases could distinguish between TBI and normal patients with up to 0.94 accuracy and 0.94 sensitivity in CV and 0.76 accuracy and 0.80 sensitivity in IV. With the addition of a cohort of stroke patients, these models were able to outperform a theoretical model that could only detect changes between normal and abnormal EEGs. In fact, further investigation into the best three-class models showed it distinguished stroke with the highest precision. Feature selection method appears to play the most important role in the performance of models.</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Schmitt, S. and M.A. </a:t>
            </a:r>
            <a:r>
              <a:rPr lang="en-IN" sz="1600" dirty="0" err="1" smtClean="0">
                <a:latin typeface="Times New Roman" pitchFamily="18" charset="0"/>
                <a:cs typeface="Times New Roman" pitchFamily="18" charset="0"/>
              </a:rPr>
              <a:t>Dichter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Electrophysiologic</a:t>
            </a:r>
            <a:r>
              <a:rPr lang="en-IN" sz="1600" dirty="0" smtClean="0">
                <a:latin typeface="Times New Roman" pitchFamily="18" charset="0"/>
                <a:cs typeface="Times New Roman" pitchFamily="18" charset="0"/>
              </a:rPr>
              <a:t> recordings in traumatic brain injury," </a:t>
            </a:r>
            <a:r>
              <a:rPr lang="en-IN" sz="1600" dirty="0" err="1" smtClean="0">
                <a:latin typeface="Times New Roman" pitchFamily="18" charset="0"/>
                <a:cs typeface="Times New Roman" pitchFamily="18" charset="0"/>
              </a:rPr>
              <a:t>Handb</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Clin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Neurol</a:t>
            </a:r>
            <a:r>
              <a:rPr lang="en-IN" sz="1600" dirty="0" smtClean="0">
                <a:latin typeface="Times New Roman" pitchFamily="18" charset="0"/>
                <a:cs typeface="Times New Roman" pitchFamily="18" charset="0"/>
              </a:rPr>
              <a:t>, vol. 127, pp. 319-39. 2015. </a:t>
            </a:r>
          </a:p>
          <a:p>
            <a:pPr algn="just">
              <a:lnSpc>
                <a:spcPct val="160000"/>
              </a:lnSpc>
            </a:pPr>
            <a:r>
              <a:rPr lang="en-IN" sz="1600" dirty="0" smtClean="0">
                <a:latin typeface="Times New Roman" pitchFamily="18" charset="0"/>
                <a:cs typeface="Times New Roman" pitchFamily="18" charset="0"/>
              </a:rPr>
              <a:t>2. Rapp, P.E., et al., "Traumatic brain injury detection using electrophysiological methods," Front Hum </a:t>
            </a:r>
            <a:r>
              <a:rPr lang="en-IN" sz="1600" dirty="0" err="1" smtClean="0">
                <a:latin typeface="Times New Roman" pitchFamily="18" charset="0"/>
                <a:cs typeface="Times New Roman" pitchFamily="18" charset="0"/>
              </a:rPr>
              <a:t>Neurosci</a:t>
            </a:r>
            <a:r>
              <a:rPr lang="en-IN" sz="1600" dirty="0" smtClean="0">
                <a:latin typeface="Times New Roman" pitchFamily="18" charset="0"/>
                <a:cs typeface="Times New Roman" pitchFamily="18" charset="0"/>
              </a:rPr>
              <a:t>, vol. 9, pp. 11. Feb. 2015 </a:t>
            </a:r>
          </a:p>
          <a:p>
            <a:pPr algn="just">
              <a:lnSpc>
                <a:spcPct val="160000"/>
              </a:lnSpc>
            </a:pPr>
            <a:r>
              <a:rPr lang="en-IN" sz="1600" dirty="0" smtClean="0">
                <a:latin typeface="Times New Roman" pitchFamily="18" charset="0"/>
                <a:cs typeface="Times New Roman" pitchFamily="18" charset="0"/>
              </a:rPr>
              <a:t>3. </a:t>
            </a:r>
            <a:r>
              <a:rPr lang="en-IN" sz="1600" dirty="0" err="1" smtClean="0">
                <a:latin typeface="Times New Roman" pitchFamily="18" charset="0"/>
                <a:cs typeface="Times New Roman" pitchFamily="18" charset="0"/>
              </a:rPr>
              <a:t>Nuwer</a:t>
            </a:r>
            <a:r>
              <a:rPr lang="en-IN" sz="1600" dirty="0" smtClean="0">
                <a:latin typeface="Times New Roman" pitchFamily="18" charset="0"/>
                <a:cs typeface="Times New Roman" pitchFamily="18" charset="0"/>
              </a:rPr>
              <a:t>, M.R., et al., "Routine and quantitative EEG in mild traumatic brain injury," </a:t>
            </a:r>
            <a:r>
              <a:rPr lang="en-IN" sz="1600" dirty="0" err="1" smtClean="0">
                <a:latin typeface="Times New Roman" pitchFamily="18" charset="0"/>
                <a:cs typeface="Times New Roman" pitchFamily="18" charset="0"/>
              </a:rPr>
              <a:t>Clin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Neurophysiol</a:t>
            </a:r>
            <a:r>
              <a:rPr lang="en-IN" sz="1600" dirty="0" smtClean="0">
                <a:latin typeface="Times New Roman" pitchFamily="18" charset="0"/>
                <a:cs typeface="Times New Roman" pitchFamily="18" charset="0"/>
              </a:rPr>
              <a:t>, vol. 116, no. 9, pp. 2001-25. Sep. 2005.</a:t>
            </a:r>
          </a:p>
          <a:p>
            <a:pPr algn="just">
              <a:lnSpc>
                <a:spcPct val="160000"/>
              </a:lnSpc>
            </a:pPr>
            <a:r>
              <a:rPr lang="en-IN" sz="1600" dirty="0" smtClean="0">
                <a:latin typeface="Times New Roman" pitchFamily="18" charset="0"/>
                <a:cs typeface="Times New Roman" pitchFamily="18" charset="0"/>
              </a:rPr>
              <a:t>4. </a:t>
            </a:r>
            <a:r>
              <a:rPr lang="en-IN" sz="1600" dirty="0" err="1" smtClean="0">
                <a:latin typeface="Times New Roman" pitchFamily="18" charset="0"/>
                <a:cs typeface="Times New Roman" pitchFamily="18" charset="0"/>
              </a:rPr>
              <a:t>Arciniegas</a:t>
            </a:r>
            <a:r>
              <a:rPr lang="en-IN" sz="1600" dirty="0" smtClean="0">
                <a:latin typeface="Times New Roman" pitchFamily="18" charset="0"/>
                <a:cs typeface="Times New Roman" pitchFamily="18" charset="0"/>
              </a:rPr>
              <a:t>, D.B., "Clinical </a:t>
            </a:r>
            <a:r>
              <a:rPr lang="en-IN" sz="1600" dirty="0" err="1" smtClean="0">
                <a:latin typeface="Times New Roman" pitchFamily="18" charset="0"/>
                <a:cs typeface="Times New Roman" pitchFamily="18" charset="0"/>
              </a:rPr>
              <a:t>electrophysiologic</a:t>
            </a:r>
            <a:r>
              <a:rPr lang="en-IN" sz="1600" dirty="0" smtClean="0">
                <a:latin typeface="Times New Roman" pitchFamily="18" charset="0"/>
                <a:cs typeface="Times New Roman" pitchFamily="18" charset="0"/>
              </a:rPr>
              <a:t> assessments and mild traumatic brain injury: state-of-the-science and implications for clinical practice," </a:t>
            </a:r>
            <a:r>
              <a:rPr lang="en-IN" sz="1600" dirty="0" err="1" smtClean="0">
                <a:latin typeface="Times New Roman" pitchFamily="18" charset="0"/>
                <a:cs typeface="Times New Roman" pitchFamily="18" charset="0"/>
              </a:rPr>
              <a:t>Int</a:t>
            </a:r>
            <a:r>
              <a:rPr lang="en-IN" sz="1600" dirty="0" smtClean="0">
                <a:latin typeface="Times New Roman" pitchFamily="18" charset="0"/>
                <a:cs typeface="Times New Roman" pitchFamily="18" charset="0"/>
              </a:rPr>
              <a:t> J </a:t>
            </a:r>
            <a:r>
              <a:rPr lang="en-IN" sz="1600" dirty="0" err="1" smtClean="0">
                <a:latin typeface="Times New Roman" pitchFamily="18" charset="0"/>
                <a:cs typeface="Times New Roman" pitchFamily="18" charset="0"/>
              </a:rPr>
              <a:t>Psychophysiol</a:t>
            </a:r>
            <a:r>
              <a:rPr lang="en-IN" sz="1600" dirty="0" smtClean="0">
                <a:latin typeface="Times New Roman" pitchFamily="18" charset="0"/>
                <a:cs typeface="Times New Roman" pitchFamily="18" charset="0"/>
              </a:rPr>
              <a:t>, vol. 82, no. 1, pp. 41-52. Oct. 2011. </a:t>
            </a:r>
          </a:p>
          <a:p>
            <a:pPr algn="just">
              <a:lnSpc>
                <a:spcPct val="16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Lewine</a:t>
            </a:r>
            <a:r>
              <a:rPr lang="en-IN" sz="1600" dirty="0" smtClean="0">
                <a:latin typeface="Times New Roman" pitchFamily="18" charset="0"/>
                <a:cs typeface="Times New Roman" pitchFamily="18" charset="0"/>
              </a:rPr>
              <a:t>, J.D., et al., "Quantitative EEG Biomarkers for Mild Traumatic Brain Injury," J </a:t>
            </a:r>
            <a:r>
              <a:rPr lang="en-IN" sz="1600" dirty="0" err="1" smtClean="0">
                <a:latin typeface="Times New Roman" pitchFamily="18" charset="0"/>
                <a:cs typeface="Times New Roman" pitchFamily="18" charset="0"/>
              </a:rPr>
              <a:t>Clin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Neurophysiol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36, no. 4, pp. 298-305. Jul. 2019.</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Modarres</a:t>
            </a:r>
            <a:r>
              <a:rPr lang="en-IN" sz="1600" dirty="0" smtClean="0">
                <a:latin typeface="Times New Roman" pitchFamily="18" charset="0"/>
                <a:cs typeface="Times New Roman" pitchFamily="18" charset="0"/>
              </a:rPr>
              <a:t>, M., et al., "EEG slow waves in traumatic brain injury: Convergent findings in mouse and man." </a:t>
            </a:r>
            <a:r>
              <a:rPr lang="en-IN" sz="1600" dirty="0" err="1" smtClean="0">
                <a:latin typeface="Times New Roman" pitchFamily="18" charset="0"/>
                <a:cs typeface="Times New Roman" pitchFamily="18" charset="0"/>
              </a:rPr>
              <a:t>Neurobiol</a:t>
            </a:r>
            <a:r>
              <a:rPr lang="en-IN" sz="1600" dirty="0" smtClean="0">
                <a:latin typeface="Times New Roman" pitchFamily="18" charset="0"/>
                <a:cs typeface="Times New Roman" pitchFamily="18" charset="0"/>
              </a:rPr>
              <a:t> Sleep Circadian Rhythms,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2. pp. 59-70. Jul. 2016. </a:t>
            </a:r>
          </a:p>
          <a:p>
            <a:pPr algn="just">
              <a:lnSpc>
                <a:spcPct val="170000"/>
              </a:lnSpc>
            </a:pP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Haglund</a:t>
            </a:r>
            <a:r>
              <a:rPr lang="en-IN" sz="1600" dirty="0" smtClean="0">
                <a:latin typeface="Times New Roman" pitchFamily="18" charset="0"/>
                <a:cs typeface="Times New Roman" pitchFamily="18" charset="0"/>
              </a:rPr>
              <a:t>, Y. and H.E. </a:t>
            </a:r>
            <a:r>
              <a:rPr lang="en-IN" sz="1600" dirty="0" err="1" smtClean="0">
                <a:latin typeface="Times New Roman" pitchFamily="18" charset="0"/>
                <a:cs typeface="Times New Roman" pitchFamily="18" charset="0"/>
              </a:rPr>
              <a:t>Persson</a:t>
            </a:r>
            <a:r>
              <a:rPr lang="en-IN" sz="1600" dirty="0" smtClean="0">
                <a:latin typeface="Times New Roman" pitchFamily="18" charset="0"/>
                <a:cs typeface="Times New Roman" pitchFamily="18" charset="0"/>
              </a:rPr>
              <a:t>, "Does Swedish amateur boxing lead to chronic brain damage? 3. A retrospective clinical </a:t>
            </a:r>
            <a:r>
              <a:rPr lang="en-IN" sz="1600" dirty="0" err="1" smtClean="0">
                <a:latin typeface="Times New Roman" pitchFamily="18" charset="0"/>
                <a:cs typeface="Times New Roman" pitchFamily="18" charset="0"/>
              </a:rPr>
              <a:t>neurophysiological</a:t>
            </a:r>
            <a:r>
              <a:rPr lang="en-IN" sz="1600" dirty="0" smtClean="0">
                <a:latin typeface="Times New Roman" pitchFamily="18" charset="0"/>
                <a:cs typeface="Times New Roman" pitchFamily="18" charset="0"/>
              </a:rPr>
              <a:t> study," </a:t>
            </a:r>
            <a:r>
              <a:rPr lang="en-IN" sz="1600" dirty="0" err="1" smtClean="0">
                <a:latin typeface="Times New Roman" pitchFamily="18" charset="0"/>
                <a:cs typeface="Times New Roman" pitchFamily="18" charset="0"/>
              </a:rPr>
              <a:t>Acta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Neurol</a:t>
            </a:r>
            <a:r>
              <a:rPr lang="en-IN" sz="1600" dirty="0" smtClean="0">
                <a:latin typeface="Times New Roman" pitchFamily="18" charset="0"/>
                <a:cs typeface="Times New Roman" pitchFamily="18" charset="0"/>
              </a:rPr>
              <a:t> Scand,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82, no. 6, pp. 353-60. Dec. 1990.</a:t>
            </a:r>
          </a:p>
          <a:p>
            <a:pPr algn="just">
              <a:lnSpc>
                <a:spcPct val="170000"/>
              </a:lnSpc>
            </a:pPr>
            <a:r>
              <a:rPr lang="en-IN" sz="1600" dirty="0" smtClean="0">
                <a:latin typeface="Times New Roman" pitchFamily="18" charset="0"/>
                <a:cs typeface="Times New Roman" pitchFamily="18" charset="0"/>
              </a:rPr>
              <a:t>8. Kumar, S., et al., "Reduction of functional brain connectivity in mild traumatic brain injury during working memory," J </a:t>
            </a:r>
            <a:r>
              <a:rPr lang="en-IN" sz="1600" dirty="0" err="1" smtClean="0">
                <a:latin typeface="Times New Roman" pitchFamily="18" charset="0"/>
                <a:cs typeface="Times New Roman" pitchFamily="18" charset="0"/>
              </a:rPr>
              <a:t>Neurotrauma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26, no. 5, pp. 665-75. May. 2009. </a:t>
            </a:r>
          </a:p>
          <a:p>
            <a:pPr algn="just">
              <a:lnSpc>
                <a:spcPct val="170000"/>
              </a:lnSpc>
            </a:pPr>
            <a:r>
              <a:rPr lang="en-IN" sz="1600" dirty="0" smtClean="0">
                <a:latin typeface="Times New Roman" pitchFamily="18" charset="0"/>
                <a:cs typeface="Times New Roman" pitchFamily="18" charset="0"/>
              </a:rPr>
              <a:t>9. Cao, C. and S. </a:t>
            </a:r>
            <a:r>
              <a:rPr lang="en-IN" sz="1600" dirty="0" err="1" smtClean="0">
                <a:latin typeface="Times New Roman" pitchFamily="18" charset="0"/>
                <a:cs typeface="Times New Roman" pitchFamily="18" charset="0"/>
              </a:rPr>
              <a:t>Slobounov</a:t>
            </a:r>
            <a:r>
              <a:rPr lang="en-IN" sz="1600" dirty="0" smtClean="0">
                <a:latin typeface="Times New Roman" pitchFamily="18" charset="0"/>
                <a:cs typeface="Times New Roman" pitchFamily="18" charset="0"/>
              </a:rPr>
              <a:t>, "Alteration of cortical functional connectivity as a result of traumatic brain injury revealed by graph theory, ICA, and </a:t>
            </a:r>
            <a:r>
              <a:rPr lang="en-IN" sz="1600" dirty="0" err="1" smtClean="0">
                <a:latin typeface="Times New Roman" pitchFamily="18" charset="0"/>
                <a:cs typeface="Times New Roman" pitchFamily="18" charset="0"/>
              </a:rPr>
              <a:t>sLORETA</a:t>
            </a:r>
            <a:r>
              <a:rPr lang="en-IN" sz="1600" dirty="0" smtClean="0">
                <a:latin typeface="Times New Roman" pitchFamily="18" charset="0"/>
                <a:cs typeface="Times New Roman" pitchFamily="18" charset="0"/>
              </a:rPr>
              <a:t> analyses of EEG signals," IEEE Trans Neural </a:t>
            </a:r>
            <a:r>
              <a:rPr lang="en-IN" sz="1600" dirty="0" err="1" smtClean="0">
                <a:latin typeface="Times New Roman" pitchFamily="18" charset="0"/>
                <a:cs typeface="Times New Roman" pitchFamily="18" charset="0"/>
              </a:rPr>
              <a:t>Syst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Rehabil</a:t>
            </a:r>
            <a:r>
              <a:rPr lang="en-IN" sz="1600" dirty="0" smtClean="0">
                <a:latin typeface="Times New Roman" pitchFamily="18" charset="0"/>
                <a:cs typeface="Times New Roman" pitchFamily="18" charset="0"/>
              </a:rPr>
              <a:t> Eng,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18, no. 1, pp. 11-9. Feb. 2010. </a:t>
            </a:r>
          </a:p>
          <a:p>
            <a:pPr algn="just">
              <a:lnSpc>
                <a:spcPct val="170000"/>
              </a:lnSpc>
            </a:pPr>
            <a:r>
              <a:rPr lang="en-IN" sz="1600" dirty="0" smtClean="0">
                <a:latin typeface="Times New Roman" pitchFamily="18" charset="0"/>
                <a:cs typeface="Times New Roman" pitchFamily="18" charset="0"/>
              </a:rPr>
              <a:t>10. </a:t>
            </a:r>
            <a:r>
              <a:rPr lang="en-IN" sz="1600" dirty="0" err="1" smtClean="0">
                <a:latin typeface="Times New Roman" pitchFamily="18" charset="0"/>
                <a:cs typeface="Times New Roman" pitchFamily="18" charset="0"/>
              </a:rPr>
              <a:t>Munia</a:t>
            </a:r>
            <a:r>
              <a:rPr lang="en-IN" sz="1600" dirty="0" smtClean="0">
                <a:latin typeface="Times New Roman" pitchFamily="18" charset="0"/>
                <a:cs typeface="Times New Roman" pitchFamily="18" charset="0"/>
              </a:rPr>
              <a:t>, T.T.K., et al., "A Novel EEG Based Spectral Analysis of Persistent Brain Function Alteration in Athletes with Concussion History," </a:t>
            </a:r>
            <a:r>
              <a:rPr lang="en-IN" sz="1600" dirty="0" err="1" smtClean="0">
                <a:latin typeface="Times New Roman" pitchFamily="18" charset="0"/>
                <a:cs typeface="Times New Roman" pitchFamily="18" charset="0"/>
              </a:rPr>
              <a:t>Sci</a:t>
            </a:r>
            <a:r>
              <a:rPr lang="en-IN" sz="1600" dirty="0" smtClean="0">
                <a:latin typeface="Times New Roman" pitchFamily="18" charset="0"/>
                <a:cs typeface="Times New Roman" pitchFamily="18" charset="0"/>
              </a:rPr>
              <a:t> Rep, </a:t>
            </a:r>
            <a:r>
              <a:rPr lang="en-IN" sz="1600" dirty="0" err="1" smtClean="0">
                <a:latin typeface="Times New Roman" pitchFamily="18" charset="0"/>
                <a:cs typeface="Times New Roman" pitchFamily="18" charset="0"/>
              </a:rPr>
              <a:t>vol</a:t>
            </a:r>
            <a:r>
              <a:rPr lang="en-IN" sz="1600" dirty="0" smtClean="0">
                <a:latin typeface="Times New Roman" pitchFamily="18" charset="0"/>
                <a:cs typeface="Times New Roman" pitchFamily="18" charset="0"/>
              </a:rPr>
              <a:t> 7, no. 1, pp. 17221. Dec. 2017</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1266</TotalTime>
  <Words>1386</Words>
  <Application>Microsoft Office PowerPoint</Application>
  <PresentationFormat>On-screen Show (4:3)</PresentationFormat>
  <Paragraphs>70</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Evaluating Performance of EEG Data-Driven Machine Learning for Traumatic Brain Injury Classification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562</cp:revision>
  <dcterms:created xsi:type="dcterms:W3CDTF">2006-08-16T00:00:00Z</dcterms:created>
  <dcterms:modified xsi:type="dcterms:W3CDTF">2021-05-06T14:54:23Z</dcterms:modified>
</cp:coreProperties>
</file>