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Coordinates-based Resource Allocation Through Supervised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Appropriate allocation of system resources is essential for meeting the increased user-traffic demands in the next generation wireless technologies. </a:t>
            </a:r>
          </a:p>
          <a:p>
            <a:pPr algn="just"/>
            <a:r>
              <a:rPr lang="en-IN" sz="2000" dirty="0" smtClean="0">
                <a:latin typeface="Times New Roman" pitchFamily="18" charset="0"/>
                <a:cs typeface="Times New Roman" pitchFamily="18" charset="0"/>
              </a:rPr>
              <a:t>Traditionally, the system relies on channel state information (CSI) of the users for optimizing the resource allocation, which becomes costly for fast-varying channel conditions. </a:t>
            </a:r>
          </a:p>
          <a:p>
            <a:pPr algn="just"/>
            <a:r>
              <a:rPr lang="en-IN" sz="2000" dirty="0" smtClean="0">
                <a:latin typeface="Times New Roman" pitchFamily="18" charset="0"/>
                <a:cs typeface="Times New Roman" pitchFamily="18" charset="0"/>
              </a:rPr>
              <a:t>Considering that future wireless technologies will be based on dense network deployment, where the mobile terminals are in line-of-sight of the transmitters, the terminals’ position information provides an alternative to estimate the channel condition. </a:t>
            </a:r>
          </a:p>
          <a:p>
            <a:pPr algn="just"/>
            <a:r>
              <a:rPr lang="en-IN" sz="2000" dirty="0" smtClean="0">
                <a:latin typeface="Times New Roman" pitchFamily="18" charset="0"/>
                <a:cs typeface="Times New Roman" pitchFamily="18" charset="0"/>
              </a:rPr>
              <a:t>In this work, we propose a coordinates-based resource allocation scheme using supervised machine learning techniques, and investigate how efficiently this scheme performs in comparison to the traditional approach under various propagation conditions.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We consider a simplistic system set up as a first step, where a single transmitter serves a single mobile user. </a:t>
            </a:r>
          </a:p>
          <a:p>
            <a:pPr algn="just">
              <a:lnSpc>
                <a:spcPct val="150000"/>
              </a:lnSpc>
            </a:pPr>
            <a:r>
              <a:rPr lang="en-IN" sz="2000" dirty="0" smtClean="0">
                <a:latin typeface="Times New Roman" pitchFamily="18" charset="0"/>
                <a:cs typeface="Times New Roman" pitchFamily="18" charset="0"/>
              </a:rPr>
              <a:t>The performance results show that the coordinates-based resource allocation scheme achieves a performance very close to the CSI-based scheme, even when the available user’s coordinates are erroneous. </a:t>
            </a:r>
          </a:p>
          <a:p>
            <a:pPr algn="just">
              <a:lnSpc>
                <a:spcPct val="150000"/>
              </a:lnSpc>
            </a:pPr>
            <a:r>
              <a:rPr lang="en-IN" sz="2000" dirty="0" smtClean="0">
                <a:latin typeface="Times New Roman" pitchFamily="18" charset="0"/>
                <a:cs typeface="Times New Roman" pitchFamily="18" charset="0"/>
              </a:rPr>
              <a:t>The proposed scheme performs consistently well with realistic system simulation, requiring only 4 s of training time, and the appropriate resource allocation is predicted in less than 90 µs with a learnt model of size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For existing wireless systems assisted by cloud computing, a huge amount of data on historical scenarios may have been collected and stored at the cloud. </a:t>
            </a:r>
          </a:p>
          <a:p>
            <a:pPr algn="just">
              <a:lnSpc>
                <a:spcPct val="150000"/>
              </a:lnSpc>
            </a:pPr>
            <a:r>
              <a:rPr lang="en-IN" sz="2000" dirty="0" smtClean="0">
                <a:latin typeface="Times New Roman" pitchFamily="18" charset="0"/>
                <a:cs typeface="Times New Roman" pitchFamily="18" charset="0"/>
              </a:rPr>
              <a:t>The strong computing capability of the cloud is exploited to search the optimal or near-optimal solutions for these historical scenarios. By classifying these solutions, the similarities hidden in these historical scenarios are extracted as a machine learning based resource allocation scheme. </a:t>
            </a:r>
          </a:p>
          <a:p>
            <a:pPr algn="just">
              <a:lnSpc>
                <a:spcPct val="150000"/>
              </a:lnSpc>
            </a:pPr>
            <a:r>
              <a:rPr lang="en-IN" sz="2000" dirty="0" smtClean="0">
                <a:latin typeface="Times New Roman" pitchFamily="18" charset="0"/>
                <a:cs typeface="Times New Roman" pitchFamily="18" charset="0"/>
              </a:rPr>
              <a:t>The machine learning based resource allocation scheme will be forwarded to guide BS how to allocate radio resource more efficiently. When a BS is deployed in a new area, there is usually no available data about historical scenarios.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consider the maximization of transport capacity as the optimization problem in this work. </a:t>
            </a:r>
          </a:p>
          <a:p>
            <a:pPr algn="just">
              <a:lnSpc>
                <a:spcPct val="150000"/>
              </a:lnSpc>
            </a:pPr>
            <a:r>
              <a:rPr lang="en-IN" sz="2000" dirty="0" smtClean="0">
                <a:latin typeface="Times New Roman" pitchFamily="18" charset="0"/>
                <a:cs typeface="Times New Roman" pitchFamily="18" charset="0"/>
              </a:rPr>
              <a:t>The transport capacity at the terminal depends on the allocation of available system resources between the BS-terminal pair.</a:t>
            </a:r>
          </a:p>
          <a:p>
            <a:pPr algn="just">
              <a:lnSpc>
                <a:spcPct val="150000"/>
              </a:lnSpc>
            </a:pPr>
            <a:r>
              <a:rPr lang="en-IN" sz="2000" dirty="0" smtClean="0">
                <a:latin typeface="Times New Roman" pitchFamily="18" charset="0"/>
                <a:cs typeface="Times New Roman" pitchFamily="18" charset="0"/>
              </a:rPr>
              <a:t>In this work, we apply supervised machine learning to design a coordinates-based resource allocation scheme to solve the capacity maximization problem.</a:t>
            </a:r>
          </a:p>
          <a:p>
            <a:pPr algn="just">
              <a:lnSpc>
                <a:spcPct val="150000"/>
              </a:lnSpc>
            </a:pPr>
            <a:r>
              <a:rPr lang="en-IN" sz="2000" dirty="0" smtClean="0">
                <a:latin typeface="Times New Roman" pitchFamily="18" charset="0"/>
                <a:cs typeface="Times New Roman" pitchFamily="18" charset="0"/>
              </a:rPr>
              <a:t>One formulation is based on designing the dataset for binary classification problem, but this implies that the output variable can take one of the two possible values.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At the cloud, a huge amount of historical data on scenarios are stored using the cloud </a:t>
            </a:r>
            <a:r>
              <a:rPr lang="en-IN" sz="2000" dirty="0" err="1" smtClean="0">
                <a:latin typeface="Times New Roman" pitchFamily="18" charset="0"/>
                <a:cs typeface="Times New Roman" pitchFamily="18" charset="0"/>
              </a:rPr>
              <a:t>storage.The</a:t>
            </a:r>
            <a:r>
              <a:rPr lang="en-IN" sz="2000" dirty="0" smtClean="0">
                <a:latin typeface="Times New Roman" pitchFamily="18" charset="0"/>
                <a:cs typeface="Times New Roman" pitchFamily="18" charset="0"/>
              </a:rPr>
              <a:t> historical data has a lot of attributes, including the user number, the CSI of users, international mobile subscriber identification numbers (IMSIs) of users, and so </a:t>
            </a:r>
            <a:r>
              <a:rPr lang="en-IN" sz="2000" dirty="0" err="1" smtClean="0">
                <a:latin typeface="Times New Roman" pitchFamily="18" charset="0"/>
                <a:cs typeface="Times New Roman" pitchFamily="18" charset="0"/>
              </a:rPr>
              <a:t>on.Some</a:t>
            </a:r>
            <a:r>
              <a:rPr lang="en-IN" sz="2000" dirty="0" smtClean="0">
                <a:latin typeface="Times New Roman" pitchFamily="18" charset="0"/>
                <a:cs typeface="Times New Roman" pitchFamily="18" charset="0"/>
              </a:rPr>
              <a:t> attributes, such as IMSIs of users, may be irrelevant for the specific resource allocation, i.e., these irrelevant attributes are not included in the parameter </a:t>
            </a:r>
            <a:r>
              <a:rPr lang="en-IN" sz="2000" dirty="0" err="1" smtClean="0">
                <a:latin typeface="Times New Roman" pitchFamily="18" charset="0"/>
                <a:cs typeface="Times New Roman" pitchFamily="18" charset="0"/>
              </a:rPr>
              <a:t>ve</a:t>
            </a:r>
            <a:r>
              <a:rPr lang="en-IN" sz="2000" dirty="0" smtClean="0">
                <a:latin typeface="Times New Roman" pitchFamily="18" charset="0"/>
                <a:cs typeface="Times New Roman" pitchFamily="18" charset="0"/>
              </a:rPr>
              <a:t> 7 problem. </a:t>
            </a:r>
          </a:p>
          <a:p>
            <a:pPr algn="just">
              <a:lnSpc>
                <a:spcPct val="150000"/>
              </a:lnSpc>
            </a:pPr>
            <a:r>
              <a:rPr lang="en-IN" sz="2000" dirty="0" smtClean="0">
                <a:latin typeface="Times New Roman" pitchFamily="18" charset="0"/>
                <a:cs typeface="Times New Roman" pitchFamily="18" charset="0"/>
              </a:rPr>
              <a:t>Learning from a large number of raw data with many attributes generally requires a large amount of memory and computation power, and it may influence the learning accuracy. Therefore, the irrelevant attributes can be removed without incurring much loss of the data quality.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present a detailed description of the </a:t>
            </a:r>
            <a:r>
              <a:rPr lang="en-IN" sz="2000" dirty="0" err="1" smtClean="0">
                <a:latin typeface="Times New Roman" pitchFamily="18" charset="0"/>
                <a:cs typeface="Times New Roman" pitchFamily="18" charset="0"/>
              </a:rPr>
              <a:t>coordinatesbased</a:t>
            </a:r>
            <a:r>
              <a:rPr lang="en-IN" sz="2000" dirty="0" smtClean="0">
                <a:latin typeface="Times New Roman" pitchFamily="18" charset="0"/>
                <a:cs typeface="Times New Roman" pitchFamily="18" charset="0"/>
              </a:rPr>
              <a:t> resource allocation scheme through machine learning proposed in, and discuss the different possibilities for dataset formulation and the associated challenges. </a:t>
            </a:r>
          </a:p>
          <a:p>
            <a:pPr algn="just">
              <a:lnSpc>
                <a:spcPct val="150000"/>
              </a:lnSpc>
            </a:pPr>
            <a:r>
              <a:rPr lang="en-IN" sz="2000" dirty="0" smtClean="0">
                <a:latin typeface="Times New Roman" pitchFamily="18" charset="0"/>
                <a:cs typeface="Times New Roman" pitchFamily="18" charset="0"/>
              </a:rPr>
              <a:t>We investigate the applicability of the proposed coordinates-based resource allocation scheme using the different dataset formulations. </a:t>
            </a:r>
          </a:p>
          <a:p>
            <a:pPr algn="just">
              <a:lnSpc>
                <a:spcPct val="150000"/>
              </a:lnSpc>
            </a:pPr>
            <a:r>
              <a:rPr lang="en-IN" sz="2000" dirty="0" smtClean="0">
                <a:latin typeface="Times New Roman" pitchFamily="18" charset="0"/>
                <a:cs typeface="Times New Roman" pitchFamily="18" charset="0"/>
              </a:rPr>
              <a:t>Based on the best possible choice for dataset formulation, we investigate the performance results of the proposed scheme with respect to the stochastic variations in system characterization.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High-Speed Radio-Resource Scheduling for 5G Ultra-High-Density Distributed Antenna Systems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Y. Arikawa, H. Uzawa, T. Sakamoto, and S. Shigematsu,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proposed scheme can search for the most suitable combination. It then quickly obtains the combination for which the system throughput is higher, and thus the scheduling can be done within the required period</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Thirty Years of Machine Learning: The Road to Pareto-Optimal Wireless Networks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Wang, C. Jiang, H. Zhang, Y. Ren, K. Chen, and L. Hanzo,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Machine learning (ML) algorithms have great success in supporting big data analytics, efficient pa - </a:t>
                      </a:r>
                      <a:r>
                        <a:rPr lang="en-US" sz="1600" dirty="0" err="1">
                          <a:latin typeface="Times New Roman"/>
                          <a:ea typeface="Calibri"/>
                          <a:cs typeface="Latha"/>
                        </a:rPr>
                        <a:t>rameter</a:t>
                      </a:r>
                      <a:r>
                        <a:rPr lang="en-US" sz="1600" dirty="0">
                          <a:latin typeface="Times New Roman"/>
                          <a:ea typeface="Calibri"/>
                          <a:cs typeface="Latha"/>
                        </a:rPr>
                        <a:t> estimation and interactive decision making</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3942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Deep Architectures for Modulation Recognition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N. E. West and T. O’Shea,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We survey the latest advances in machine learning with deep neural networks by applying them to the task of radio modulation recognition.</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machine learning approach to qoe-based video admission control and resource allocation in wireless systems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Testolin, M. Zanforlin, M. De Filippo De Grazia, D. Munaretto, A. Zanella, M. Zorzi, and M. Zorzi,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propose a machine learning approach to support </a:t>
                      </a:r>
                      <a:r>
                        <a:rPr lang="en-US" sz="1600" dirty="0" err="1">
                          <a:solidFill>
                            <a:srgbClr val="333333"/>
                          </a:solidFill>
                          <a:latin typeface="Times New Roman"/>
                          <a:ea typeface="Calibri"/>
                          <a:cs typeface="Latha"/>
                        </a:rPr>
                        <a:t>QoE</a:t>
                      </a:r>
                      <a:r>
                        <a:rPr lang="en-US" sz="1600" dirty="0">
                          <a:solidFill>
                            <a:srgbClr val="333333"/>
                          </a:solidFill>
                          <a:latin typeface="Times New Roman"/>
                          <a:ea typeface="Calibri"/>
                          <a:cs typeface="Latha"/>
                        </a:rPr>
                        <a:t>-based Video Admission Control (VAC) and Resource Management (RM) algorithms.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png"/>
          <p:cNvPicPr>
            <a:picLocks noGrp="1" noChangeAspect="1" noChangeArrowheads="1"/>
          </p:cNvPicPr>
          <p:nvPr>
            <p:ph idx="1"/>
          </p:nvPr>
        </p:nvPicPr>
        <p:blipFill>
          <a:blip r:embed="rId2"/>
          <a:srcRect/>
          <a:stretch>
            <a:fillRect/>
          </a:stretch>
        </p:blipFill>
        <p:spPr bwMode="auto">
          <a:xfrm>
            <a:off x="1752600" y="1447800"/>
            <a:ext cx="70104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numCol="1">
            <a:normAutofit/>
          </a:bodyPr>
          <a:lstStyle/>
          <a:p>
            <a:pPr algn="just">
              <a:buNone/>
            </a:pPr>
            <a:r>
              <a:rPr lang="en-IN" sz="2000" dirty="0" smtClean="0">
                <a:latin typeface="Times New Roman" pitchFamily="18" charset="0"/>
                <a:cs typeface="Times New Roman" pitchFamily="18" charset="0"/>
              </a:rPr>
              <a:t>This work presented a detailed design of </a:t>
            </a:r>
            <a:r>
              <a:rPr lang="en-IN" sz="2000" dirty="0" err="1" smtClean="0">
                <a:latin typeface="Times New Roman" pitchFamily="18" charset="0"/>
                <a:cs typeface="Times New Roman" pitchFamily="18" charset="0"/>
              </a:rPr>
              <a:t>coordinatesbased</a:t>
            </a:r>
            <a:r>
              <a:rPr lang="en-IN" sz="2000" dirty="0" smtClean="0">
                <a:latin typeface="Times New Roman" pitchFamily="18" charset="0"/>
                <a:cs typeface="Times New Roman" pitchFamily="18" charset="0"/>
              </a:rPr>
              <a:t> resource allocation scheme using machine learning frameworks. We used supervised machine learning to learn the relationship between the terminal’s position coordinates and the associated resource allocation to maximize the transport capacity of the system. A performance adjusted accuracy metric was introduced to determine the prediction performance of the learning frameworks with different dataset formulations, based on which the dataset formulation D2 was found to be the best. The average system transport capacity is used for performance comparison between the proposed coordinates-based resource allocation scheme, a simple geometry-based scheme and a legacy CSI-based resource allocation scheme.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Y. </a:t>
            </a:r>
            <a:r>
              <a:rPr lang="en-IN" sz="1400" dirty="0" err="1" smtClean="0">
                <a:latin typeface="Times New Roman" pitchFamily="18" charset="0"/>
                <a:cs typeface="Times New Roman" pitchFamily="18" charset="0"/>
              </a:rPr>
              <a:t>Arikawa</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Uzawa</a:t>
            </a:r>
            <a:r>
              <a:rPr lang="en-IN" sz="1400" dirty="0" smtClean="0">
                <a:latin typeface="Times New Roman" pitchFamily="18" charset="0"/>
                <a:cs typeface="Times New Roman" pitchFamily="18" charset="0"/>
              </a:rPr>
              <a:t>, T. Sakamoto, and S. </a:t>
            </a:r>
            <a:r>
              <a:rPr lang="en-IN" sz="1400" dirty="0" err="1" smtClean="0">
                <a:latin typeface="Times New Roman" pitchFamily="18" charset="0"/>
                <a:cs typeface="Times New Roman" pitchFamily="18" charset="0"/>
              </a:rPr>
              <a:t>Shigematsu</a:t>
            </a:r>
            <a:r>
              <a:rPr lang="en-IN" sz="1400" dirty="0" smtClean="0">
                <a:latin typeface="Times New Roman" pitchFamily="18" charset="0"/>
                <a:cs typeface="Times New Roman" pitchFamily="18" charset="0"/>
              </a:rPr>
              <a:t>, “High-Speed Radio-Resource Scheduling for 5G Ultra-High-Density Distributed Antenna Systems,” in 8th International Conference on Wireless Communications Signal Processing, Oct 2016, pp. 1–5. </a:t>
            </a:r>
          </a:p>
          <a:p>
            <a:pPr algn="just">
              <a:lnSpc>
                <a:spcPct val="160000"/>
              </a:lnSpc>
            </a:pPr>
            <a:r>
              <a:rPr lang="en-IN" sz="1400" dirty="0" smtClean="0">
                <a:latin typeface="Times New Roman" pitchFamily="18" charset="0"/>
                <a:cs typeface="Times New Roman" pitchFamily="18" charset="0"/>
              </a:rPr>
              <a:t>[2] J. Wang, C. Jiang, H. Zhang, Y. </a:t>
            </a:r>
            <a:r>
              <a:rPr lang="en-IN" sz="1400" dirty="0" err="1" smtClean="0">
                <a:latin typeface="Times New Roman" pitchFamily="18" charset="0"/>
                <a:cs typeface="Times New Roman" pitchFamily="18" charset="0"/>
              </a:rPr>
              <a:t>Ren</a:t>
            </a:r>
            <a:r>
              <a:rPr lang="en-IN" sz="1400" dirty="0" smtClean="0">
                <a:latin typeface="Times New Roman" pitchFamily="18" charset="0"/>
                <a:cs typeface="Times New Roman" pitchFamily="18" charset="0"/>
              </a:rPr>
              <a:t>, K. Chen, and L. </a:t>
            </a:r>
            <a:r>
              <a:rPr lang="en-IN" sz="1400" dirty="0" err="1" smtClean="0">
                <a:latin typeface="Times New Roman" pitchFamily="18" charset="0"/>
                <a:cs typeface="Times New Roman" pitchFamily="18" charset="0"/>
              </a:rPr>
              <a:t>Hanzo</a:t>
            </a:r>
            <a:r>
              <a:rPr lang="en-IN" sz="1400" dirty="0" smtClean="0">
                <a:latin typeface="Times New Roman" pitchFamily="18" charset="0"/>
                <a:cs typeface="Times New Roman" pitchFamily="18" charset="0"/>
              </a:rPr>
              <a:t>, “Thirty Years of Machine Learning: The Road to Pareto-Optimal Wireless Networks,” IEEE Communications Surveys Tutorials, pp. 1–1, 2020. </a:t>
            </a:r>
          </a:p>
          <a:p>
            <a:pPr algn="just">
              <a:lnSpc>
                <a:spcPct val="160000"/>
              </a:lnSpc>
            </a:pPr>
            <a:r>
              <a:rPr lang="en-IN" sz="1400" dirty="0" smtClean="0">
                <a:latin typeface="Times New Roman" pitchFamily="18" charset="0"/>
                <a:cs typeface="Times New Roman" pitchFamily="18" charset="0"/>
              </a:rPr>
              <a:t>[3] N. E. West and T. O’Shea, “Deep Architectures for Modulation Recognition,” in 2017 IEEE International Symposium on Dynamic Spectrum Access Networks (</a:t>
            </a:r>
            <a:r>
              <a:rPr lang="en-IN" sz="1400" dirty="0" err="1" smtClean="0">
                <a:latin typeface="Times New Roman" pitchFamily="18" charset="0"/>
                <a:cs typeface="Times New Roman" pitchFamily="18" charset="0"/>
              </a:rPr>
              <a:t>DySPAN</a:t>
            </a:r>
            <a:r>
              <a:rPr lang="en-IN" sz="1400" dirty="0" smtClean="0">
                <a:latin typeface="Times New Roman" pitchFamily="18" charset="0"/>
                <a:cs typeface="Times New Roman" pitchFamily="18" charset="0"/>
              </a:rPr>
              <a:t>), 2017, pp. 1–6. </a:t>
            </a:r>
          </a:p>
          <a:p>
            <a:pPr algn="just">
              <a:lnSpc>
                <a:spcPct val="160000"/>
              </a:lnSpc>
            </a:pPr>
            <a:r>
              <a:rPr lang="en-IN" sz="1400" dirty="0" smtClean="0">
                <a:latin typeface="Times New Roman" pitchFamily="18" charset="0"/>
                <a:cs typeface="Times New Roman" pitchFamily="18" charset="0"/>
              </a:rPr>
              <a:t>[4] A. </a:t>
            </a:r>
            <a:r>
              <a:rPr lang="en-IN" sz="1400" dirty="0" err="1" smtClean="0">
                <a:latin typeface="Times New Roman" pitchFamily="18" charset="0"/>
                <a:cs typeface="Times New Roman" pitchFamily="18" charset="0"/>
              </a:rPr>
              <a:t>Testolin</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Zanforlin</a:t>
            </a:r>
            <a:r>
              <a:rPr lang="en-IN" sz="1400" dirty="0" smtClean="0">
                <a:latin typeface="Times New Roman" pitchFamily="18" charset="0"/>
                <a:cs typeface="Times New Roman" pitchFamily="18" charset="0"/>
              </a:rPr>
              <a:t>, M. De </a:t>
            </a:r>
            <a:r>
              <a:rPr lang="en-IN" sz="1400" dirty="0" err="1" smtClean="0">
                <a:latin typeface="Times New Roman" pitchFamily="18" charset="0"/>
                <a:cs typeface="Times New Roman" pitchFamily="18" charset="0"/>
              </a:rPr>
              <a:t>Filippo</a:t>
            </a:r>
            <a:r>
              <a:rPr lang="en-IN" sz="1400" dirty="0" smtClean="0">
                <a:latin typeface="Times New Roman" pitchFamily="18" charset="0"/>
                <a:cs typeface="Times New Roman" pitchFamily="18" charset="0"/>
              </a:rPr>
              <a:t> De </a:t>
            </a:r>
            <a:r>
              <a:rPr lang="en-IN" sz="1400" dirty="0" err="1" smtClean="0">
                <a:latin typeface="Times New Roman" pitchFamily="18" charset="0"/>
                <a:cs typeface="Times New Roman" pitchFamily="18" charset="0"/>
              </a:rPr>
              <a:t>Grazia</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Munaretto</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Zanella</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Zorzi</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Zorzi</a:t>
            </a:r>
            <a:r>
              <a:rPr lang="en-IN" sz="1400" dirty="0" smtClean="0">
                <a:latin typeface="Times New Roman" pitchFamily="18" charset="0"/>
                <a:cs typeface="Times New Roman" pitchFamily="18" charset="0"/>
              </a:rPr>
              <a:t>, “A machine learning approach to </a:t>
            </a:r>
            <a:r>
              <a:rPr lang="en-IN" sz="1400" dirty="0" err="1" smtClean="0">
                <a:latin typeface="Times New Roman" pitchFamily="18" charset="0"/>
                <a:cs typeface="Times New Roman" pitchFamily="18" charset="0"/>
              </a:rPr>
              <a:t>qoe</a:t>
            </a:r>
            <a:r>
              <a:rPr lang="en-IN" sz="1400" dirty="0" smtClean="0">
                <a:latin typeface="Times New Roman" pitchFamily="18" charset="0"/>
                <a:cs typeface="Times New Roman" pitchFamily="18" charset="0"/>
              </a:rPr>
              <a:t>-based video admission control and resource allocation in wireless systems,” in 2014 13th Annual Mediterranean Ad Hoc Networking Workshop (MED-HOC-NET), 2014, pp. 31–38. </a:t>
            </a:r>
          </a:p>
          <a:p>
            <a:pPr algn="just">
              <a:lnSpc>
                <a:spcPct val="160000"/>
              </a:lnSpc>
            </a:pPr>
            <a:r>
              <a:rPr lang="en-IN" sz="1400" dirty="0" smtClean="0">
                <a:latin typeface="Times New Roman" pitchFamily="18" charset="0"/>
                <a:cs typeface="Times New Roman" pitchFamily="18" charset="0"/>
              </a:rPr>
              <a:t>[5] Z.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Y. Wang, J. Tang, J. Wang, and M. C. </a:t>
            </a:r>
            <a:r>
              <a:rPr lang="en-IN" sz="1400" dirty="0" err="1" smtClean="0">
                <a:latin typeface="Times New Roman" pitchFamily="18" charset="0"/>
                <a:cs typeface="Times New Roman" pitchFamily="18" charset="0"/>
              </a:rPr>
              <a:t>Gursoy</a:t>
            </a:r>
            <a:r>
              <a:rPr lang="en-IN" sz="1400" dirty="0" smtClean="0">
                <a:latin typeface="Times New Roman" pitchFamily="18" charset="0"/>
                <a:cs typeface="Times New Roman" pitchFamily="18" charset="0"/>
              </a:rPr>
              <a:t>, “A Deep Reinforcement Learning Based Framework for Power-Efficient Resource Allocation in Cloud RANs,” in 2017 IEEE International Conference on Communications (ICC), 2017, pp. 1–6.</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Di Taranto et al., “Location-Aware Communications for 5G Networks: How Location Information can Improve Scalability, Latency, and Robustness of 5G,” IEEE Signal Processing Magazine, vol. 31, no. 6, pp. 102–112, Nov 2014. </a:t>
            </a:r>
          </a:p>
          <a:p>
            <a:pPr algn="just">
              <a:lnSpc>
                <a:spcPct val="170000"/>
              </a:lnSpc>
            </a:pPr>
            <a:r>
              <a:rPr lang="en-IN" sz="1600" dirty="0" smtClean="0">
                <a:latin typeface="Times New Roman" pitchFamily="18" charset="0"/>
                <a:cs typeface="Times New Roman" pitchFamily="18" charset="0"/>
              </a:rPr>
              <a:t>[7] N. </a:t>
            </a:r>
            <a:r>
              <a:rPr lang="en-IN" sz="1600" dirty="0" err="1" smtClean="0">
                <a:latin typeface="Times New Roman" pitchFamily="18" charset="0"/>
                <a:cs typeface="Times New Roman" pitchFamily="18" charset="0"/>
              </a:rPr>
              <a:t>Marmasse</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Schmandt</a:t>
            </a:r>
            <a:r>
              <a:rPr lang="en-IN" sz="1600" dirty="0" smtClean="0">
                <a:latin typeface="Times New Roman" pitchFamily="18" charset="0"/>
                <a:cs typeface="Times New Roman" pitchFamily="18" charset="0"/>
              </a:rPr>
              <a:t>, “Location-aware information delivery </a:t>
            </a:r>
            <a:r>
              <a:rPr lang="en-IN" sz="1600" dirty="0" err="1" smtClean="0">
                <a:latin typeface="Times New Roman" pitchFamily="18" charset="0"/>
                <a:cs typeface="Times New Roman" pitchFamily="18" charset="0"/>
              </a:rPr>
              <a:t>withcommotion</a:t>
            </a:r>
            <a:r>
              <a:rPr lang="en-IN" sz="1600" dirty="0" smtClean="0">
                <a:latin typeface="Times New Roman" pitchFamily="18" charset="0"/>
                <a:cs typeface="Times New Roman" pitchFamily="18" charset="0"/>
              </a:rPr>
              <a:t>,” in Handheld and Ubiquitous Computing, P. Thomas and H.-W. </a:t>
            </a:r>
            <a:r>
              <a:rPr lang="en-IN" sz="1600" dirty="0" err="1" smtClean="0">
                <a:latin typeface="Times New Roman" pitchFamily="18" charset="0"/>
                <a:cs typeface="Times New Roman" pitchFamily="18" charset="0"/>
              </a:rPr>
              <a:t>Gellersen</a:t>
            </a:r>
            <a:r>
              <a:rPr lang="en-IN" sz="1600" dirty="0" smtClean="0">
                <a:latin typeface="Times New Roman" pitchFamily="18" charset="0"/>
                <a:cs typeface="Times New Roman" pitchFamily="18" charset="0"/>
              </a:rPr>
              <a:t>, Eds. Berlin, Heidelberg: Springer Berlin Heidelberg, 2000, pp. 157–171. </a:t>
            </a:r>
          </a:p>
          <a:p>
            <a:pPr algn="just">
              <a:lnSpc>
                <a:spcPct val="170000"/>
              </a:lnSpc>
            </a:pPr>
            <a:r>
              <a:rPr lang="en-IN" sz="1600" dirty="0" smtClean="0">
                <a:latin typeface="Times New Roman" pitchFamily="18" charset="0"/>
                <a:cs typeface="Times New Roman" pitchFamily="18" charset="0"/>
              </a:rPr>
              <a:t>[8] D. </a:t>
            </a:r>
            <a:r>
              <a:rPr lang="en-IN" sz="1600" dirty="0" err="1" smtClean="0">
                <a:latin typeface="Times New Roman" pitchFamily="18" charset="0"/>
                <a:cs typeface="Times New Roman" pitchFamily="18" charset="0"/>
              </a:rPr>
              <a:t>Slock</a:t>
            </a:r>
            <a:r>
              <a:rPr lang="en-IN" sz="1600" dirty="0" smtClean="0">
                <a:latin typeface="Times New Roman" pitchFamily="18" charset="0"/>
                <a:cs typeface="Times New Roman" pitchFamily="18" charset="0"/>
              </a:rPr>
              <a:t>, “Location Aided Wireless Communications,” in 5th International Symposium on Communications, Control and Signal Processing, May 2012, pp. 1–6. </a:t>
            </a:r>
          </a:p>
          <a:p>
            <a:pPr algn="just">
              <a:lnSpc>
                <a:spcPct val="170000"/>
              </a:lnSpc>
            </a:pPr>
            <a:r>
              <a:rPr lang="en-IN" sz="1600" dirty="0" smtClean="0">
                <a:latin typeface="Times New Roman" pitchFamily="18" charset="0"/>
                <a:cs typeface="Times New Roman" pitchFamily="18" charset="0"/>
              </a:rPr>
              <a:t>[9] P. </a:t>
            </a:r>
            <a:r>
              <a:rPr lang="en-IN" sz="1600" dirty="0" err="1" smtClean="0">
                <a:latin typeface="Times New Roman" pitchFamily="18" charset="0"/>
                <a:cs typeface="Times New Roman" pitchFamily="18" charset="0"/>
              </a:rPr>
              <a:t>Kela</a:t>
            </a:r>
            <a:r>
              <a:rPr lang="en-IN" sz="1600" dirty="0" smtClean="0">
                <a:latin typeface="Times New Roman" pitchFamily="18" charset="0"/>
                <a:cs typeface="Times New Roman" pitchFamily="18" charset="0"/>
              </a:rPr>
              <a:t> et al., “Location Based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in 5G Ultra-Dense Networks,” in 2016 IEEE 84th Vehicular Technology Conference (VTC-Fall), Sept 2016, pp. 1–7. </a:t>
            </a:r>
          </a:p>
          <a:p>
            <a:pPr algn="just">
              <a:lnSpc>
                <a:spcPct val="170000"/>
              </a:lnSpc>
            </a:pPr>
            <a:r>
              <a:rPr lang="en-IN" sz="1600" dirty="0" smtClean="0">
                <a:latin typeface="Times New Roman" pitchFamily="18" charset="0"/>
                <a:cs typeface="Times New Roman" pitchFamily="18" charset="0"/>
              </a:rPr>
              <a:t>[10] X. Chen, J. Lu, P. Fan,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“Massive MIMO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With Transmit Diversity for High Mobility Wireless Communications,” IEEE Access, vol. 5, pp. 23 032–23 045,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1487</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Coordinates-based Resource Allocation Through Supervised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2021-05-06T14:34:18Z</dcterms:modified>
</cp:coreProperties>
</file>