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 Intrusion Detection Method Based on Machine Learning and State Observer for Train-Ground Communication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200" dirty="0" smtClean="0">
                <a:latin typeface="Times New Roman" pitchFamily="18" charset="0"/>
                <a:cs typeface="Times New Roman" pitchFamily="18" charset="0"/>
              </a:rPr>
              <a:t>The communication-based train control (CBTC) system is a typical cyber physical system in urban rail transit. </a:t>
            </a:r>
          </a:p>
          <a:p>
            <a:pPr algn="just"/>
            <a:r>
              <a:rPr lang="en-IN" sz="2200" dirty="0" smtClean="0">
                <a:latin typeface="Times New Roman" pitchFamily="18" charset="0"/>
                <a:cs typeface="Times New Roman" pitchFamily="18" charset="0"/>
              </a:rPr>
              <a:t>The train-ground communication system is a very important subsystem of the CBTC system and uses the wireless communication protocols to transmit control commands. </a:t>
            </a:r>
          </a:p>
          <a:p>
            <a:pPr algn="just"/>
            <a:r>
              <a:rPr lang="en-IN" sz="2200" dirty="0" smtClean="0">
                <a:latin typeface="Times New Roman" pitchFamily="18" charset="0"/>
                <a:cs typeface="Times New Roman" pitchFamily="18" charset="0"/>
              </a:rPr>
              <a:t>However, it faces some potential information security risks. </a:t>
            </a:r>
          </a:p>
          <a:p>
            <a:pPr algn="just"/>
            <a:r>
              <a:rPr lang="en-IN" sz="2200" dirty="0" smtClean="0">
                <a:latin typeface="Times New Roman" pitchFamily="18" charset="0"/>
                <a:cs typeface="Times New Roman" pitchFamily="18" charset="0"/>
              </a:rPr>
              <a:t>To ensure information security of the train-ground communication system, an intrusion detection method based on machine learning and state observer is proposed to detect and recognize various attacks in this paper. </a:t>
            </a:r>
          </a:p>
          <a:p>
            <a:pPr algn="just"/>
            <a:r>
              <a:rPr lang="en-IN" sz="2200" dirty="0" smtClean="0">
                <a:latin typeface="Times New Roman" pitchFamily="18" charset="0"/>
                <a:cs typeface="Times New Roman" pitchFamily="18" charset="0"/>
              </a:rPr>
              <a:t>The detection system not only detects the anomalies of the wireless network data, but also detects the anomalies of the train physical states. </a:t>
            </a: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r>
              <a:rPr lang="en-IN" sz="2200" dirty="0" smtClean="0">
                <a:latin typeface="Times New Roman" pitchFamily="18" charset="0"/>
                <a:cs typeface="Times New Roman" pitchFamily="18" charset="0"/>
              </a:rPr>
              <a:t>This method includes two layers. </a:t>
            </a:r>
          </a:p>
          <a:p>
            <a:pPr algn="just"/>
            <a:r>
              <a:rPr lang="en-IN" sz="2200" dirty="0" smtClean="0">
                <a:latin typeface="Times New Roman" pitchFamily="18" charset="0"/>
                <a:cs typeface="Times New Roman" pitchFamily="18" charset="0"/>
              </a:rPr>
              <a:t>The first layer is used to detect and identify wireless network attacks based on machine learning algorithms, such as the random forest algorithm and the gradient boosted decision tree algorithm. </a:t>
            </a:r>
          </a:p>
          <a:p>
            <a:pPr algn="just"/>
            <a:r>
              <a:rPr lang="en-IN" sz="2200" dirty="0" smtClean="0">
                <a:latin typeface="Times New Roman" pitchFamily="18" charset="0"/>
                <a:cs typeface="Times New Roman" pitchFamily="18" charset="0"/>
              </a:rPr>
              <a:t>The second layer is used to detect the abnormal physical state of train operation based on a state observer. </a:t>
            </a:r>
          </a:p>
          <a:p>
            <a:pPr algn="just"/>
            <a:r>
              <a:rPr lang="en-IN" sz="2200" dirty="0" smtClean="0">
                <a:latin typeface="Times New Roman" pitchFamily="18" charset="0"/>
                <a:cs typeface="Times New Roman" pitchFamily="18" charset="0"/>
              </a:rPr>
              <a:t>By combining the results of the above two layers, a comprehensive intrusion detection result is given. </a:t>
            </a:r>
          </a:p>
          <a:p>
            <a:pPr algn="just"/>
            <a:r>
              <a:rPr lang="en-IN" sz="2200" dirty="0" smtClean="0">
                <a:latin typeface="Times New Roman" pitchFamily="18" charset="0"/>
                <a:cs typeface="Times New Roman" pitchFamily="18" charset="0"/>
              </a:rPr>
              <a:t>The simulation results show that the proposed method is effective and practical.</a:t>
            </a:r>
            <a:endParaRPr lang="en-US" sz="22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ROC curve is a graphical plot tool that shows the binary classifier’s diagnostic potential as its discrimination threshold is varied and this result denotes the plot of true positive rate (sensitivity) as against false positive rate (1-specificity). </a:t>
            </a:r>
          </a:p>
          <a:p>
            <a:pPr algn="just">
              <a:lnSpc>
                <a:spcPct val="150000"/>
              </a:lnSpc>
            </a:pPr>
            <a:r>
              <a:rPr lang="en-IN" sz="2000" dirty="0" smtClean="0">
                <a:latin typeface="Times New Roman" pitchFamily="18" charset="0"/>
                <a:cs typeface="Times New Roman" pitchFamily="18" charset="0"/>
              </a:rPr>
              <a:t>In the simulation setting in this scenario, we train the methods on Bias and Instant anomaly and then carry out detection process of these trained methods on gradual drift anomaly to validate and generalize the performance of the proposed approach. we observe that the proposed approach shows superior performances over the existing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IDSs can leverage several techniques to carry out the detection, which can be highly variable in terms of required computational resources. However also edge nodes show high computational resource variability, which could range from a commodity PC with specialized hardware to a Raspberry Pi. </a:t>
            </a:r>
          </a:p>
          <a:p>
            <a:pPr algn="just">
              <a:lnSpc>
                <a:spcPct val="150000"/>
              </a:lnSpc>
            </a:pPr>
            <a:r>
              <a:rPr lang="en-IN" sz="2000" dirty="0" smtClean="0">
                <a:latin typeface="Times New Roman" pitchFamily="18" charset="0"/>
                <a:cs typeface="Times New Roman" pitchFamily="18" charset="0"/>
              </a:rPr>
              <a:t>The problem that may arise is that the requested resources for the IDS to work are too high for the edge node which is running the system, which could add communication latency and could block the whole system execution. On the other hand, an edge node that offers much resources costs more, and if the resources are not exploited by the IDS the extra cost is wasted.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approach is robust with the aid of DWT and the automatic relevant determination (ARD) mechanism of BDL, and shows an adequate care of the instances of noise/outliers that can cause the detection function to exceed the threshold, assuming that the proposed methodology is devoid of complexity based on the fact that BDL operates with optimized weight as a result of addition of prior to weight of neural network (NN). </a:t>
            </a:r>
          </a:p>
          <a:p>
            <a:pPr algn="just">
              <a:lnSpc>
                <a:spcPct val="150000"/>
              </a:lnSpc>
            </a:pPr>
            <a:r>
              <a:rPr lang="en-IN" sz="2000" dirty="0" smtClean="0">
                <a:latin typeface="Times New Roman" pitchFamily="18" charset="0"/>
                <a:cs typeface="Times New Roman" pitchFamily="18" charset="0"/>
              </a:rPr>
              <a:t>In addition, single and multiple anomalies are considered to access the reliability and robustness of our approach in a realistic network setting.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right choice of the kernel is crucial for obtaining good performance from a SVM. </a:t>
            </a:r>
          </a:p>
          <a:p>
            <a:pPr algn="just">
              <a:lnSpc>
                <a:spcPct val="150000"/>
              </a:lnSpc>
            </a:pPr>
            <a:r>
              <a:rPr lang="en-IN" sz="2000" dirty="0" smtClean="0">
                <a:latin typeface="Times New Roman" pitchFamily="18" charset="0"/>
                <a:cs typeface="Times New Roman" pitchFamily="18" charset="0"/>
              </a:rPr>
              <a:t>However, depending on the data, a good choice for the kernel transformation may be not obvious. </a:t>
            </a:r>
          </a:p>
          <a:p>
            <a:pPr algn="just">
              <a:lnSpc>
                <a:spcPct val="150000"/>
              </a:lnSpc>
            </a:pPr>
            <a:r>
              <a:rPr lang="en-IN" sz="2000" dirty="0" smtClean="0">
                <a:latin typeface="Times New Roman" pitchFamily="18" charset="0"/>
                <a:cs typeface="Times New Roman" pitchFamily="18" charset="0"/>
              </a:rPr>
              <a:t>In the context of IDSs, SVMs have been extensively used. With the soft-margin learning strategy and the exploit of the kernel trick, the SVM technique is a powerful and flexible tool for Supervised Learning systems. </a:t>
            </a:r>
          </a:p>
          <a:p>
            <a:pPr algn="just">
              <a:lnSpc>
                <a:spcPct val="150000"/>
              </a:lnSpc>
            </a:pPr>
            <a:r>
              <a:rPr lang="en-IN" sz="2000" dirty="0" smtClean="0">
                <a:latin typeface="Times New Roman" pitchFamily="18" charset="0"/>
                <a:cs typeface="Times New Roman" pitchFamily="18" charset="0"/>
              </a:rPr>
              <a:t>The SVM requires a fair amount of computational resources during training, not as much of an Artificial Neural Network but more than an instance-based classifier.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2300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Diagnosing network-wide traffic anomalies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A. Lakhina, M. Crovella, and C. Diot,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 In this paper we propose a general method to diagnose anomalies. This method is based on a separation of the high-dimensional space occupied by a set of network traffic measurements into disjoint subspaces corresponding to normal and anomalous network conditions. </a:t>
                      </a:r>
                      <a:endParaRPr lang="en-IN" sz="11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 survey of data mining and machine learning methods for cyber security intrusion detection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L. Buczak and E. Guven,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survey paper describes a focused literature survey of machine learning (ML) and data mining (DM) methods for cyber analytics in support of intrusion detection.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A survey of machine and deep learning methods for internet of things (</a:t>
                      </a:r>
                      <a:r>
                        <a:rPr lang="en-US" sz="1600" dirty="0" err="1">
                          <a:latin typeface="Times New Roman"/>
                          <a:ea typeface="Calibri"/>
                          <a:cs typeface="Latha"/>
                        </a:rPr>
                        <a:t>iot</a:t>
                      </a:r>
                      <a:r>
                        <a:rPr lang="en-US" sz="1600" dirty="0">
                          <a:latin typeface="Times New Roman"/>
                          <a:ea typeface="Calibri"/>
                          <a:cs typeface="Latha"/>
                        </a:rPr>
                        <a:t>) security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M. A. Al-Garadi, A. Mohamed, A. K. Al-Ali, X. Du, I. Ali, and M. Guizani,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IoT security threats that are related to inherent or newly introduced threats are presented, and various potential IoT system attack surfaces and the possible threats related to each surface are discussed.</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Honeycomb - creating intrusion detection signatures using honeypots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C. Kreibich and J. Crowcroft,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Our system applies pattern-matching techniques and protocol conformance checks on multiple levels in the protocol hierarchy to network traffic captured a </a:t>
                      </a:r>
                      <a:r>
                        <a:rPr lang="en-US" sz="1600" dirty="0" err="1">
                          <a:latin typeface="Times New Roman"/>
                          <a:ea typeface="Calibri"/>
                          <a:cs typeface="Latha"/>
                        </a:rPr>
                        <a:t>honeypot</a:t>
                      </a:r>
                      <a:r>
                        <a:rPr lang="en-US" sz="1600" dirty="0">
                          <a:latin typeface="Times New Roman"/>
                          <a:ea typeface="Calibri"/>
                          <a:cs typeface="Latha"/>
                        </a:rPr>
                        <a:t> system.</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download.png"/>
          <p:cNvPicPr>
            <a:picLocks noGrp="1" noChangeAspect="1" noChangeArrowheads="1"/>
          </p:cNvPicPr>
          <p:nvPr>
            <p:ph idx="1"/>
          </p:nvPr>
        </p:nvPicPr>
        <p:blipFill>
          <a:blip r:embed="rId2"/>
          <a:srcRect/>
          <a:stretch>
            <a:fillRect/>
          </a:stretch>
        </p:blipFill>
        <p:spPr bwMode="auto">
          <a:xfrm>
            <a:off x="1981200" y="1600200"/>
            <a:ext cx="60960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buNone/>
            </a:pPr>
            <a:r>
              <a:rPr lang="en-IN" dirty="0" smtClean="0">
                <a:latin typeface="Times New Roman" pitchFamily="18" charset="0"/>
                <a:cs typeface="Times New Roman" pitchFamily="18" charset="0"/>
              </a:rPr>
              <a:t>This work presents Intrusion Detection Systems for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both under the architectural perspective and under the methodologies that are used to let them capture anomalies and cyber attacks. As for the architectural perspective, while traditional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IDS are deployed at device-level or at gateway-level the strong interest in having edge computing solutions offers new attack sides to be exploited by malicious parties. We discussed these new issues and present solutions that have been introduced to face them. New IDSs, specifically designed for the edge, are addressed. We then focus on the adoption of Machine Learning techniques that are nowadays leveraged by IDSs. For each technique, we described the theory behind it and then we illustrated the expected advantages and disadvantages.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Lakhina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Crovella</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Diot</a:t>
            </a:r>
            <a:r>
              <a:rPr lang="en-IN" sz="1600" dirty="0" smtClean="0">
                <a:latin typeface="Times New Roman" pitchFamily="18" charset="0"/>
                <a:cs typeface="Times New Roman" pitchFamily="18" charset="0"/>
              </a:rPr>
              <a:t>, “Diagnosing network-wide traffic anomalies,” ACM SIGCOMM Computer Communication Review, vol. 34, no. 4, p. 219, Oct 2004. </a:t>
            </a:r>
          </a:p>
          <a:p>
            <a:pPr algn="just">
              <a:lnSpc>
                <a:spcPct val="160000"/>
              </a:lnSpc>
            </a:pPr>
            <a:r>
              <a:rPr lang="en-IN" sz="1600" dirty="0" smtClean="0">
                <a:latin typeface="Times New Roman" pitchFamily="18" charset="0"/>
                <a:cs typeface="Times New Roman" pitchFamily="18" charset="0"/>
              </a:rPr>
              <a:t>[2] A. L. </a:t>
            </a:r>
            <a:r>
              <a:rPr lang="en-IN" sz="1600" dirty="0" err="1" smtClean="0">
                <a:latin typeface="Times New Roman" pitchFamily="18" charset="0"/>
                <a:cs typeface="Times New Roman" pitchFamily="18" charset="0"/>
              </a:rPr>
              <a:t>Buczak</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Guven</a:t>
            </a:r>
            <a:r>
              <a:rPr lang="en-IN" sz="1600" dirty="0" smtClean="0">
                <a:latin typeface="Times New Roman" pitchFamily="18" charset="0"/>
                <a:cs typeface="Times New Roman" pitchFamily="18" charset="0"/>
              </a:rPr>
              <a:t>, “A survey of data mining and machine learning methods for cyber security intrusion detection,” IEEE Communications Surveys Tutorials, vol. 18, no. 2, pp. 1153–1176, 2016. </a:t>
            </a:r>
          </a:p>
          <a:p>
            <a:pPr algn="just">
              <a:lnSpc>
                <a:spcPct val="160000"/>
              </a:lnSpc>
            </a:pPr>
            <a:r>
              <a:rPr lang="en-IN" sz="1600" dirty="0" smtClean="0">
                <a:latin typeface="Times New Roman" pitchFamily="18" charset="0"/>
                <a:cs typeface="Times New Roman" pitchFamily="18" charset="0"/>
              </a:rPr>
              <a:t>[3] M. A. Al-</a:t>
            </a:r>
            <a:r>
              <a:rPr lang="en-IN" sz="1600" dirty="0" err="1" smtClean="0">
                <a:latin typeface="Times New Roman" pitchFamily="18" charset="0"/>
                <a:cs typeface="Times New Roman" pitchFamily="18" charset="0"/>
              </a:rPr>
              <a:t>Garadi</a:t>
            </a:r>
            <a:r>
              <a:rPr lang="en-IN" sz="1600" dirty="0" smtClean="0">
                <a:latin typeface="Times New Roman" pitchFamily="18" charset="0"/>
                <a:cs typeface="Times New Roman" pitchFamily="18" charset="0"/>
              </a:rPr>
              <a:t>, A. Mohamed, A. K. Al-Ali, X. Du, I. Ali, and M. </a:t>
            </a:r>
            <a:r>
              <a:rPr lang="en-IN" sz="1600" dirty="0" err="1" smtClean="0">
                <a:latin typeface="Times New Roman" pitchFamily="18" charset="0"/>
                <a:cs typeface="Times New Roman" pitchFamily="18" charset="0"/>
              </a:rPr>
              <a:t>Guizani</a:t>
            </a:r>
            <a:r>
              <a:rPr lang="en-IN" sz="1600" dirty="0" smtClean="0">
                <a:latin typeface="Times New Roman" pitchFamily="18" charset="0"/>
                <a:cs typeface="Times New Roman" pitchFamily="18" charset="0"/>
              </a:rPr>
              <a:t>, “A survey of machine and deep learning methods for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security,” IEEE Communications Surveys Tutorials, vol. 22, no. 3, pp. 1646–1685, 2020. </a:t>
            </a:r>
          </a:p>
          <a:p>
            <a:pPr algn="just">
              <a:lnSpc>
                <a:spcPct val="160000"/>
              </a:lnSpc>
            </a:pPr>
            <a:r>
              <a:rPr lang="en-IN" sz="1600" dirty="0" smtClean="0">
                <a:latin typeface="Times New Roman" pitchFamily="18" charset="0"/>
                <a:cs typeface="Times New Roman" pitchFamily="18" charset="0"/>
              </a:rPr>
              <a:t>[4] A. </a:t>
            </a:r>
            <a:r>
              <a:rPr lang="en-IN" sz="1600" dirty="0" err="1" smtClean="0">
                <a:latin typeface="Times New Roman" pitchFamily="18" charset="0"/>
                <a:cs typeface="Times New Roman" pitchFamily="18" charset="0"/>
              </a:rPr>
              <a:t>Khraisat</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Gondal</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Vamplew</a:t>
            </a:r>
            <a:r>
              <a:rPr lang="en-IN" sz="1600" dirty="0" smtClean="0">
                <a:latin typeface="Times New Roman" pitchFamily="18" charset="0"/>
                <a:cs typeface="Times New Roman" pitchFamily="18" charset="0"/>
              </a:rPr>
              <a:t>, An Anomaly Intrusion Detection System Using C5 Decision Tree Classifier. Springer International Publishing, 2018, p. 149–155. </a:t>
            </a:r>
          </a:p>
          <a:p>
            <a:pPr algn="just">
              <a:lnSpc>
                <a:spcPct val="160000"/>
              </a:lnSpc>
            </a:pPr>
            <a:r>
              <a:rPr lang="en-IN" sz="1600" dirty="0" smtClean="0">
                <a:latin typeface="Times New Roman" pitchFamily="18" charset="0"/>
                <a:cs typeface="Times New Roman" pitchFamily="18" charset="0"/>
              </a:rPr>
              <a:t>[5] C. </a:t>
            </a:r>
            <a:r>
              <a:rPr lang="en-IN" sz="1600" dirty="0" err="1" smtClean="0">
                <a:latin typeface="Times New Roman" pitchFamily="18" charset="0"/>
                <a:cs typeface="Times New Roman" pitchFamily="18" charset="0"/>
              </a:rPr>
              <a:t>Kreibich</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Crowcroft</a:t>
            </a:r>
            <a:r>
              <a:rPr lang="en-IN" sz="1600" dirty="0" smtClean="0">
                <a:latin typeface="Times New Roman" pitchFamily="18" charset="0"/>
                <a:cs typeface="Times New Roman" pitchFamily="18" charset="0"/>
              </a:rPr>
              <a:t>, “Honeycomb - creating intrusion detection signatures using </a:t>
            </a:r>
            <a:r>
              <a:rPr lang="en-IN" sz="1600" dirty="0" err="1" smtClean="0">
                <a:latin typeface="Times New Roman" pitchFamily="18" charset="0"/>
                <a:cs typeface="Times New Roman" pitchFamily="18" charset="0"/>
              </a:rPr>
              <a:t>honeypots</a:t>
            </a:r>
            <a:r>
              <a:rPr lang="en-IN" sz="1600" dirty="0" smtClean="0">
                <a:latin typeface="Times New Roman" pitchFamily="18" charset="0"/>
                <a:cs typeface="Times New Roman" pitchFamily="18" charset="0"/>
              </a:rPr>
              <a:t>,” Computer Communication Review, vol. 34, pp. 51–56, 01 2004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N. </a:t>
            </a:r>
            <a:r>
              <a:rPr lang="en-IN" sz="1600" dirty="0" err="1" smtClean="0">
                <a:latin typeface="Times New Roman" pitchFamily="18" charset="0"/>
                <a:cs typeface="Times New Roman" pitchFamily="18" charset="0"/>
              </a:rPr>
              <a:t>Provos</a:t>
            </a:r>
            <a:r>
              <a:rPr lang="en-IN" sz="1600" dirty="0" smtClean="0">
                <a:latin typeface="Times New Roman" pitchFamily="18" charset="0"/>
                <a:cs typeface="Times New Roman" pitchFamily="18" charset="0"/>
              </a:rPr>
              <a:t>, “A virtual </a:t>
            </a:r>
            <a:r>
              <a:rPr lang="en-IN" sz="1600" dirty="0" err="1" smtClean="0">
                <a:latin typeface="Times New Roman" pitchFamily="18" charset="0"/>
                <a:cs typeface="Times New Roman" pitchFamily="18" charset="0"/>
              </a:rPr>
              <a:t>honeypot</a:t>
            </a:r>
            <a:r>
              <a:rPr lang="en-IN" sz="1600" dirty="0" smtClean="0">
                <a:latin typeface="Times New Roman" pitchFamily="18" charset="0"/>
                <a:cs typeface="Times New Roman" pitchFamily="18" charset="0"/>
              </a:rPr>
              <a:t> framework,” in Proceedings of the 13th Conference on USENIX Security Symposium - Volume 13, ser. SSYM’04. USA: USENIX Association, 2004, p. 1. </a:t>
            </a:r>
          </a:p>
          <a:p>
            <a:pPr algn="just">
              <a:lnSpc>
                <a:spcPct val="170000"/>
              </a:lnSpc>
            </a:pPr>
            <a:r>
              <a:rPr lang="en-IN" sz="1600" dirty="0" smtClean="0">
                <a:latin typeface="Times New Roman" pitchFamily="18" charset="0"/>
                <a:cs typeface="Times New Roman" pitchFamily="18" charset="0"/>
              </a:rPr>
              <a:t>[7] C. </a:t>
            </a:r>
            <a:r>
              <a:rPr lang="en-IN" sz="1600" dirty="0" err="1" smtClean="0">
                <a:latin typeface="Times New Roman" pitchFamily="18" charset="0"/>
                <a:cs typeface="Times New Roman" pitchFamily="18" charset="0"/>
              </a:rPr>
              <a:t>Meiners</a:t>
            </a:r>
            <a:r>
              <a:rPr lang="en-IN" sz="1600" dirty="0" smtClean="0">
                <a:latin typeface="Times New Roman" pitchFamily="18" charset="0"/>
                <a:cs typeface="Times New Roman" pitchFamily="18" charset="0"/>
              </a:rPr>
              <a:t>, J. Patel, E. </a:t>
            </a:r>
            <a:r>
              <a:rPr lang="en-IN" sz="1600" dirty="0" err="1" smtClean="0">
                <a:latin typeface="Times New Roman" pitchFamily="18" charset="0"/>
                <a:cs typeface="Times New Roman" pitchFamily="18" charset="0"/>
              </a:rPr>
              <a:t>Norige</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Torng</a:t>
            </a:r>
            <a:r>
              <a:rPr lang="en-IN" sz="1600" dirty="0" smtClean="0">
                <a:latin typeface="Times New Roman" pitchFamily="18" charset="0"/>
                <a:cs typeface="Times New Roman" pitchFamily="18" charset="0"/>
              </a:rPr>
              <a:t>, and A. Liu, “Fast regular expression matching using small </a:t>
            </a:r>
            <a:r>
              <a:rPr lang="en-IN" sz="1600" dirty="0" err="1" smtClean="0">
                <a:latin typeface="Times New Roman" pitchFamily="18" charset="0"/>
                <a:cs typeface="Times New Roman" pitchFamily="18" charset="0"/>
              </a:rPr>
              <a:t>tcams</a:t>
            </a:r>
            <a:r>
              <a:rPr lang="en-IN" sz="1600" dirty="0" smtClean="0">
                <a:latin typeface="Times New Roman" pitchFamily="18" charset="0"/>
                <a:cs typeface="Times New Roman" pitchFamily="18" charset="0"/>
              </a:rPr>
              <a:t> for network intrusion detection and prevention systems.” 09 2010, pp. 111–126. </a:t>
            </a:r>
          </a:p>
          <a:p>
            <a:pPr algn="just">
              <a:lnSpc>
                <a:spcPct val="170000"/>
              </a:lnSpc>
            </a:pPr>
            <a:r>
              <a:rPr lang="en-IN" sz="1600" dirty="0" smtClean="0">
                <a:latin typeface="Times New Roman" pitchFamily="18" charset="0"/>
                <a:cs typeface="Times New Roman" pitchFamily="18" charset="0"/>
              </a:rPr>
              <a:t>[8] P.-C. Lin, Y.-D. Lin, and Y.-C. Lai, “A hybrid algorithm of backward hashing and automaton tracking for virus scanning,” IEEE Transactions on Computers, vol. 60, pp. 594–601, 2011. </a:t>
            </a:r>
          </a:p>
          <a:p>
            <a:pPr algn="just">
              <a:lnSpc>
                <a:spcPct val="170000"/>
              </a:lnSpc>
            </a:pPr>
            <a:r>
              <a:rPr lang="en-IN" sz="1600" dirty="0" smtClean="0">
                <a:latin typeface="Times New Roman" pitchFamily="18" charset="0"/>
                <a:cs typeface="Times New Roman" pitchFamily="18" charset="0"/>
              </a:rPr>
              <a:t>[9] N. U. Sheikh, H. </a:t>
            </a:r>
            <a:r>
              <a:rPr lang="en-IN" sz="1600" dirty="0" err="1" smtClean="0">
                <a:latin typeface="Times New Roman" pitchFamily="18" charset="0"/>
                <a:cs typeface="Times New Roman" pitchFamily="18" charset="0"/>
              </a:rPr>
              <a:t>Rahman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Vikram</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AlQahtani</a:t>
            </a:r>
            <a:r>
              <a:rPr lang="en-IN" sz="1600" dirty="0" smtClean="0">
                <a:latin typeface="Times New Roman" pitchFamily="18" charset="0"/>
                <a:cs typeface="Times New Roman" pitchFamily="18" charset="0"/>
              </a:rPr>
              <a:t>, “A lightweight signature-based ids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environment,”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e-prints, 2018. </a:t>
            </a:r>
          </a:p>
          <a:p>
            <a:pPr algn="just">
              <a:lnSpc>
                <a:spcPct val="170000"/>
              </a:lnSpc>
            </a:pPr>
            <a:r>
              <a:rPr lang="en-IN" sz="1600" dirty="0" smtClean="0">
                <a:latin typeface="Times New Roman" pitchFamily="18" charset="0"/>
                <a:cs typeface="Times New Roman" pitchFamily="18" charset="0"/>
              </a:rPr>
              <a:t>[10] Symantec, “Internet security threat report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1305</TotalTime>
  <Words>1414</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Intrusion Detection Method Based on Machine Learning and State Observer for Train-Ground Communication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2021-05-06T13:48:22Z</dcterms:modified>
</cp:coreProperties>
</file>