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Adaptation Strategies for Automated Machine Learning on Evolving Data</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Automated Machine Learning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systems have been shown to efficiently build good models for new datasets. However, it is often not clear how well they can adapt when the data evolves over time. The main goal of this study is to understand the effect of concept drift on the performance of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methods, and which adaptation strategies can be employed to make them more robust to changes in the underlying data. To that end, we propose 6 concept drift adaptation strategies and evaluate their effectiveness on a variety of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approaches for building machine learning pipelines, including Bayesian optimization, genetic programming, and random search with automated stacking. These are evaluated empirically on real-world and synthetic data streams with different types of concept drift. Based on this analysis, we propose ways to develop more sophisticated and robust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techniques.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provide an overview of existing work in this field of research and categorize them according to three dimensions: search space, search strategy, and performance estimation strategy.</a:t>
            </a:r>
          </a:p>
          <a:p>
            <a:pPr algn="just">
              <a:lnSpc>
                <a:spcPct val="150000"/>
              </a:lnSpc>
            </a:pPr>
            <a:r>
              <a:rPr lang="en-IN" sz="2000" dirty="0" smtClean="0">
                <a:latin typeface="Times New Roman" pitchFamily="18" charset="0"/>
                <a:cs typeface="Times New Roman" pitchFamily="18" charset="0"/>
              </a:rPr>
              <a:t>We discuss several current and future directions for research on NAS. </a:t>
            </a:r>
          </a:p>
          <a:p>
            <a:pPr algn="just">
              <a:lnSpc>
                <a:spcPct val="150000"/>
              </a:lnSpc>
            </a:pPr>
            <a:r>
              <a:rPr lang="en-IN" sz="2000" dirty="0" smtClean="0">
                <a:latin typeface="Times New Roman" pitchFamily="18" charset="0"/>
                <a:cs typeface="Times New Roman" pitchFamily="18" charset="0"/>
              </a:rPr>
              <a:t>Most existing work has focused on NAS for image classification. </a:t>
            </a:r>
          </a:p>
          <a:p>
            <a:pPr algn="just">
              <a:lnSpc>
                <a:spcPct val="150000"/>
              </a:lnSpc>
            </a:pPr>
            <a:r>
              <a:rPr lang="en-IN" sz="2000" dirty="0" smtClean="0">
                <a:latin typeface="Times New Roman" pitchFamily="18" charset="0"/>
                <a:cs typeface="Times New Roman" pitchFamily="18" charset="0"/>
              </a:rPr>
              <a:t>On the one hand, this provides a challenging benchmark since a lot of manual engineering has been devoted to finding architectures that perform well in this domain and are not easily outperformed by NAS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trade-off in this process is between exploitation of currently promising configurations versus exploration of new regions. </a:t>
            </a:r>
          </a:p>
          <a:p>
            <a:pPr algn="just">
              <a:lnSpc>
                <a:spcPct val="150000"/>
              </a:lnSpc>
            </a:pPr>
            <a:r>
              <a:rPr lang="en-IN" sz="2000" dirty="0" smtClean="0">
                <a:latin typeface="Times New Roman" pitchFamily="18" charset="0"/>
                <a:cs typeface="Times New Roman" pitchFamily="18" charset="0"/>
              </a:rPr>
              <a:t>In Sequential Model-Based Optimization (SMBO) configurations are evaluated one by one, each time updating the surrogate model and using the updated model to find new configurations. </a:t>
            </a:r>
          </a:p>
          <a:p>
            <a:pPr algn="just">
              <a:lnSpc>
                <a:spcPct val="150000"/>
              </a:lnSpc>
            </a:pPr>
            <a:r>
              <a:rPr lang="en-IN" sz="2000" dirty="0" smtClean="0">
                <a:latin typeface="Times New Roman" pitchFamily="18" charset="0"/>
                <a:cs typeface="Times New Roman" pitchFamily="18" charset="0"/>
              </a:rPr>
              <a:t>Popular choices for the surrogate model are Gaussian Processes, shown to give better results on problems with fewer dimensions and numerical </a:t>
            </a:r>
            <a:r>
              <a:rPr lang="en-IN" sz="2000" dirty="0" err="1" smtClean="0">
                <a:latin typeface="Times New Roman" pitchFamily="18" charset="0"/>
                <a:cs typeface="Times New Roman" pitchFamily="18" charset="0"/>
              </a:rPr>
              <a:t>hyperparameters</a:t>
            </a:r>
            <a:r>
              <a:rPr lang="en-IN" sz="2000" dirty="0" smtClean="0">
                <a:latin typeface="Times New Roman" pitchFamily="18" charset="0"/>
                <a:cs typeface="Times New Roman" pitchFamily="18" charset="0"/>
              </a:rPr>
              <a:t>, whereas Random </a:t>
            </a:r>
            <a:r>
              <a:rPr lang="en-IN" sz="2000" dirty="0" err="1" smtClean="0">
                <a:latin typeface="Times New Roman" pitchFamily="18" charset="0"/>
                <a:cs typeface="Times New Roman" pitchFamily="18" charset="0"/>
              </a:rPr>
              <a:t>Forestbased</a:t>
            </a:r>
            <a:r>
              <a:rPr lang="en-IN" sz="2000" dirty="0" smtClean="0">
                <a:latin typeface="Times New Roman" pitchFamily="18" charset="0"/>
                <a:cs typeface="Times New Roman" pitchFamily="18" charset="0"/>
              </a:rPr>
              <a:t> approaches are more successful in high-dimensional </a:t>
            </a:r>
            <a:r>
              <a:rPr lang="en-IN" sz="2000" dirty="0" err="1" smtClean="0">
                <a:latin typeface="Times New Roman" pitchFamily="18" charset="0"/>
                <a:cs typeface="Times New Roman" pitchFamily="18" charset="0"/>
              </a:rPr>
              <a:t>hyperparameter</a:t>
            </a:r>
            <a:r>
              <a:rPr lang="en-IN" sz="2000" dirty="0" smtClean="0">
                <a:latin typeface="Times New Roman" pitchFamily="18" charset="0"/>
                <a:cs typeface="Times New Roman" pitchFamily="18" charset="0"/>
              </a:rPr>
              <a:t> spaces of a discrete nature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Tuned Data Mining proposed to tune the </a:t>
            </a:r>
            <a:r>
              <a:rPr lang="en-IN" sz="2000" dirty="0" err="1" smtClean="0">
                <a:latin typeface="Times New Roman" pitchFamily="18" charset="0"/>
                <a:cs typeface="Times New Roman" pitchFamily="18" charset="0"/>
              </a:rPr>
              <a:t>hyperparameters</a:t>
            </a:r>
            <a:r>
              <a:rPr lang="en-IN" sz="2000" dirty="0" smtClean="0">
                <a:latin typeface="Times New Roman" pitchFamily="18" charset="0"/>
                <a:cs typeface="Times New Roman" pitchFamily="18" charset="0"/>
              </a:rPr>
              <a:t> of a full machine learning pipeline using Bayesian optimization; specifically, this used a single fixed pipeline and tuned the </a:t>
            </a:r>
            <a:r>
              <a:rPr lang="en-IN" sz="2000" dirty="0" err="1" smtClean="0">
                <a:latin typeface="Times New Roman" pitchFamily="18" charset="0"/>
                <a:cs typeface="Times New Roman" pitchFamily="18" charset="0"/>
              </a:rPr>
              <a:t>hyperparameters</a:t>
            </a:r>
            <a:r>
              <a:rPr lang="en-IN" sz="2000" dirty="0" smtClean="0">
                <a:latin typeface="Times New Roman" pitchFamily="18" charset="0"/>
                <a:cs typeface="Times New Roman" pitchFamily="18" charset="0"/>
              </a:rPr>
              <a:t> of the classifier as well as the per-class classification threshold and class weights.</a:t>
            </a:r>
          </a:p>
          <a:p>
            <a:pPr algn="just">
              <a:lnSpc>
                <a:spcPct val="150000"/>
              </a:lnSpc>
            </a:pPr>
            <a:r>
              <a:rPr lang="en-IN" sz="2000" dirty="0" smtClean="0">
                <a:latin typeface="Times New Roman" pitchFamily="18" charset="0"/>
                <a:cs typeface="Times New Roman" pitchFamily="18" charset="0"/>
              </a:rPr>
              <a:t>It is often desirable that equally good but faster algorithms are ranked higher, and multiple methods have been proposed to trade off accuracy and training time.</a:t>
            </a:r>
          </a:p>
          <a:p>
            <a:pPr algn="just">
              <a:lnSpc>
                <a:spcPct val="150000"/>
              </a:lnSpc>
            </a:pPr>
            <a:r>
              <a:rPr lang="en-IN" sz="2000" dirty="0" smtClean="0">
                <a:latin typeface="Times New Roman" pitchFamily="18" charset="0"/>
                <a:cs typeface="Times New Roman" pitchFamily="18" charset="0"/>
              </a:rPr>
              <a:t>The new set of proposed kernels is then evaluated in the next round. It is possible with the above rules that a kernel expression gets proposed several times, but a well implemented system will keep records and only ever evaluate each expression once.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strategy assumes that the initial pipeline configuration will remain useful and only the models need to be updated in case their performance dwindles because of concept drift. </a:t>
            </a:r>
          </a:p>
          <a:p>
            <a:pPr algn="just">
              <a:lnSpc>
                <a:spcPct val="150000"/>
              </a:lnSpc>
            </a:pPr>
            <a:r>
              <a:rPr lang="en-IN" sz="2000" dirty="0" smtClean="0">
                <a:latin typeface="Times New Roman" pitchFamily="18" charset="0"/>
                <a:cs typeface="Times New Roman" pitchFamily="18" charset="0"/>
              </a:rPr>
              <a:t>It tests whether keeping a learner memory of past data is beneficial. This can give a performance boost if the learner can also adapt to the new data. </a:t>
            </a:r>
          </a:p>
          <a:p>
            <a:pPr algn="just">
              <a:lnSpc>
                <a:spcPct val="150000"/>
              </a:lnSpc>
            </a:pPr>
            <a:r>
              <a:rPr lang="en-IN" sz="2000" dirty="0" smtClean="0">
                <a:latin typeface="Times New Roman" pitchFamily="18" charset="0"/>
                <a:cs typeface="Times New Roman" pitchFamily="18" charset="0"/>
              </a:rPr>
              <a:t>This is a generalization of global model replacement  to other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systems and an extension of the </a:t>
            </a:r>
            <a:r>
              <a:rPr lang="en-IN" sz="2000" dirty="0" err="1" smtClean="0">
                <a:latin typeface="Times New Roman" pitchFamily="18" charset="0"/>
                <a:cs typeface="Times New Roman" pitchFamily="18" charset="0"/>
              </a:rPr>
              <a:t>hyperparameter</a:t>
            </a:r>
            <a:r>
              <a:rPr lang="en-IN" sz="2000" dirty="0" smtClean="0">
                <a:latin typeface="Times New Roman" pitchFamily="18" charset="0"/>
                <a:cs typeface="Times New Roman" pitchFamily="18" charset="0"/>
              </a:rPr>
              <a:t> optimization in to full pipelines. </a:t>
            </a:r>
          </a:p>
          <a:p>
            <a:pPr algn="just">
              <a:lnSpc>
                <a:spcPct val="150000"/>
              </a:lnSpc>
            </a:pPr>
            <a:r>
              <a:rPr lang="en-IN" sz="2000" dirty="0" smtClean="0">
                <a:latin typeface="Times New Roman" pitchFamily="18" charset="0"/>
                <a:cs typeface="Times New Roman" pitchFamily="18" charset="0"/>
              </a:rPr>
              <a:t>This strategy also assumes that the pipelines need to be re-tuned after drift. </a:t>
            </a:r>
          </a:p>
          <a:p>
            <a:pPr algn="just">
              <a:lnSpc>
                <a:spcPct val="150000"/>
              </a:lnSpc>
            </a:pPr>
            <a:r>
              <a:rPr lang="en-IN" sz="2000" dirty="0" smtClean="0">
                <a:latin typeface="Times New Roman" pitchFamily="18" charset="0"/>
                <a:cs typeface="Times New Roman" pitchFamily="18" charset="0"/>
              </a:rPr>
              <a:t>Rerunning the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from scratch is more expensive, but could result in significant performance improvements in case of significant drift.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12572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Early drift detection method</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M. Baena-Garc´ıa, J. Campo-Avila, R. Fidalgo-Merino, A. Bifet, ´ R. Gavald, and R. Morales-Bueno,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 The proposed method can be used with any learning algorithm in two ways: using it as a wrapper of a batch learning algorithm or implementing it inside an incremental and online algorithm.</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Generic adaptation strategies for automated machine learning</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R. Bakirov, B. Gabrys, and D. Fay,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In this paper we address this issue by proposing generic adaptation strategies based on approaches from earlier works.</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475996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Algorithms for ´ hyper-parameter optimization</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J. S. Bergstra, R. Bardenet, Y. Bengio, and B. Kegl,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Traditionally, hyper-parameter optimization has been the job of humans because they can be very efficient in regimes where only a few trials are possible.</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Data stream mining a practical approach</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Bifet and R. Kirkby,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latin typeface="Times New Roman"/>
                          <a:ea typeface="Calibri"/>
                          <a:cs typeface="Latha"/>
                        </a:rPr>
                        <a:t>This paper introduces energy consumption and energy efficiency as important factors to consider during data mining algorithm analysis and evaluation</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4.jpg"/>
          <p:cNvPicPr>
            <a:picLocks noGrp="1" noChangeAspect="1" noChangeArrowheads="1"/>
          </p:cNvPicPr>
          <p:nvPr>
            <p:ph idx="1"/>
          </p:nvPr>
        </p:nvPicPr>
        <p:blipFill>
          <a:blip r:embed="rId2"/>
          <a:srcRect/>
          <a:stretch>
            <a:fillRect/>
          </a:stretch>
        </p:blipFill>
        <p:spPr bwMode="auto">
          <a:xfrm>
            <a:off x="1752600" y="1371600"/>
            <a:ext cx="6553200"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buNone/>
            </a:pPr>
            <a:r>
              <a:rPr lang="en-IN" sz="2000" dirty="0" smtClean="0">
                <a:latin typeface="Times New Roman" pitchFamily="18" charset="0"/>
                <a:cs typeface="Times New Roman" pitchFamily="18" charset="0"/>
              </a:rPr>
              <a:t>The main goal of this study was to gain a deeper understanding on how current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methods are affected by different types of concept drift, and how they could be adapted to become more robust. To this aim, we proposed six adaptation strategies that can be generally combined with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techniques, integrated them with some of the most well-known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approaches, and evaluated them on both artificial and real-world datasets with different types of concept drift. We found that these strategies effectively allow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techniques to recover from concept drift, and rival or outperform popular or online learning techniques such as </a:t>
            </a:r>
            <a:r>
              <a:rPr lang="en-IN" sz="2000" dirty="0" err="1" smtClean="0">
                <a:latin typeface="Times New Roman" pitchFamily="18" charset="0"/>
                <a:cs typeface="Times New Roman" pitchFamily="18" charset="0"/>
              </a:rPr>
              <a:t>Oza</a:t>
            </a:r>
            <a:r>
              <a:rPr lang="en-IN" sz="2000" dirty="0" smtClean="0">
                <a:latin typeface="Times New Roman" pitchFamily="18" charset="0"/>
                <a:cs typeface="Times New Roman" pitchFamily="18" charset="0"/>
              </a:rPr>
              <a:t> Bagging and BLAST. The comparisons between different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techniques show that both Bayesian optimization and evolutionary approaches can be adapted to handle concept drift well, given an appropriate adaptation strategy and forgetting mechanism.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 </a:t>
            </a:r>
            <a:r>
              <a:rPr lang="en-IN" sz="1600" dirty="0" err="1" smtClean="0">
                <a:latin typeface="Times New Roman" pitchFamily="18" charset="0"/>
                <a:cs typeface="Times New Roman" pitchFamily="18" charset="0"/>
              </a:rPr>
              <a:t>Baena-Garc´ıa</a:t>
            </a:r>
            <a:r>
              <a:rPr lang="en-IN" sz="1600" dirty="0" smtClean="0">
                <a:latin typeface="Times New Roman" pitchFamily="18" charset="0"/>
                <a:cs typeface="Times New Roman" pitchFamily="18" charset="0"/>
              </a:rPr>
              <a:t>, J. Campo-Avila, R. </a:t>
            </a:r>
            <a:r>
              <a:rPr lang="en-IN" sz="1600" dirty="0" err="1" smtClean="0">
                <a:latin typeface="Times New Roman" pitchFamily="18" charset="0"/>
                <a:cs typeface="Times New Roman" pitchFamily="18" charset="0"/>
              </a:rPr>
              <a:t>Fidalgo</a:t>
            </a:r>
            <a:r>
              <a:rPr lang="en-IN" sz="1600" dirty="0" smtClean="0">
                <a:latin typeface="Times New Roman" pitchFamily="18" charset="0"/>
                <a:cs typeface="Times New Roman" pitchFamily="18" charset="0"/>
              </a:rPr>
              <a:t>-Merino, A. </a:t>
            </a:r>
            <a:r>
              <a:rPr lang="en-IN" sz="1600" dirty="0" err="1" smtClean="0">
                <a:latin typeface="Times New Roman" pitchFamily="18" charset="0"/>
                <a:cs typeface="Times New Roman" pitchFamily="18" charset="0"/>
              </a:rPr>
              <a:t>Bifet</a:t>
            </a:r>
            <a:r>
              <a:rPr lang="en-IN" sz="1600" dirty="0" smtClean="0">
                <a:latin typeface="Times New Roman" pitchFamily="18" charset="0"/>
                <a:cs typeface="Times New Roman" pitchFamily="18" charset="0"/>
              </a:rPr>
              <a:t>, ´ R. </a:t>
            </a:r>
            <a:r>
              <a:rPr lang="en-IN" sz="1600" dirty="0" err="1" smtClean="0">
                <a:latin typeface="Times New Roman" pitchFamily="18" charset="0"/>
                <a:cs typeface="Times New Roman" pitchFamily="18" charset="0"/>
              </a:rPr>
              <a:t>Gavald</a:t>
            </a:r>
            <a:r>
              <a:rPr lang="en-IN" sz="1600" dirty="0" smtClean="0">
                <a:latin typeface="Times New Roman" pitchFamily="18" charset="0"/>
                <a:cs typeface="Times New Roman" pitchFamily="18" charset="0"/>
              </a:rPr>
              <a:t>, and R. Morales-</a:t>
            </a:r>
            <a:r>
              <a:rPr lang="en-IN" sz="1600" dirty="0" err="1" smtClean="0">
                <a:latin typeface="Times New Roman" pitchFamily="18" charset="0"/>
                <a:cs typeface="Times New Roman" pitchFamily="18" charset="0"/>
              </a:rPr>
              <a:t>Bueno</a:t>
            </a:r>
            <a:r>
              <a:rPr lang="en-IN" sz="1600" dirty="0" smtClean="0">
                <a:latin typeface="Times New Roman" pitchFamily="18" charset="0"/>
                <a:cs typeface="Times New Roman" pitchFamily="18" charset="0"/>
              </a:rPr>
              <a:t>, “Early drift detection method,” in Fourth International Workshop on Knowledge Discovery from Data Streams, vol. 6, 2006, pp. 77–86. </a:t>
            </a:r>
          </a:p>
          <a:p>
            <a:pPr algn="just">
              <a:lnSpc>
                <a:spcPct val="160000"/>
              </a:lnSpc>
            </a:pPr>
            <a:r>
              <a:rPr lang="en-IN" sz="1600" dirty="0" smtClean="0">
                <a:latin typeface="Times New Roman" pitchFamily="18" charset="0"/>
                <a:cs typeface="Times New Roman" pitchFamily="18" charset="0"/>
              </a:rPr>
              <a:t>[2] R. </a:t>
            </a:r>
            <a:r>
              <a:rPr lang="en-IN" sz="1600" dirty="0" err="1" smtClean="0">
                <a:latin typeface="Times New Roman" pitchFamily="18" charset="0"/>
                <a:cs typeface="Times New Roman" pitchFamily="18" charset="0"/>
              </a:rPr>
              <a:t>Bakirov</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Gabrys</a:t>
            </a:r>
            <a:r>
              <a:rPr lang="en-IN" sz="1600" dirty="0" smtClean="0">
                <a:latin typeface="Times New Roman" pitchFamily="18" charset="0"/>
                <a:cs typeface="Times New Roman" pitchFamily="18" charset="0"/>
              </a:rPr>
              <a:t>, and D. Fay, “Generic adaptation strategies for automated machine learning,”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vol. 1812.10793, 2018. </a:t>
            </a:r>
          </a:p>
          <a:p>
            <a:pPr algn="just">
              <a:lnSpc>
                <a:spcPct val="160000"/>
              </a:lnSpc>
            </a:pPr>
            <a:r>
              <a:rPr lang="en-IN" sz="1600" dirty="0" smtClean="0">
                <a:latin typeface="Times New Roman" pitchFamily="18" charset="0"/>
                <a:cs typeface="Times New Roman" pitchFamily="18" charset="0"/>
              </a:rPr>
              <a:t>[3] J. S. </a:t>
            </a:r>
            <a:r>
              <a:rPr lang="en-IN" sz="1600" dirty="0" err="1" smtClean="0">
                <a:latin typeface="Times New Roman" pitchFamily="18" charset="0"/>
                <a:cs typeface="Times New Roman" pitchFamily="18" charset="0"/>
              </a:rPr>
              <a:t>Bergstra</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Bardenet</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Bengio</a:t>
            </a:r>
            <a:r>
              <a:rPr lang="en-IN" sz="1600" dirty="0" smtClean="0">
                <a:latin typeface="Times New Roman" pitchFamily="18" charset="0"/>
                <a:cs typeface="Times New Roman" pitchFamily="18" charset="0"/>
              </a:rPr>
              <a:t>, and B. </a:t>
            </a:r>
            <a:r>
              <a:rPr lang="en-IN" sz="1600" dirty="0" err="1" smtClean="0">
                <a:latin typeface="Times New Roman" pitchFamily="18" charset="0"/>
                <a:cs typeface="Times New Roman" pitchFamily="18" charset="0"/>
              </a:rPr>
              <a:t>Kegl</a:t>
            </a:r>
            <a:r>
              <a:rPr lang="en-IN" sz="1600" dirty="0" smtClean="0">
                <a:latin typeface="Times New Roman" pitchFamily="18" charset="0"/>
                <a:cs typeface="Times New Roman" pitchFamily="18" charset="0"/>
              </a:rPr>
              <a:t>, “Algorithms for ´ hyper-parameter optimization,” in Advances in Neural Information Processing Systems 24, 2011, pp. 2546–2554.  </a:t>
            </a:r>
          </a:p>
          <a:p>
            <a:pPr algn="just">
              <a:lnSpc>
                <a:spcPct val="160000"/>
              </a:lnSpc>
            </a:pPr>
            <a:r>
              <a:rPr lang="en-IN" sz="1600" dirty="0" smtClean="0">
                <a:latin typeface="Times New Roman" pitchFamily="18" charset="0"/>
                <a:cs typeface="Times New Roman" pitchFamily="18" charset="0"/>
              </a:rPr>
              <a:t>[4] A. </a:t>
            </a:r>
            <a:r>
              <a:rPr lang="en-IN" sz="1600" dirty="0" err="1" smtClean="0">
                <a:latin typeface="Times New Roman" pitchFamily="18" charset="0"/>
                <a:cs typeface="Times New Roman" pitchFamily="18" charset="0"/>
              </a:rPr>
              <a:t>Bifet</a:t>
            </a:r>
            <a:r>
              <a:rPr lang="en-IN" sz="1600" dirty="0" smtClean="0">
                <a:latin typeface="Times New Roman" pitchFamily="18" charset="0"/>
                <a:cs typeface="Times New Roman" pitchFamily="18" charset="0"/>
              </a:rPr>
              <a:t> and R. Kirkby, “Data stream mining a practical approach,” J. Empirical Finance, vol. 8, no. 3, p. 325–342, 2009. </a:t>
            </a:r>
          </a:p>
          <a:p>
            <a:pPr algn="just">
              <a:lnSpc>
                <a:spcPct val="160000"/>
              </a:lnSpc>
            </a:pPr>
            <a:r>
              <a:rPr lang="en-IN" sz="1600" dirty="0" smtClean="0">
                <a:latin typeface="Times New Roman" pitchFamily="18" charset="0"/>
                <a:cs typeface="Times New Roman" pitchFamily="18" charset="0"/>
              </a:rPr>
              <a:t>[5] A. </a:t>
            </a:r>
            <a:r>
              <a:rPr lang="en-IN" sz="1600" dirty="0" err="1" smtClean="0">
                <a:latin typeface="Times New Roman" pitchFamily="18" charset="0"/>
                <a:cs typeface="Times New Roman" pitchFamily="18" charset="0"/>
              </a:rPr>
              <a:t>Bifet</a:t>
            </a:r>
            <a:r>
              <a:rPr lang="en-IN" sz="1600" dirty="0" smtClean="0">
                <a:latin typeface="Times New Roman" pitchFamily="18" charset="0"/>
                <a:cs typeface="Times New Roman" pitchFamily="18" charset="0"/>
              </a:rPr>
              <a:t>, G. Holmes, and B. </a:t>
            </a:r>
            <a:r>
              <a:rPr lang="en-IN" sz="1600" dirty="0" err="1" smtClean="0">
                <a:latin typeface="Times New Roman" pitchFamily="18" charset="0"/>
                <a:cs typeface="Times New Roman" pitchFamily="18" charset="0"/>
              </a:rPr>
              <a:t>Pfahringer</a:t>
            </a:r>
            <a:r>
              <a:rPr lang="en-IN" sz="1600" dirty="0" smtClean="0">
                <a:latin typeface="Times New Roman" pitchFamily="18" charset="0"/>
                <a:cs typeface="Times New Roman" pitchFamily="18" charset="0"/>
              </a:rPr>
              <a:t>, “Leveraging bagging for evolving data streams,” in Machine Learning and Knowledge Discovery in Databases, 2010, pp. 135–150.</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 </a:t>
            </a:r>
            <a:r>
              <a:rPr lang="en-IN" sz="1600" dirty="0" err="1" smtClean="0">
                <a:latin typeface="Times New Roman" pitchFamily="18" charset="0"/>
                <a:cs typeface="Times New Roman" pitchFamily="18" charset="0"/>
              </a:rPr>
              <a:t>Bifet</a:t>
            </a:r>
            <a:r>
              <a:rPr lang="en-IN" sz="1600" dirty="0" smtClean="0">
                <a:latin typeface="Times New Roman" pitchFamily="18" charset="0"/>
                <a:cs typeface="Times New Roman" pitchFamily="18" charset="0"/>
              </a:rPr>
              <a:t>, G. Holmes, B. </a:t>
            </a:r>
            <a:r>
              <a:rPr lang="en-IN" sz="1600" dirty="0" err="1" smtClean="0">
                <a:latin typeface="Times New Roman" pitchFamily="18" charset="0"/>
                <a:cs typeface="Times New Roman" pitchFamily="18" charset="0"/>
              </a:rPr>
              <a:t>Pfahringer</a:t>
            </a:r>
            <a:r>
              <a:rPr lang="en-IN" sz="1600" dirty="0" smtClean="0">
                <a:latin typeface="Times New Roman" pitchFamily="18" charset="0"/>
                <a:cs typeface="Times New Roman" pitchFamily="18" charset="0"/>
              </a:rPr>
              <a:t>, J. Read, P. </a:t>
            </a:r>
            <a:r>
              <a:rPr lang="en-IN" sz="1600" dirty="0" err="1" smtClean="0">
                <a:latin typeface="Times New Roman" pitchFamily="18" charset="0"/>
                <a:cs typeface="Times New Roman" pitchFamily="18" charset="0"/>
              </a:rPr>
              <a:t>Kranen</a:t>
            </a:r>
            <a:r>
              <a:rPr lang="en-IN" sz="1600" dirty="0" smtClean="0">
                <a:latin typeface="Times New Roman" pitchFamily="18" charset="0"/>
                <a:cs typeface="Times New Roman" pitchFamily="18" charset="0"/>
              </a:rPr>
              <a:t>, H. Kremer, T. Jansen, and T. </a:t>
            </a:r>
            <a:r>
              <a:rPr lang="en-IN" sz="1600" dirty="0" err="1" smtClean="0">
                <a:latin typeface="Times New Roman" pitchFamily="18" charset="0"/>
                <a:cs typeface="Times New Roman" pitchFamily="18" charset="0"/>
              </a:rPr>
              <a:t>Seidl</a:t>
            </a:r>
            <a:r>
              <a:rPr lang="en-IN" sz="1600" dirty="0" smtClean="0">
                <a:latin typeface="Times New Roman" pitchFamily="18" charset="0"/>
                <a:cs typeface="Times New Roman" pitchFamily="18" charset="0"/>
              </a:rPr>
              <a:t>, “MOA: A real-time analytics open source framework,” in Lecture Notes in Computer Science, vol. 6913, 2011, pp. 617–620. </a:t>
            </a:r>
          </a:p>
          <a:p>
            <a:pPr algn="just">
              <a:lnSpc>
                <a:spcPct val="170000"/>
              </a:lnSpc>
            </a:pPr>
            <a:r>
              <a:rPr lang="en-IN" sz="1600" dirty="0" smtClean="0">
                <a:latin typeface="Times New Roman" pitchFamily="18" charset="0"/>
                <a:cs typeface="Times New Roman" pitchFamily="18" charset="0"/>
              </a:rPr>
              <a:t>[7] E. </a:t>
            </a:r>
            <a:r>
              <a:rPr lang="en-IN" sz="1600" dirty="0" err="1" smtClean="0">
                <a:latin typeface="Times New Roman" pitchFamily="18" charset="0"/>
                <a:cs typeface="Times New Roman" pitchFamily="18" charset="0"/>
              </a:rPr>
              <a:t>Brochu</a:t>
            </a:r>
            <a:r>
              <a:rPr lang="en-IN" sz="1600" dirty="0" smtClean="0">
                <a:latin typeface="Times New Roman" pitchFamily="18" charset="0"/>
                <a:cs typeface="Times New Roman" pitchFamily="18" charset="0"/>
              </a:rPr>
              <a:t>, V. M. Cora, and N. De </a:t>
            </a:r>
            <a:r>
              <a:rPr lang="en-IN" sz="1600" dirty="0" err="1" smtClean="0">
                <a:latin typeface="Times New Roman" pitchFamily="18" charset="0"/>
                <a:cs typeface="Times New Roman" pitchFamily="18" charset="0"/>
              </a:rPr>
              <a:t>Freitas</a:t>
            </a:r>
            <a:r>
              <a:rPr lang="en-IN" sz="1600" dirty="0" smtClean="0">
                <a:latin typeface="Times New Roman" pitchFamily="18" charset="0"/>
                <a:cs typeface="Times New Roman" pitchFamily="18" charset="0"/>
              </a:rPr>
              <a:t>, “A tutorial on Bayesian optimization of expensive cost functions, with application to active user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and hierarchical reinforcement learning,” </a:t>
            </a:r>
            <a:r>
              <a:rPr lang="en-IN" sz="1600" dirty="0" err="1" smtClean="0">
                <a:latin typeface="Times New Roman" pitchFamily="18" charset="0"/>
                <a:cs typeface="Times New Roman" pitchFamily="18" charset="0"/>
              </a:rPr>
              <a:t>CoRR</a:t>
            </a:r>
            <a:r>
              <a:rPr lang="en-IN" sz="1600" dirty="0" smtClean="0">
                <a:latin typeface="Times New Roman" pitchFamily="18" charset="0"/>
                <a:cs typeface="Times New Roman" pitchFamily="18" charset="0"/>
              </a:rPr>
              <a:t>, vol. abs/1012.2599, 2010. </a:t>
            </a:r>
          </a:p>
          <a:p>
            <a:pPr algn="just">
              <a:lnSpc>
                <a:spcPct val="170000"/>
              </a:lnSpc>
            </a:pPr>
            <a:r>
              <a:rPr lang="en-IN" sz="1600" dirty="0" smtClean="0">
                <a:latin typeface="Times New Roman" pitchFamily="18" charset="0"/>
                <a:cs typeface="Times New Roman" pitchFamily="18" charset="0"/>
              </a:rPr>
              <a:t>[8] M. </a:t>
            </a:r>
            <a:r>
              <a:rPr lang="en-IN" sz="1600" dirty="0" err="1" smtClean="0">
                <a:latin typeface="Times New Roman" pitchFamily="18" charset="0"/>
                <a:cs typeface="Times New Roman" pitchFamily="18" charset="0"/>
              </a:rPr>
              <a:t>Carnein</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Trautmann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Bifet</a:t>
            </a:r>
            <a:r>
              <a:rPr lang="en-IN" sz="1600" dirty="0" smtClean="0">
                <a:latin typeface="Times New Roman" pitchFamily="18" charset="0"/>
                <a:cs typeface="Times New Roman" pitchFamily="18" charset="0"/>
              </a:rPr>
              <a:t>, and B. </a:t>
            </a:r>
            <a:r>
              <a:rPr lang="en-IN" sz="1600" dirty="0" err="1" smtClean="0">
                <a:latin typeface="Times New Roman" pitchFamily="18" charset="0"/>
                <a:cs typeface="Times New Roman" pitchFamily="18" charset="0"/>
              </a:rPr>
              <a:t>Pfahringer</a:t>
            </a:r>
            <a:r>
              <a:rPr lang="en-IN" sz="1600" dirty="0" smtClean="0">
                <a:latin typeface="Times New Roman" pitchFamily="18" charset="0"/>
                <a:cs typeface="Times New Roman" pitchFamily="18" charset="0"/>
              </a:rPr>
              <a:t>, “Towards automated configuration of stream clustering algorithms,” in European Conference on Machine Learning and Knowledge Discovery in Databases, 2019, pp. 137–143. </a:t>
            </a:r>
          </a:p>
          <a:p>
            <a:pPr algn="just">
              <a:lnSpc>
                <a:spcPct val="170000"/>
              </a:lnSpc>
            </a:pPr>
            <a:r>
              <a:rPr lang="en-IN" sz="1600" dirty="0" smtClean="0">
                <a:latin typeface="Times New Roman" pitchFamily="18" charset="0"/>
                <a:cs typeface="Times New Roman" pitchFamily="18" charset="0"/>
              </a:rPr>
              <a:t>[9] M. De Lange, R. </a:t>
            </a:r>
            <a:r>
              <a:rPr lang="en-IN" sz="1600" dirty="0" err="1" smtClean="0">
                <a:latin typeface="Times New Roman" pitchFamily="18" charset="0"/>
                <a:cs typeface="Times New Roman" pitchFamily="18" charset="0"/>
              </a:rPr>
              <a:t>Aljundi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Masana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Parisot</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Jia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Leonardis</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Slabaugh</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Tuytelaars</a:t>
            </a:r>
            <a:r>
              <a:rPr lang="en-IN" sz="1600" dirty="0" smtClean="0">
                <a:latin typeface="Times New Roman" pitchFamily="18" charset="0"/>
                <a:cs typeface="Times New Roman" pitchFamily="18" charset="0"/>
              </a:rPr>
              <a:t>, “Continual learning: A comparative study on how to defy forgetting in classification tasks,”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arXiv:1909.08383, 2019. </a:t>
            </a:r>
          </a:p>
          <a:p>
            <a:pPr algn="just">
              <a:lnSpc>
                <a:spcPct val="170000"/>
              </a:lnSpc>
            </a:pPr>
            <a:r>
              <a:rPr lang="en-IN" sz="1600" dirty="0" smtClean="0">
                <a:latin typeface="Times New Roman" pitchFamily="18" charset="0"/>
                <a:cs typeface="Times New Roman" pitchFamily="18" charset="0"/>
              </a:rPr>
              <a:t>[10] P. </a:t>
            </a:r>
            <a:r>
              <a:rPr lang="en-IN" sz="1600" dirty="0" err="1" smtClean="0">
                <a:latin typeface="Times New Roman" pitchFamily="18" charset="0"/>
                <a:cs typeface="Times New Roman" pitchFamily="18" charset="0"/>
              </a:rPr>
              <a:t>Domingos</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Hulten</a:t>
            </a:r>
            <a:r>
              <a:rPr lang="en-IN" sz="1600" dirty="0" smtClean="0">
                <a:latin typeface="Times New Roman" pitchFamily="18" charset="0"/>
                <a:cs typeface="Times New Roman" pitchFamily="18" charset="0"/>
              </a:rPr>
              <a:t>, “Mining high-speed data streams,” in Proceedings of the Sixth ACM SIGKDD International Conference on Knowledge Discovery and Data Mining, 2000, p. 71–80.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1245</TotalTime>
  <Words>1380</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Adaptation Strategies for Automated Machine Learning on Evolving Data</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2021-05-06T13:50:48Z</dcterms:modified>
</cp:coreProperties>
</file>