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Multiobjective Automated Type-2 Parsimonious Learning Machine to Forecast Time-Varying Stock Indices Online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200" dirty="0" smtClean="0">
                <a:latin typeface="Times New Roman" pitchFamily="18" charset="0"/>
                <a:cs typeface="Times New Roman" pitchFamily="18" charset="0"/>
              </a:rPr>
              <a:t>Real-time forecasting of the financial time-series data is challenging for many machine learning (ML) algorithms. First, many ML models operate offline, where they need a batch of data, which may not be available during training. Besides, due to a fixed architecture of the majority of the offline-based ML models, they suffer to deal with the uncertain nature of financial time-series data. In contrast, online learning mode evolving-structured ML models could be promising for financial time-series forecasting. For real-time deployment of such models, low memory demand is a must. Besides, the model's </a:t>
            </a:r>
            <a:r>
              <a:rPr lang="en-IN" sz="2200" dirty="0" err="1" smtClean="0">
                <a:latin typeface="Times New Roman" pitchFamily="18" charset="0"/>
                <a:cs typeface="Times New Roman" pitchFamily="18" charset="0"/>
              </a:rPr>
              <a:t>explainability</a:t>
            </a:r>
            <a:r>
              <a:rPr lang="en-IN" sz="2200" dirty="0" smtClean="0">
                <a:latin typeface="Times New Roman" pitchFamily="18" charset="0"/>
                <a:cs typeface="Times New Roman" pitchFamily="18" charset="0"/>
              </a:rPr>
              <a:t> plays a crucial role in forecasting financial time-series. Considering all the requirements, a rule-based autonomous </a:t>
            </a:r>
            <a:r>
              <a:rPr lang="en-IN" sz="2200" dirty="0" err="1" smtClean="0">
                <a:latin typeface="Times New Roman" pitchFamily="18" charset="0"/>
                <a:cs typeface="Times New Roman" pitchFamily="18" charset="0"/>
              </a:rPr>
              <a:t>neuro</a:t>
            </a:r>
            <a:r>
              <a:rPr lang="en-IN" sz="2200" dirty="0" smtClean="0">
                <a:latin typeface="Times New Roman" pitchFamily="18" charset="0"/>
                <a:cs typeface="Times New Roman" pitchFamily="18" charset="0"/>
              </a:rPr>
              <a:t>-fuzzy learning algorithm called the parsimonious learning machine (PALM) is proposed here to forecast time-varying stock indices. </a:t>
            </a: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buNone/>
            </a:pPr>
            <a:r>
              <a:rPr lang="en-IN" sz="2200" dirty="0" smtClean="0">
                <a:latin typeface="Times New Roman" pitchFamily="18" charset="0"/>
                <a:cs typeface="Times New Roman" pitchFamily="18" charset="0"/>
              </a:rPr>
              <a:t>To provide efficient automation of the proposed algorithm by maintaining the model </a:t>
            </a:r>
            <a:r>
              <a:rPr lang="en-IN" sz="2200" dirty="0" err="1" smtClean="0">
                <a:latin typeface="Times New Roman" pitchFamily="18" charset="0"/>
                <a:cs typeface="Times New Roman" pitchFamily="18" charset="0"/>
              </a:rPr>
              <a:t>explainability</a:t>
            </a:r>
            <a:r>
              <a:rPr lang="en-IN" sz="2200" dirty="0" smtClean="0">
                <a:latin typeface="Times New Roman" pitchFamily="18" charset="0"/>
                <a:cs typeface="Times New Roman" pitchFamily="18" charset="0"/>
              </a:rPr>
              <a:t> in terms of limited number linguistic IF-THEN rules, two popular </a:t>
            </a:r>
            <a:r>
              <a:rPr lang="en-IN" sz="2200" dirty="0" err="1" smtClean="0">
                <a:latin typeface="Times New Roman" pitchFamily="18" charset="0"/>
                <a:cs typeface="Times New Roman" pitchFamily="18" charset="0"/>
              </a:rPr>
              <a:t>multiobjective</a:t>
            </a:r>
            <a:r>
              <a:rPr lang="en-IN" sz="2200" dirty="0" smtClean="0">
                <a:latin typeface="Times New Roman" pitchFamily="18" charset="0"/>
                <a:cs typeface="Times New Roman" pitchFamily="18" charset="0"/>
              </a:rPr>
              <a:t> evolutionary algorithms (MEAs), such as a real-coded genetic algorithm (GA) and a self-adaptive differential evolution (DE) algorithm are utilized here. In addition, fuzzy type-2 variants of </a:t>
            </a:r>
            <a:r>
              <a:rPr lang="en-IN" sz="2200" dirty="0" err="1" smtClean="0">
                <a:latin typeface="Times New Roman" pitchFamily="18" charset="0"/>
                <a:cs typeface="Times New Roman" pitchFamily="18" charset="0"/>
              </a:rPr>
              <a:t>PALMs'</a:t>
            </a:r>
            <a:r>
              <a:rPr lang="en-IN" sz="2200" dirty="0" smtClean="0">
                <a:latin typeface="Times New Roman" pitchFamily="18" charset="0"/>
                <a:cs typeface="Times New Roman" pitchFamily="18" charset="0"/>
              </a:rPr>
              <a:t> are considered here due to better uncertainty handling capacity than their type-1 counterparts. To evaluate the proposed algorithm's performance, the closing stock price of fifteen (15) different stock market indices are predicted here. From the results, it is observed that the MEA-based PALMs are performing better than the state-of-the-art benchmark online ML models and providing a rule-based explainable model to the end-user.</a:t>
            </a:r>
            <a:endParaRPr lang="en-US" sz="22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learning mechanisms of the existing online NFS methods are generally heuristic and lack a formal theoretical foundation.</a:t>
            </a:r>
          </a:p>
          <a:p>
            <a:pPr algn="just">
              <a:lnSpc>
                <a:spcPct val="150000"/>
              </a:lnSpc>
            </a:pPr>
            <a:r>
              <a:rPr lang="en-IN" sz="2000" dirty="0" smtClean="0">
                <a:latin typeface="Times New Roman" pitchFamily="18" charset="0"/>
                <a:cs typeface="Times New Roman" pitchFamily="18" charset="0"/>
              </a:rPr>
              <a:t>The ever-increasing complexity of the recently developed online learning methods leads not only to high variability in the outcomes of different realizations of an NFS model on different datasets, but also a less practical system that is difficult to implement. </a:t>
            </a:r>
          </a:p>
          <a:p>
            <a:pPr algn="just">
              <a:lnSpc>
                <a:spcPct val="150000"/>
              </a:lnSpc>
            </a:pPr>
            <a:r>
              <a:rPr lang="en-IN" sz="2000" dirty="0" smtClean="0">
                <a:latin typeface="Times New Roman" pitchFamily="18" charset="0"/>
                <a:cs typeface="Times New Roman" pitchFamily="18" charset="0"/>
              </a:rPr>
              <a:t>Simplicity is much wanted. Meanwhile, empirical studies on the existing online NFS algorithms have so far been conducted on relatively small datasets (typically having &lt; 10; 000 data points), and their scalability against long data stream has not been comprehensively tested.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1800" dirty="0" smtClean="0">
                <a:latin typeface="Times New Roman" pitchFamily="18" charset="0"/>
                <a:cs typeface="Times New Roman" pitchFamily="18" charset="0"/>
              </a:rPr>
              <a:t>Improving the performance of a FLS can be considered as a search problem in high-dimensional space where each point may represent the structure of a FLS or elements of the structure such as 1) rule set, 2) MFs, 3) inference system, and 4) FLS’s corresponding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In that high-dimensional space, the performance of a FLS may form a hyper-surface to achieve predefined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or predictive accuracy.</a:t>
            </a:r>
          </a:p>
          <a:p>
            <a:pPr algn="just">
              <a:lnSpc>
                <a:spcPct val="150000"/>
              </a:lnSpc>
            </a:pPr>
            <a:r>
              <a:rPr lang="en-IN" sz="1800" dirty="0" smtClean="0">
                <a:latin typeface="Times New Roman" pitchFamily="18" charset="0"/>
                <a:cs typeface="Times New Roman" pitchFamily="18" charset="0"/>
              </a:rPr>
              <a:t>Therefore, the selection of proper thresholds has a dependency on experts’ knowledge or requires several iterations to achieve the desired accuracy in regression-based problems. </a:t>
            </a:r>
          </a:p>
          <a:p>
            <a:pPr algn="just">
              <a:lnSpc>
                <a:spcPct val="150000"/>
              </a:lnSpc>
            </a:pPr>
            <a:r>
              <a:rPr lang="en-IN" sz="1800" dirty="0" smtClean="0">
                <a:latin typeface="Times New Roman" pitchFamily="18" charset="0"/>
                <a:cs typeface="Times New Roman" pitchFamily="18" charset="0"/>
              </a:rPr>
              <a:t>To overcome such dependency, evolutionary algorithms (EAs) can be utilized in PALM to regulate the thresholds of evolving their structure since EAs have already been successfully utilized in various conventional fuzzy logic systems</a:t>
            </a: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These can be largely attributed to the absence of pruning procedure in the DENFIS method. It is also shown that SPLAFIS outperforms CVR in terms of test NDEI and speed when the data size gets larger. </a:t>
            </a:r>
          </a:p>
          <a:p>
            <a:pPr algn="just">
              <a:lnSpc>
                <a:spcPct val="150000"/>
              </a:lnSpc>
            </a:pPr>
            <a:r>
              <a:rPr lang="en-IN" sz="2000" dirty="0" smtClean="0">
                <a:latin typeface="Times New Roman" pitchFamily="18" charset="0"/>
                <a:cs typeface="Times New Roman" pitchFamily="18" charset="0"/>
              </a:rPr>
              <a:t>All in all, these results suggest that the proposed SPLAFIS model is scalable and, at the same time, able to balance between predictive accuracy and rule base size.</a:t>
            </a:r>
          </a:p>
          <a:p>
            <a:pPr algn="just">
              <a:lnSpc>
                <a:spcPct val="150000"/>
              </a:lnSpc>
            </a:pPr>
            <a:r>
              <a:rPr lang="en-IN" sz="2000" dirty="0" smtClean="0">
                <a:latin typeface="Times New Roman" pitchFamily="18" charset="0"/>
                <a:cs typeface="Times New Roman" pitchFamily="18" charset="0"/>
              </a:rPr>
              <a:t>All training observations are sequentially (i.e., one-by-one) presented to the system At any time, only one observation is seen and learned .</a:t>
            </a:r>
          </a:p>
          <a:p>
            <a:pPr algn="just">
              <a:lnSpc>
                <a:spcPct val="150000"/>
              </a:lnSpc>
            </a:pPr>
            <a:r>
              <a:rPr lang="en-IN" sz="2000" dirty="0" smtClean="0">
                <a:latin typeface="Times New Roman" pitchFamily="18" charset="0"/>
                <a:cs typeface="Times New Roman" pitchFamily="18" charset="0"/>
              </a:rPr>
              <a:t>An observation is discarded immediately after learning on that observation is completed . The system has no prior knowledge on how many total observations will be presented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DE, the greedy selection procedure is employed by selecting the better among new solutions and their parents, which gives the DE advantages over the GA in converging the performance. </a:t>
            </a:r>
          </a:p>
          <a:p>
            <a:pPr algn="just">
              <a:lnSpc>
                <a:spcPct val="150000"/>
              </a:lnSpc>
            </a:pPr>
            <a:r>
              <a:rPr lang="en-IN" sz="2000" dirty="0" smtClean="0">
                <a:latin typeface="Times New Roman" pitchFamily="18" charset="0"/>
                <a:cs typeface="Times New Roman" pitchFamily="18" charset="0"/>
              </a:rPr>
              <a:t>In contrast with GA, the search in DE is not time-consuming. It is easy to use and performs well with a simple configuration for a variety of test problems. </a:t>
            </a:r>
          </a:p>
          <a:p>
            <a:pPr algn="just">
              <a:lnSpc>
                <a:spcPct val="150000"/>
              </a:lnSpc>
            </a:pPr>
            <a:r>
              <a:rPr lang="en-IN" sz="2000" dirty="0" smtClean="0">
                <a:latin typeface="Times New Roman" pitchFamily="18" charset="0"/>
                <a:cs typeface="Times New Roman" pitchFamily="18" charset="0"/>
              </a:rPr>
              <a:t>In , DE has been utilized not only to optimize the fuzzy rules and MFs but also to optimize the strength of the fuzzy inference operators. In, DE aided to realize the fuzzy clustering of their type-2 fuzzy neural network. </a:t>
            </a:r>
          </a:p>
          <a:p>
            <a:pPr algn="just">
              <a:lnSpc>
                <a:spcPct val="150000"/>
              </a:lnSpc>
            </a:pPr>
            <a:r>
              <a:rPr lang="en-IN" sz="2000" dirty="0" smtClean="0">
                <a:latin typeface="Times New Roman" pitchFamily="18" charset="0"/>
                <a:cs typeface="Times New Roman" pitchFamily="18" charset="0"/>
              </a:rPr>
              <a:t>They have used the DE to optimize both the antecedent and consequent parts of the MF in their type-2 fuzzy neural network.</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Handling drifts and shifts in on-line data streams with evolving fuzzy systems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E. Lughofer and P. Angelov,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paper concludes with an empirical evaluation of the impact of the proposed approaches in (on-line) real-world data sets in which drifts and shifts occur.</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PAC: A novel self-adaptive neuro-fuzzy controller for micro aerial vehicles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M. Ferdaus, M. Pratama, S. G. Anavatti, M. A. Garratt, and E. Lughofer,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PAC is built upon a recently developed evolving </a:t>
                      </a:r>
                      <a:r>
                        <a:rPr lang="en-US" sz="1600" dirty="0" err="1">
                          <a:solidFill>
                            <a:srgbClr val="333333"/>
                          </a:solidFill>
                          <a:latin typeface="Times New Roman"/>
                          <a:ea typeface="Calibri"/>
                          <a:cs typeface="Latha"/>
                        </a:rPr>
                        <a:t>neuro</a:t>
                      </a:r>
                      <a:r>
                        <a:rPr lang="en-US" sz="1600" dirty="0">
                          <a:solidFill>
                            <a:srgbClr val="333333"/>
                          </a:solidFill>
                          <a:latin typeface="Times New Roman"/>
                          <a:ea typeface="Calibri"/>
                          <a:cs typeface="Latha"/>
                        </a:rPr>
                        <a:t>-fuzzy system known as parsimonious learning machine (PALM) and adopts new rule growing and pruning modules derived from the approximation of bias and variance.</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PALM: An Incremental Construction of </a:t>
                      </a:r>
                      <a:r>
                        <a:rPr lang="en-US" sz="1600" dirty="0" err="1">
                          <a:latin typeface="Times New Roman"/>
                          <a:ea typeface="Calibri"/>
                          <a:cs typeface="Latha"/>
                        </a:rPr>
                        <a:t>Hyperplanes</a:t>
                      </a:r>
                      <a:r>
                        <a:rPr lang="en-US" sz="1600" dirty="0">
                          <a:latin typeface="Times New Roman"/>
                          <a:ea typeface="Calibri"/>
                          <a:cs typeface="Latha"/>
                        </a:rPr>
                        <a:t> for Data Stream Regression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M. Ferdaus, M. Pratama, S. Anavatti, and M. A. Garratt,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proposed model showcases significant improvements in terms of computational complexity and number of required parameters against several renowned SANFSs, while attaining comparable and often better predictive accuracy.</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MOEA-EFEP: Multi-objective evolutionary algorithm for extracting fuzzy emerging patterns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Á. M. García-Vico, C. J. Carmona, P. González, and M. J. del Jesus,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 The proposal also uses fuzzy logic to deal with numeric variables in order to obtain a knowledge representation close to human reasoning.</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3.jpg"/>
          <p:cNvPicPr>
            <a:picLocks noGrp="1" noChangeAspect="1" noChangeArrowheads="1"/>
          </p:cNvPicPr>
          <p:nvPr>
            <p:ph idx="1"/>
          </p:nvPr>
        </p:nvPicPr>
        <p:blipFill>
          <a:blip r:embed="rId2"/>
          <a:srcRect/>
          <a:stretch>
            <a:fillRect/>
          </a:stretch>
        </p:blipFill>
        <p:spPr bwMode="auto">
          <a:xfrm>
            <a:off x="1905000" y="1524000"/>
            <a:ext cx="66294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Significant reduction of learning parameters of an ANFS called PALM provides them success in handling or </a:t>
            </a:r>
            <a:r>
              <a:rPr lang="en-IN" dirty="0" err="1" smtClean="0">
                <a:latin typeface="Times New Roman" pitchFamily="18" charset="0"/>
                <a:cs typeface="Times New Roman" pitchFamily="18" charset="0"/>
              </a:rPr>
              <a:t>modeling</a:t>
            </a:r>
            <a:r>
              <a:rPr lang="en-IN" dirty="0" smtClean="0">
                <a:latin typeface="Times New Roman" pitchFamily="18" charset="0"/>
                <a:cs typeface="Times New Roman" pitchFamily="18" charset="0"/>
              </a:rPr>
              <a:t> complex data streams with minimum memory demand. Nevertheless, the performance of the PALM largely depends on some hyper-parameters and experts’ knowledge. To mitigate 100 102 104 106 0 0.2 0.4 0.6 0.8 1 s ( ) Greedy Search Local Search GA MOT PSO such dependency and encouraged by PALM’s low memory demand, in this research, we developed an advanced ANFS by the conjunction of meta-heuristic approaches with PALM. It improved the PALM’s </a:t>
            </a:r>
            <a:r>
              <a:rPr lang="en-IN" dirty="0" err="1" smtClean="0">
                <a:latin typeface="Times New Roman" pitchFamily="18" charset="0"/>
                <a:cs typeface="Times New Roman" pitchFamily="18" charset="0"/>
              </a:rPr>
              <a:t>modeling</a:t>
            </a:r>
            <a:r>
              <a:rPr lang="en-IN" dirty="0" smtClean="0">
                <a:latin typeface="Times New Roman" pitchFamily="18" charset="0"/>
                <a:cs typeface="Times New Roman" pitchFamily="18" charset="0"/>
              </a:rPr>
              <a:t> accuracy by tuning hyper-parameters through the utilization of a multi-method based optimization technique called MOT. To evaluate the effectiveness of employing MOT in PALM, its performance has compared with some benchmark optimization algorithms, namely the greedy search, gradient-based local search, GA, and PSO. Among them, the best performance is witnessed from the MOT, which is proving the advantages of using </a:t>
            </a:r>
            <a:r>
              <a:rPr lang="en-IN" dirty="0" err="1" smtClean="0">
                <a:latin typeface="Times New Roman" pitchFamily="18" charset="0"/>
                <a:cs typeface="Times New Roman" pitchFamily="18" charset="0"/>
              </a:rPr>
              <a:t>multioptimization</a:t>
            </a:r>
            <a:r>
              <a:rPr lang="en-IN" dirty="0" smtClean="0">
                <a:latin typeface="Times New Roman" pitchFamily="18" charset="0"/>
                <a:cs typeface="Times New Roman" pitchFamily="18" charset="0"/>
              </a:rPr>
              <a:t> techniques than a single method for a wide range of problems.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E. </a:t>
            </a:r>
            <a:r>
              <a:rPr lang="en-IN" sz="1600" dirty="0" err="1" smtClean="0">
                <a:latin typeface="Times New Roman" pitchFamily="18" charset="0"/>
                <a:cs typeface="Times New Roman" pitchFamily="18" charset="0"/>
              </a:rPr>
              <a:t>Lughofer</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Angelov</a:t>
            </a:r>
            <a:r>
              <a:rPr lang="en-IN" sz="1600" dirty="0" smtClean="0">
                <a:latin typeface="Times New Roman" pitchFamily="18" charset="0"/>
                <a:cs typeface="Times New Roman" pitchFamily="18" charset="0"/>
              </a:rPr>
              <a:t>, “Handling drifts and shifts in on-line data streams with evolving fuzzy systems,” Applied Soft Computing, vol. 11, no. 2, pp. 2057–2068, 2011. </a:t>
            </a:r>
          </a:p>
          <a:p>
            <a:pPr algn="just">
              <a:lnSpc>
                <a:spcPct val="160000"/>
              </a:lnSpc>
            </a:pPr>
            <a:r>
              <a:rPr lang="en-IN" sz="1600" dirty="0" smtClean="0">
                <a:latin typeface="Times New Roman" pitchFamily="18" charset="0"/>
                <a:cs typeface="Times New Roman" pitchFamily="18" charset="0"/>
              </a:rPr>
              <a:t>[2] M. M. </a:t>
            </a:r>
            <a:r>
              <a:rPr lang="en-IN" sz="1600" dirty="0" err="1" smtClean="0">
                <a:latin typeface="Times New Roman" pitchFamily="18" charset="0"/>
                <a:cs typeface="Times New Roman" pitchFamily="18" charset="0"/>
              </a:rPr>
              <a:t>Ferdaus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Pratama</a:t>
            </a:r>
            <a:r>
              <a:rPr lang="en-IN" sz="1600" dirty="0" smtClean="0">
                <a:latin typeface="Times New Roman" pitchFamily="18" charset="0"/>
                <a:cs typeface="Times New Roman" pitchFamily="18" charset="0"/>
              </a:rPr>
              <a:t>, S. G. </a:t>
            </a:r>
            <a:r>
              <a:rPr lang="en-IN" sz="1600" dirty="0" err="1" smtClean="0">
                <a:latin typeface="Times New Roman" pitchFamily="18" charset="0"/>
                <a:cs typeface="Times New Roman" pitchFamily="18" charset="0"/>
              </a:rPr>
              <a:t>Anavatti</a:t>
            </a:r>
            <a:r>
              <a:rPr lang="en-IN" sz="1600" dirty="0" smtClean="0">
                <a:latin typeface="Times New Roman" pitchFamily="18" charset="0"/>
                <a:cs typeface="Times New Roman" pitchFamily="18" charset="0"/>
              </a:rPr>
              <a:t>, M. A. Garratt, and E. </a:t>
            </a:r>
            <a:r>
              <a:rPr lang="en-IN" sz="1600" dirty="0" err="1" smtClean="0">
                <a:latin typeface="Times New Roman" pitchFamily="18" charset="0"/>
                <a:cs typeface="Times New Roman" pitchFamily="18" charset="0"/>
              </a:rPr>
              <a:t>Lughofer</a:t>
            </a:r>
            <a:r>
              <a:rPr lang="en-IN" sz="1600" dirty="0" smtClean="0">
                <a:latin typeface="Times New Roman" pitchFamily="18" charset="0"/>
                <a:cs typeface="Times New Roman" pitchFamily="18" charset="0"/>
              </a:rPr>
              <a:t>, “PAC: A novel self-adaptive </a:t>
            </a:r>
            <a:r>
              <a:rPr lang="en-IN" sz="1600" dirty="0" err="1" smtClean="0">
                <a:latin typeface="Times New Roman" pitchFamily="18" charset="0"/>
                <a:cs typeface="Times New Roman" pitchFamily="18" charset="0"/>
              </a:rPr>
              <a:t>neuro</a:t>
            </a:r>
            <a:r>
              <a:rPr lang="en-IN" sz="1600" dirty="0" smtClean="0">
                <a:latin typeface="Times New Roman" pitchFamily="18" charset="0"/>
                <a:cs typeface="Times New Roman" pitchFamily="18" charset="0"/>
              </a:rPr>
              <a:t>-fuzzy controller for micro aerial vehicles,” Information Sciences, vol. 512, pp. 481–505, 2020. </a:t>
            </a:r>
          </a:p>
          <a:p>
            <a:pPr algn="just">
              <a:lnSpc>
                <a:spcPct val="160000"/>
              </a:lnSpc>
            </a:pPr>
            <a:r>
              <a:rPr lang="en-IN" sz="1600" dirty="0" smtClean="0">
                <a:latin typeface="Times New Roman" pitchFamily="18" charset="0"/>
                <a:cs typeface="Times New Roman" pitchFamily="18" charset="0"/>
              </a:rPr>
              <a:t>[3] M. M. </a:t>
            </a:r>
            <a:r>
              <a:rPr lang="en-IN" sz="1600" dirty="0" err="1" smtClean="0">
                <a:latin typeface="Times New Roman" pitchFamily="18" charset="0"/>
                <a:cs typeface="Times New Roman" pitchFamily="18" charset="0"/>
              </a:rPr>
              <a:t>Ferdaus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Pratama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Anavatti</a:t>
            </a:r>
            <a:r>
              <a:rPr lang="en-IN" sz="1600" dirty="0" smtClean="0">
                <a:latin typeface="Times New Roman" pitchFamily="18" charset="0"/>
                <a:cs typeface="Times New Roman" pitchFamily="18" charset="0"/>
              </a:rPr>
              <a:t>, and M. A. Garratt, “PALM: An Incremental Construction of </a:t>
            </a:r>
            <a:r>
              <a:rPr lang="en-IN" sz="1600" dirty="0" err="1" smtClean="0">
                <a:latin typeface="Times New Roman" pitchFamily="18" charset="0"/>
                <a:cs typeface="Times New Roman" pitchFamily="18" charset="0"/>
              </a:rPr>
              <a:t>Hyperplanes</a:t>
            </a:r>
            <a:r>
              <a:rPr lang="en-IN" sz="1600" dirty="0" smtClean="0">
                <a:latin typeface="Times New Roman" pitchFamily="18" charset="0"/>
                <a:cs typeface="Times New Roman" pitchFamily="18" charset="0"/>
              </a:rPr>
              <a:t> for Data Stream Regression,” IEEE Transactions on Fuzzy Systems, 2019. </a:t>
            </a:r>
          </a:p>
          <a:p>
            <a:pPr algn="just">
              <a:lnSpc>
                <a:spcPct val="160000"/>
              </a:lnSpc>
            </a:pPr>
            <a:r>
              <a:rPr lang="en-IN" sz="1600" dirty="0" smtClean="0">
                <a:latin typeface="Times New Roman" pitchFamily="18" charset="0"/>
                <a:cs typeface="Times New Roman" pitchFamily="18" charset="0"/>
              </a:rPr>
              <a:t>[4] Á. M. </a:t>
            </a:r>
            <a:r>
              <a:rPr lang="en-IN" sz="1600" dirty="0" err="1" smtClean="0">
                <a:latin typeface="Times New Roman" pitchFamily="18" charset="0"/>
                <a:cs typeface="Times New Roman" pitchFamily="18" charset="0"/>
              </a:rPr>
              <a:t>García-Vico</a:t>
            </a:r>
            <a:r>
              <a:rPr lang="en-IN" sz="1600" dirty="0" smtClean="0">
                <a:latin typeface="Times New Roman" pitchFamily="18" charset="0"/>
                <a:cs typeface="Times New Roman" pitchFamily="18" charset="0"/>
              </a:rPr>
              <a:t>, C. J. Carmona, P. </a:t>
            </a:r>
            <a:r>
              <a:rPr lang="en-IN" sz="1600" dirty="0" err="1" smtClean="0">
                <a:latin typeface="Times New Roman" pitchFamily="18" charset="0"/>
                <a:cs typeface="Times New Roman" pitchFamily="18" charset="0"/>
              </a:rPr>
              <a:t>González</a:t>
            </a:r>
            <a:r>
              <a:rPr lang="en-IN" sz="1600" dirty="0" smtClean="0">
                <a:latin typeface="Times New Roman" pitchFamily="18" charset="0"/>
                <a:cs typeface="Times New Roman" pitchFamily="18" charset="0"/>
              </a:rPr>
              <a:t>, and </a:t>
            </a:r>
            <a:r>
              <a:rPr lang="en-IN" sz="1600" dirty="0" smtClean="0">
                <a:latin typeface="Times New Roman" pitchFamily="18" charset="0"/>
                <a:cs typeface="Times New Roman" pitchFamily="18" charset="0"/>
              </a:rPr>
              <a:t>M</a:t>
            </a:r>
            <a:r>
              <a:rPr lang="en-IN" sz="1600" dirty="0" smtClean="0">
                <a:latin typeface="Times New Roman" pitchFamily="18" charset="0"/>
                <a:cs typeface="Times New Roman" pitchFamily="18" charset="0"/>
              </a:rPr>
              <a:t>. J. del Jesus, “MOEA-EFEP: Multi-objective evolutionary algorithm </a:t>
            </a:r>
            <a:r>
              <a:rPr lang="en-IN" sz="1600" dirty="0" smtClean="0">
                <a:latin typeface="Times New Roman" pitchFamily="18" charset="0"/>
                <a:cs typeface="Times New Roman" pitchFamily="18" charset="0"/>
              </a:rPr>
              <a:t>for extracting fuzzy emerging patterns,” </a:t>
            </a:r>
            <a:r>
              <a:rPr lang="en-IN" sz="1600" dirty="0" smtClean="0">
                <a:latin typeface="Times New Roman" pitchFamily="18" charset="0"/>
                <a:cs typeface="Times New Roman" pitchFamily="18" charset="0"/>
              </a:rPr>
              <a:t>IEEE Transactions on Fuzzy Systems, vol. 26, no. 5, pp. 2861–2872, 2018. </a:t>
            </a:r>
          </a:p>
          <a:p>
            <a:pPr algn="just">
              <a:lnSpc>
                <a:spcPct val="160000"/>
              </a:lnSpc>
            </a:pPr>
            <a:r>
              <a:rPr lang="en-IN" sz="1600" dirty="0" smtClean="0">
                <a:latin typeface="Times New Roman" pitchFamily="18" charset="0"/>
                <a:cs typeface="Times New Roman" pitchFamily="18" charset="0"/>
              </a:rPr>
              <a:t>[5] A. Santiago, B. </a:t>
            </a:r>
            <a:r>
              <a:rPr lang="en-IN" sz="1600" dirty="0" err="1" smtClean="0">
                <a:latin typeface="Times New Roman" pitchFamily="18" charset="0"/>
                <a:cs typeface="Times New Roman" pitchFamily="18" charset="0"/>
              </a:rPr>
              <a:t>Dorronsoro</a:t>
            </a:r>
            <a:r>
              <a:rPr lang="en-IN" sz="1600" dirty="0" smtClean="0">
                <a:latin typeface="Times New Roman" pitchFamily="18" charset="0"/>
                <a:cs typeface="Times New Roman" pitchFamily="18" charset="0"/>
              </a:rPr>
              <a:t>, A. J. </a:t>
            </a:r>
            <a:r>
              <a:rPr lang="en-IN" sz="1600" dirty="0" err="1" smtClean="0">
                <a:latin typeface="Times New Roman" pitchFamily="18" charset="0"/>
                <a:cs typeface="Times New Roman" pitchFamily="18" charset="0"/>
              </a:rPr>
              <a:t>Nebro</a:t>
            </a:r>
            <a:r>
              <a:rPr lang="en-IN" sz="1600" dirty="0" smtClean="0">
                <a:latin typeface="Times New Roman" pitchFamily="18" charset="0"/>
                <a:cs typeface="Times New Roman" pitchFamily="18" charset="0"/>
              </a:rPr>
              <a:t>, J. J. </a:t>
            </a:r>
            <a:r>
              <a:rPr lang="en-IN" sz="1600" dirty="0" err="1" smtClean="0">
                <a:latin typeface="Times New Roman" pitchFamily="18" charset="0"/>
                <a:cs typeface="Times New Roman" pitchFamily="18" charset="0"/>
              </a:rPr>
              <a:t>Durillo</a:t>
            </a:r>
            <a:r>
              <a:rPr lang="en-IN" sz="1600" dirty="0" smtClean="0">
                <a:latin typeface="Times New Roman" pitchFamily="18" charset="0"/>
                <a:cs typeface="Times New Roman" pitchFamily="18" charset="0"/>
              </a:rPr>
              <a:t>, O. Castillo, and H. J. </a:t>
            </a:r>
            <a:r>
              <a:rPr lang="en-IN" sz="1600" dirty="0" err="1" smtClean="0">
                <a:latin typeface="Times New Roman" pitchFamily="18" charset="0"/>
                <a:cs typeface="Times New Roman" pitchFamily="18" charset="0"/>
              </a:rPr>
              <a:t>Fraire</a:t>
            </a:r>
            <a:r>
              <a:rPr lang="en-IN" sz="1600" dirty="0" smtClean="0">
                <a:latin typeface="Times New Roman" pitchFamily="18" charset="0"/>
                <a:cs typeface="Times New Roman" pitchFamily="18" charset="0"/>
              </a:rPr>
              <a:t>, “A novel multi-objective evolutionary algorithm with fuzzy logic based adaptive selection of operators: FAME,” Information Sciences, vol. 471, pp. 233–251,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L. </a:t>
            </a:r>
            <a:r>
              <a:rPr lang="en-IN" sz="1600" dirty="0" err="1" smtClean="0">
                <a:latin typeface="Times New Roman" pitchFamily="18" charset="0"/>
                <a:cs typeface="Times New Roman" pitchFamily="18" charset="0"/>
              </a:rPr>
              <a:t>Salmeron</a:t>
            </a:r>
            <a:r>
              <a:rPr lang="en-IN" sz="1600" dirty="0" smtClean="0">
                <a:latin typeface="Times New Roman" pitchFamily="18" charset="0"/>
                <a:cs typeface="Times New Roman" pitchFamily="18" charset="0"/>
              </a:rPr>
              <a:t> and P. R. Palos-Sanchez, “Uncertainty propagation in fuzzy grey cognitive maps with </a:t>
            </a:r>
            <a:r>
              <a:rPr lang="en-IN" sz="1600" dirty="0" err="1" smtClean="0">
                <a:latin typeface="Times New Roman" pitchFamily="18" charset="0"/>
                <a:cs typeface="Times New Roman" pitchFamily="18" charset="0"/>
              </a:rPr>
              <a:t>hebbian</a:t>
            </a:r>
            <a:r>
              <a:rPr lang="en-IN" sz="1600" dirty="0" smtClean="0">
                <a:latin typeface="Times New Roman" pitchFamily="18" charset="0"/>
                <a:cs typeface="Times New Roman" pitchFamily="18" charset="0"/>
              </a:rPr>
              <a:t>-like learning algorithms,” IEEE Transactions on Cybernetics, vol. 49, no. 1, pp. 211–220, 2017. </a:t>
            </a:r>
          </a:p>
          <a:p>
            <a:pPr algn="just">
              <a:lnSpc>
                <a:spcPct val="170000"/>
              </a:lnSpc>
            </a:pPr>
            <a:r>
              <a:rPr lang="en-IN" sz="1600" dirty="0" smtClean="0">
                <a:latin typeface="Times New Roman" pitchFamily="18" charset="0"/>
                <a:cs typeface="Times New Roman" pitchFamily="18" charset="0"/>
              </a:rPr>
              <a:t>[7] A. Fernandez, V. Lopez, M. J. del Jesus, and F. Herrera, “Revisiting evolutionary fuzzy systems: Taxonomy, applications, new trends and challenges,” Knowledge-Based Systems, vol. 80, pp. 109–121, 2015.  </a:t>
            </a:r>
          </a:p>
          <a:p>
            <a:pPr algn="just">
              <a:lnSpc>
                <a:spcPct val="170000"/>
              </a:lnSpc>
            </a:pPr>
            <a:r>
              <a:rPr lang="en-IN" sz="1600" dirty="0" smtClean="0">
                <a:latin typeface="Times New Roman" pitchFamily="18" charset="0"/>
                <a:cs typeface="Times New Roman" pitchFamily="18" charset="0"/>
              </a:rPr>
              <a:t>[8] A. H. </a:t>
            </a:r>
            <a:r>
              <a:rPr lang="en-IN" sz="1600" dirty="0" err="1" smtClean="0">
                <a:latin typeface="Times New Roman" pitchFamily="18" charset="0"/>
                <a:cs typeface="Times New Roman" pitchFamily="18" charset="0"/>
              </a:rPr>
              <a:t>Hamamoto</a:t>
            </a:r>
            <a:r>
              <a:rPr lang="en-IN" sz="1600" dirty="0" smtClean="0">
                <a:latin typeface="Times New Roman" pitchFamily="18" charset="0"/>
                <a:cs typeface="Times New Roman" pitchFamily="18" charset="0"/>
              </a:rPr>
              <a:t>, L. F. </a:t>
            </a:r>
            <a:r>
              <a:rPr lang="en-IN" sz="1600" dirty="0" err="1" smtClean="0">
                <a:latin typeface="Times New Roman" pitchFamily="18" charset="0"/>
                <a:cs typeface="Times New Roman" pitchFamily="18" charset="0"/>
              </a:rPr>
              <a:t>Carvalho</a:t>
            </a:r>
            <a:r>
              <a:rPr lang="en-IN" sz="1600" dirty="0" smtClean="0">
                <a:latin typeface="Times New Roman" pitchFamily="18" charset="0"/>
                <a:cs typeface="Times New Roman" pitchFamily="18" charset="0"/>
              </a:rPr>
              <a:t>, L. D. H. </a:t>
            </a:r>
            <a:r>
              <a:rPr lang="en-IN" sz="1600" dirty="0" err="1" smtClean="0">
                <a:latin typeface="Times New Roman" pitchFamily="18" charset="0"/>
                <a:cs typeface="Times New Roman" pitchFamily="18" charset="0"/>
              </a:rPr>
              <a:t>Sampaio</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Abrão</a:t>
            </a:r>
            <a:r>
              <a:rPr lang="en-IN" sz="1600" dirty="0" smtClean="0">
                <a:latin typeface="Times New Roman" pitchFamily="18" charset="0"/>
                <a:cs typeface="Times New Roman" pitchFamily="18" charset="0"/>
              </a:rPr>
              <a:t>, and M. L. </a:t>
            </a:r>
            <a:r>
              <a:rPr lang="en-IN" sz="1600" dirty="0" err="1" smtClean="0">
                <a:latin typeface="Times New Roman" pitchFamily="18" charset="0"/>
                <a:cs typeface="Times New Roman" pitchFamily="18" charset="0"/>
              </a:rPr>
              <a:t>Proença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Jr</a:t>
            </a:r>
            <a:r>
              <a:rPr lang="en-IN" sz="1600" dirty="0" smtClean="0">
                <a:latin typeface="Times New Roman" pitchFamily="18" charset="0"/>
                <a:cs typeface="Times New Roman" pitchFamily="18" charset="0"/>
              </a:rPr>
              <a:t>, “Network anomaly detection system using genetic algorithm and fuzzy logic,” Expert Systems with Applications, vol. 92, pp. 390–402, 2018. </a:t>
            </a:r>
          </a:p>
          <a:p>
            <a:pPr algn="just">
              <a:lnSpc>
                <a:spcPct val="170000"/>
              </a:lnSpc>
            </a:pPr>
            <a:r>
              <a:rPr lang="en-IN" sz="1600" dirty="0" smtClean="0">
                <a:latin typeface="Times New Roman" pitchFamily="18" charset="0"/>
                <a:cs typeface="Times New Roman" pitchFamily="18" charset="0"/>
              </a:rPr>
              <a:t>[9] G. T. Reddy, M. P. K. Reddy, K. </a:t>
            </a:r>
            <a:r>
              <a:rPr lang="en-IN" sz="1600" dirty="0" err="1" smtClean="0">
                <a:latin typeface="Times New Roman" pitchFamily="18" charset="0"/>
                <a:cs typeface="Times New Roman" pitchFamily="18" charset="0"/>
              </a:rPr>
              <a:t>Lakshmanna</a:t>
            </a:r>
            <a:r>
              <a:rPr lang="en-IN" sz="1600" dirty="0" smtClean="0">
                <a:latin typeface="Times New Roman" pitchFamily="18" charset="0"/>
                <a:cs typeface="Times New Roman" pitchFamily="18" charset="0"/>
              </a:rPr>
              <a:t>, D. S. </a:t>
            </a:r>
            <a:r>
              <a:rPr lang="en-IN" sz="1600" dirty="0" err="1" smtClean="0">
                <a:latin typeface="Times New Roman" pitchFamily="18" charset="0"/>
                <a:cs typeface="Times New Roman" pitchFamily="18" charset="0"/>
              </a:rPr>
              <a:t>Rajput</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Kaluri</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“Hybrid genetic algorithm and a fuzzy logic classifier for heart disease diagnosis,” Evolutionary Intelligence, vol. 13, no. 2, pp. 185–196, 2020. </a:t>
            </a:r>
          </a:p>
          <a:p>
            <a:pPr algn="just">
              <a:lnSpc>
                <a:spcPct val="170000"/>
              </a:lnSpc>
            </a:pP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Karakuzu</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Karakaya</a:t>
            </a:r>
            <a:r>
              <a:rPr lang="en-IN" sz="1600" dirty="0" smtClean="0">
                <a:latin typeface="Times New Roman" pitchFamily="18" charset="0"/>
                <a:cs typeface="Times New Roman" pitchFamily="18" charset="0"/>
              </a:rPr>
              <a:t>, and M. A. </a:t>
            </a:r>
            <a:r>
              <a:rPr lang="en-IN" sz="1600" dirty="0" err="1" smtClean="0">
                <a:latin typeface="Times New Roman" pitchFamily="18" charset="0"/>
                <a:cs typeface="Times New Roman" pitchFamily="18" charset="0"/>
              </a:rPr>
              <a:t>Çavu¸slu</a:t>
            </a:r>
            <a:r>
              <a:rPr lang="en-IN" sz="1600" dirty="0" smtClean="0">
                <a:latin typeface="Times New Roman" pitchFamily="18" charset="0"/>
                <a:cs typeface="Times New Roman" pitchFamily="18" charset="0"/>
              </a:rPr>
              <a:t>, “FPGA implementation of </a:t>
            </a:r>
            <a:r>
              <a:rPr lang="en-IN" sz="1600" dirty="0" err="1" smtClean="0">
                <a:latin typeface="Times New Roman" pitchFamily="18" charset="0"/>
                <a:cs typeface="Times New Roman" pitchFamily="18" charset="0"/>
              </a:rPr>
              <a:t>neuro</a:t>
            </a:r>
            <a:r>
              <a:rPr lang="en-IN" sz="1600" dirty="0" smtClean="0">
                <a:latin typeface="Times New Roman" pitchFamily="18" charset="0"/>
                <a:cs typeface="Times New Roman" pitchFamily="18" charset="0"/>
              </a:rPr>
              <a:t>-fuzzy system with improved PSO learning,” Neural Networks, vol. 79, pp. 128–140, 2016.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1305</TotalTime>
  <Words>1758</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Multiobjective Automated Type-2 Parsimonious Learning Machine to Forecast Time-Varying Stock Indices Online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2021-05-04T17:41:50Z</dcterms:modified>
</cp:coreProperties>
</file>