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Machine Learning Assisted Stochastic Unit Commitment during Hurricanes with Predictable Line Outages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IN" sz="2200" dirty="0" smtClean="0">
                <a:latin typeface="Times New Roman" pitchFamily="18" charset="0"/>
                <a:cs typeface="Times New Roman" pitchFamily="18" charset="0"/>
              </a:rPr>
              <a:t>Stochastic unit commitment is an efficient method for grid operation in the presence of significant uncertainties. </a:t>
            </a:r>
          </a:p>
          <a:p>
            <a:pPr algn="just"/>
            <a:r>
              <a:rPr lang="en-IN" sz="2200" dirty="0" smtClean="0">
                <a:latin typeface="Times New Roman" pitchFamily="18" charset="0"/>
                <a:cs typeface="Times New Roman" pitchFamily="18" charset="0"/>
              </a:rPr>
              <a:t>An example is an operation during a predicted hurricane with uncertain line out-ages. </a:t>
            </a:r>
          </a:p>
          <a:p>
            <a:pPr algn="just"/>
            <a:r>
              <a:rPr lang="en-IN" sz="2200" dirty="0" smtClean="0">
                <a:latin typeface="Times New Roman" pitchFamily="18" charset="0"/>
                <a:cs typeface="Times New Roman" pitchFamily="18" charset="0"/>
              </a:rPr>
              <a:t>However, the solution quality comes at the cost of substantial computational burden, which makes its adoption challenging. </a:t>
            </a:r>
          </a:p>
          <a:p>
            <a:pPr algn="just"/>
            <a:r>
              <a:rPr lang="en-IN" sz="2200" dirty="0" smtClean="0">
                <a:latin typeface="Times New Roman" pitchFamily="18" charset="0"/>
                <a:cs typeface="Times New Roman" pitchFamily="18" charset="0"/>
              </a:rPr>
              <a:t>This paper evaluates some possible ways that machine learning can be used to reduce this computational burden. </a:t>
            </a:r>
          </a:p>
          <a:p>
            <a:pPr algn="just"/>
            <a:r>
              <a:rPr lang="en-IN" sz="2200" dirty="0" smtClean="0">
                <a:latin typeface="Times New Roman" pitchFamily="18" charset="0"/>
                <a:cs typeface="Times New Roman" pitchFamily="18" charset="0"/>
              </a:rPr>
              <a:t>First, a set of feasibility studies is conducted. </a:t>
            </a:r>
          </a:p>
          <a:p>
            <a:pPr algn="just"/>
            <a:r>
              <a:rPr lang="en-IN" sz="2200" dirty="0" smtClean="0">
                <a:latin typeface="Times New Roman" pitchFamily="18" charset="0"/>
                <a:cs typeface="Times New Roman" pitchFamily="18" charset="0"/>
              </a:rPr>
              <a:t>Results suggest that using machine learning as an assistant to the stochastic unit commitment solver is more advantageous than using it as a standalone solver. </a:t>
            </a:r>
            <a:endParaRPr lang="en-US" sz="22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r>
              <a:rPr lang="en-IN" sz="2200" dirty="0" smtClean="0">
                <a:latin typeface="Times New Roman" pitchFamily="18" charset="0"/>
                <a:cs typeface="Times New Roman" pitchFamily="18" charset="0"/>
              </a:rPr>
              <a:t>In particular, the machine learning model is trained to facilitate solving the problem by determining the unnecessary constraints that can be removed from the original problem without affecting the final accuracy. </a:t>
            </a:r>
          </a:p>
          <a:p>
            <a:pPr algn="just"/>
            <a:r>
              <a:rPr lang="en-IN" sz="2200" dirty="0" smtClean="0">
                <a:latin typeface="Times New Roman" pitchFamily="18" charset="0"/>
                <a:cs typeface="Times New Roman" pitchFamily="18" charset="0"/>
              </a:rPr>
              <a:t>The variables that can be used as input features/predictors or outputs for the machine learning model are determined through feasibility studies. </a:t>
            </a:r>
          </a:p>
          <a:p>
            <a:pPr algn="just"/>
            <a:r>
              <a:rPr lang="en-IN" sz="2200" dirty="0" smtClean="0">
                <a:latin typeface="Times New Roman" pitchFamily="18" charset="0"/>
                <a:cs typeface="Times New Roman" pitchFamily="18" charset="0"/>
              </a:rPr>
              <a:t>Then, an algorithm to train and utilize a machine learning model is proposed. </a:t>
            </a:r>
          </a:p>
          <a:p>
            <a:pPr algn="just"/>
            <a:r>
              <a:rPr lang="en-IN" sz="2200" dirty="0" smtClean="0">
                <a:latin typeface="Times New Roman" pitchFamily="18" charset="0"/>
                <a:cs typeface="Times New Roman" pitchFamily="18" charset="0"/>
              </a:rPr>
              <a:t>The method is tested on a 500-bus synthetic South Carolina system. </a:t>
            </a:r>
          </a:p>
          <a:p>
            <a:pPr algn="just"/>
            <a:r>
              <a:rPr lang="en-IN" sz="2200" dirty="0" smtClean="0">
                <a:latin typeface="Times New Roman" pitchFamily="18" charset="0"/>
                <a:cs typeface="Times New Roman" pitchFamily="18" charset="0"/>
              </a:rPr>
              <a:t>Various test cases show an average reduction in solution time by more than 90% by using the trained machine learning model to assist the stochastic unit commitment solver.</a:t>
            </a:r>
          </a:p>
          <a:p>
            <a:pPr algn="just">
              <a:buNone/>
            </a:pPr>
            <a:r>
              <a:rPr lang="en-IN" sz="2200" dirty="0" smtClean="0">
                <a:latin typeface="Times New Roman" pitchFamily="18" charset="0"/>
                <a:cs typeface="Times New Roman" pitchFamily="18" charset="0"/>
              </a:rPr>
              <a:t/>
            </a:r>
            <a:br>
              <a:rPr lang="en-IN" sz="2200" dirty="0" smtClean="0">
                <a:latin typeface="Times New Roman" pitchFamily="18" charset="0"/>
                <a:cs typeface="Times New Roman" pitchFamily="18" charset="0"/>
              </a:rPr>
            </a:br>
            <a:endParaRPr lang="en-IN" sz="22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method should be able to solve the SUC for a </a:t>
            </a:r>
            <a:r>
              <a:rPr lang="en-IN" sz="2000" dirty="0" err="1" smtClean="0">
                <a:latin typeface="Times New Roman" pitchFamily="18" charset="0"/>
                <a:cs typeface="Times New Roman" pitchFamily="18" charset="0"/>
              </a:rPr>
              <a:t>largescale</a:t>
            </a:r>
            <a:r>
              <a:rPr lang="en-IN" sz="2000" dirty="0" smtClean="0">
                <a:latin typeface="Times New Roman" pitchFamily="18" charset="0"/>
                <a:cs typeface="Times New Roman" pitchFamily="18" charset="0"/>
              </a:rPr>
              <a:t> real-world size network with multiple scenarios. </a:t>
            </a:r>
          </a:p>
          <a:p>
            <a:pPr algn="just">
              <a:lnSpc>
                <a:spcPct val="150000"/>
              </a:lnSpc>
            </a:pPr>
            <a:r>
              <a:rPr lang="en-IN" sz="2000" dirty="0" smtClean="0">
                <a:latin typeface="Times New Roman" pitchFamily="18" charset="0"/>
                <a:cs typeface="Times New Roman" pitchFamily="18" charset="0"/>
              </a:rPr>
              <a:t>The method should be able to solve within an acceptable computational time with standard hardware. </a:t>
            </a:r>
          </a:p>
          <a:p>
            <a:pPr algn="just">
              <a:lnSpc>
                <a:spcPct val="150000"/>
              </a:lnSpc>
            </a:pPr>
            <a:r>
              <a:rPr lang="en-IN" sz="2000" dirty="0" smtClean="0">
                <a:latin typeface="Times New Roman" pitchFamily="18" charset="0"/>
                <a:cs typeface="Times New Roman" pitchFamily="18" charset="0"/>
              </a:rPr>
              <a:t>As multiple line outages are allowed, the network topology can change over the duration of the study (a day), and the model should be able to handle this. </a:t>
            </a:r>
          </a:p>
          <a:p>
            <a:pPr algn="just">
              <a:lnSpc>
                <a:spcPct val="150000"/>
              </a:lnSpc>
            </a:pPr>
            <a:r>
              <a:rPr lang="en-IN" sz="2000" dirty="0" smtClean="0">
                <a:latin typeface="Times New Roman" pitchFamily="18" charset="0"/>
                <a:cs typeface="Times New Roman" pitchFamily="18" charset="0"/>
              </a:rPr>
              <a:t>As changes in the topology may lead to inevitable load shedding or over-generation (outage of a radial line), the model should allow relaxation of nodal power balance.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SUC is an optimization problem defined over a set of scenarios that represent realizations of the uncertain future. </a:t>
            </a:r>
          </a:p>
          <a:p>
            <a:pPr algn="just">
              <a:lnSpc>
                <a:spcPct val="150000"/>
              </a:lnSpc>
            </a:pPr>
            <a:r>
              <a:rPr lang="en-IN" sz="2000" dirty="0" smtClean="0">
                <a:latin typeface="Times New Roman" pitchFamily="18" charset="0"/>
                <a:cs typeface="Times New Roman" pitchFamily="18" charset="0"/>
              </a:rPr>
              <a:t>The goal of SUC is to minimize the objective function, often operation cost, subject to physical and reliability constraints of the network. </a:t>
            </a:r>
          </a:p>
          <a:p>
            <a:pPr algn="just">
              <a:lnSpc>
                <a:spcPct val="150000"/>
              </a:lnSpc>
            </a:pPr>
            <a:r>
              <a:rPr lang="en-IN" sz="2000" dirty="0" smtClean="0">
                <a:latin typeface="Times New Roman" pitchFamily="18" charset="0"/>
                <a:cs typeface="Times New Roman" pitchFamily="18" charset="0"/>
              </a:rPr>
              <a:t>With high levels of uncertainties, the objective function should include not only generation costs, but also penalized load shedding (</a:t>
            </a:r>
            <a:r>
              <a:rPr lang="en-IN" sz="2000" dirty="0" err="1" smtClean="0">
                <a:latin typeface="Times New Roman" pitchFamily="18" charset="0"/>
                <a:cs typeface="Times New Roman" pitchFamily="18" charset="0"/>
              </a:rPr>
              <a:t>unserved</a:t>
            </a:r>
            <a:r>
              <a:rPr lang="en-IN" sz="2000" dirty="0" smtClean="0">
                <a:latin typeface="Times New Roman" pitchFamily="18" charset="0"/>
                <a:cs typeface="Times New Roman" pitchFamily="18" charset="0"/>
              </a:rPr>
              <a:t> load) and over-generation.</a:t>
            </a:r>
          </a:p>
          <a:p>
            <a:pPr algn="just">
              <a:lnSpc>
                <a:spcPct val="150000"/>
              </a:lnSpc>
            </a:pPr>
            <a:r>
              <a:rPr lang="en-IN" sz="2000" dirty="0" smtClean="0">
                <a:latin typeface="Times New Roman" pitchFamily="18" charset="0"/>
                <a:cs typeface="Times New Roman" pitchFamily="18" charset="0"/>
              </a:rPr>
              <a:t>The power transfer distribution factor is among the most efficient methods to solve the power flows in UC problems. However, when it is used for large-scale networks with multiple outages, the number of variables and constraints becomes extremely large.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There are a few studies on the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of uncertain equipment failures in the transmission network. </a:t>
            </a:r>
          </a:p>
          <a:p>
            <a:pPr algn="just">
              <a:lnSpc>
                <a:spcPct val="150000"/>
              </a:lnSpc>
            </a:pPr>
            <a:r>
              <a:rPr lang="en-IN" sz="2000" dirty="0" smtClean="0">
                <a:latin typeface="Times New Roman" pitchFamily="18" charset="0"/>
                <a:cs typeface="Times New Roman" pitchFamily="18" charset="0"/>
              </a:rPr>
              <a:t>A method to solve the security-constrained UC for large networks with one line outage possibility is developed in . </a:t>
            </a:r>
          </a:p>
          <a:p>
            <a:pPr algn="just">
              <a:lnSpc>
                <a:spcPct val="150000"/>
              </a:lnSpc>
            </a:pPr>
            <a:r>
              <a:rPr lang="en-IN" sz="2000" dirty="0" smtClean="0">
                <a:latin typeface="Times New Roman" pitchFamily="18" charset="0"/>
                <a:cs typeface="Times New Roman" pitchFamily="18" charset="0"/>
              </a:rPr>
              <a:t>However, the proposed method is not valid when there are multiple line outages.</a:t>
            </a:r>
          </a:p>
          <a:p>
            <a:pPr algn="just">
              <a:lnSpc>
                <a:spcPct val="150000"/>
              </a:lnSpc>
            </a:pPr>
            <a:r>
              <a:rPr lang="en-IN" sz="2000" dirty="0" smtClean="0">
                <a:latin typeface="Times New Roman" pitchFamily="18" charset="0"/>
                <a:cs typeface="Times New Roman" pitchFamily="18" charset="0"/>
              </a:rPr>
              <a:t>As one application for the proposed algorithm, a preventive day-ahead unit commitment model was developed for Texas 2000-bus test system, affected by a hypothetical hurricane.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Stochastic Unit Commitment (SUC) has a primary advantage of being simple to model the uncertainty explicitly, thus offering a reliable solution</a:t>
            </a:r>
          </a:p>
          <a:p>
            <a:pPr algn="just">
              <a:lnSpc>
                <a:spcPct val="150000"/>
              </a:lnSpc>
            </a:pPr>
            <a:r>
              <a:rPr lang="en-IN" sz="2000" dirty="0" smtClean="0">
                <a:latin typeface="Times New Roman" pitchFamily="18" charset="0"/>
                <a:cs typeface="Times New Roman" pitchFamily="18" charset="0"/>
              </a:rPr>
              <a:t>Due to strict SUC constraints, and considering the fact that it is unlikely to train an ML model to perfectly predict every output exactly the same as solving original SUC, a potential solution is to use a machine learning as an assistant to SUC to facilitate the solution process. </a:t>
            </a:r>
          </a:p>
          <a:p>
            <a:pPr algn="just">
              <a:lnSpc>
                <a:spcPct val="150000"/>
              </a:lnSpc>
            </a:pPr>
            <a:r>
              <a:rPr lang="en-IN" sz="2000" dirty="0" smtClean="0">
                <a:latin typeface="Times New Roman" pitchFamily="18" charset="0"/>
                <a:cs typeface="Times New Roman" pitchFamily="18" charset="0"/>
              </a:rPr>
              <a:t>This way, not only is the result accurate similar to the original SUC, but also perfect ML performance is not necessary. </a:t>
            </a:r>
          </a:p>
          <a:p>
            <a:pPr algn="just">
              <a:lnSpc>
                <a:spcPct val="150000"/>
              </a:lnSpc>
            </a:pPr>
            <a:r>
              <a:rPr lang="en-IN" sz="2000" dirty="0" smtClean="0">
                <a:latin typeface="Times New Roman" pitchFamily="18" charset="0"/>
                <a:cs typeface="Times New Roman" pitchFamily="18" charset="0"/>
              </a:rPr>
              <a:t>This would translate in a reduced need to training data.</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58876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A solution to the unit commitment problem-a review</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B. Saravanan, S. Das, S. Sikri, and D. P. Kothari,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 This paper focuses on providing a clear review of the latest techniques employed in optimizing UC problems for both stochastic and deterministic loads, which has been acquired from many peer reviewed published papers.</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Unit commitment in electrical power system - A literature review</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A. Bhardwaj, V. K. Kamboj, V. K. Shukla, B. Singh, and P. Khurana,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This paper gives a literature review of UC problem, its mathematical formulation, methods for solving it and Different approaches developed for addressing renewable energy effects and uncertainties.</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2300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DC power flow revisited</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B. Stott, J. Jardim, and O. Alsaç,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Many versions of these approximate models are possible. When their MW flows are reasonably correct (and this is by no means assured), they can often offer compelling advantages.</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Security-Constrained Unit Commitment for AC-DC Grids with Generation and Load Uncertainty</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S. Bahrami and V. W. S. Wong,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In this paper, we study the SCUC problem in ac-dc grids with generation and load uncertainty. We introduce the concept of conditional value-at-risk to limit the risk of deviations in the load demand and renewable generation.</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 1.jpg"/>
          <p:cNvPicPr>
            <a:picLocks noGrp="1" noChangeAspect="1" noChangeArrowheads="1"/>
          </p:cNvPicPr>
          <p:nvPr>
            <p:ph idx="1"/>
          </p:nvPr>
        </p:nvPicPr>
        <p:blipFill>
          <a:blip r:embed="rId2"/>
          <a:srcRect/>
          <a:stretch>
            <a:fillRect/>
          </a:stretch>
        </p:blipFill>
        <p:spPr bwMode="auto">
          <a:xfrm>
            <a:off x="1828800" y="1752600"/>
            <a:ext cx="5867400" cy="47243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Recently, variations of stochastic unit commitment have been used for enhanced operation under complex conditions, such as changing network topology. Multiple sources of uncertainties must be considered, to ensure the obtained results are reliable and efficient. Stochastic unit commitment offers accurate solutions at the cost of long computational times and sometimes advanced hardware. This paper presented a feasibility study on using ML algorithms to assist stochastic unit commitment solvers, with the aim of reducing the computation time and hardware requirements. Although the full replacement of the original SUC by ML algorithms is debatable, we argue that a trained ML model can assist the SUC solution by providing initial predictions, i.e., through a warm-start process. Initial tests show that predicting lines that are likely to reach their flow limits can significantly reduce the computational time. The results also showed that predicting generation commitment status is likely not effective</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B. </a:t>
            </a:r>
            <a:r>
              <a:rPr lang="en-IN" sz="1500" dirty="0" err="1" smtClean="0">
                <a:latin typeface="Times New Roman" pitchFamily="18" charset="0"/>
                <a:cs typeface="Times New Roman" pitchFamily="18" charset="0"/>
              </a:rPr>
              <a:t>Saravanan</a:t>
            </a:r>
            <a:r>
              <a:rPr lang="en-IN" sz="1500" dirty="0" smtClean="0">
                <a:latin typeface="Times New Roman" pitchFamily="18" charset="0"/>
                <a:cs typeface="Times New Roman" pitchFamily="18" charset="0"/>
              </a:rPr>
              <a:t>, S. Das, S. </a:t>
            </a:r>
            <a:r>
              <a:rPr lang="en-IN" sz="1500" dirty="0" err="1" smtClean="0">
                <a:latin typeface="Times New Roman" pitchFamily="18" charset="0"/>
                <a:cs typeface="Times New Roman" pitchFamily="18" charset="0"/>
              </a:rPr>
              <a:t>Sikri</a:t>
            </a:r>
            <a:r>
              <a:rPr lang="en-IN" sz="1500" dirty="0" smtClean="0">
                <a:latin typeface="Times New Roman" pitchFamily="18" charset="0"/>
                <a:cs typeface="Times New Roman" pitchFamily="18" charset="0"/>
              </a:rPr>
              <a:t>, and D. P. Kothari, “A solution to the unit commitment problem-a review,” Front. Energy, vol. 7, no. 2, pp. 223–236, 2013, </a:t>
            </a:r>
            <a:r>
              <a:rPr lang="en-IN" sz="1500" dirty="0" err="1" smtClean="0">
                <a:latin typeface="Times New Roman" pitchFamily="18" charset="0"/>
                <a:cs typeface="Times New Roman" pitchFamily="18" charset="0"/>
              </a:rPr>
              <a:t>doi</a:t>
            </a:r>
            <a:r>
              <a:rPr lang="en-IN" sz="1500" dirty="0" smtClean="0">
                <a:latin typeface="Times New Roman" pitchFamily="18" charset="0"/>
                <a:cs typeface="Times New Roman" pitchFamily="18" charset="0"/>
              </a:rPr>
              <a:t>: 10.1007/s11708-013-0240-3. </a:t>
            </a:r>
          </a:p>
          <a:p>
            <a:pPr algn="just">
              <a:lnSpc>
                <a:spcPct val="160000"/>
              </a:lnSpc>
            </a:pPr>
            <a:r>
              <a:rPr lang="en-IN" sz="1500" dirty="0" smtClean="0">
                <a:latin typeface="Times New Roman" pitchFamily="18" charset="0"/>
                <a:cs typeface="Times New Roman" pitchFamily="18" charset="0"/>
              </a:rPr>
              <a:t>[2] A. </a:t>
            </a:r>
            <a:r>
              <a:rPr lang="en-IN" sz="1500" dirty="0" err="1" smtClean="0">
                <a:latin typeface="Times New Roman" pitchFamily="18" charset="0"/>
                <a:cs typeface="Times New Roman" pitchFamily="18" charset="0"/>
              </a:rPr>
              <a:t>Bhardwaj</a:t>
            </a:r>
            <a:r>
              <a:rPr lang="en-IN" sz="1500" dirty="0" smtClean="0">
                <a:latin typeface="Times New Roman" pitchFamily="18" charset="0"/>
                <a:cs typeface="Times New Roman" pitchFamily="18" charset="0"/>
              </a:rPr>
              <a:t>, V. K. </a:t>
            </a:r>
            <a:r>
              <a:rPr lang="en-IN" sz="1500" dirty="0" err="1" smtClean="0">
                <a:latin typeface="Times New Roman" pitchFamily="18" charset="0"/>
                <a:cs typeface="Times New Roman" pitchFamily="18" charset="0"/>
              </a:rPr>
              <a:t>Kamboj</a:t>
            </a:r>
            <a:r>
              <a:rPr lang="en-IN" sz="1500" dirty="0" smtClean="0">
                <a:latin typeface="Times New Roman" pitchFamily="18" charset="0"/>
                <a:cs typeface="Times New Roman" pitchFamily="18" charset="0"/>
              </a:rPr>
              <a:t>, V. K. </a:t>
            </a:r>
            <a:r>
              <a:rPr lang="en-IN" sz="1500" dirty="0" err="1" smtClean="0">
                <a:latin typeface="Times New Roman" pitchFamily="18" charset="0"/>
                <a:cs typeface="Times New Roman" pitchFamily="18" charset="0"/>
              </a:rPr>
              <a:t>Shukla</a:t>
            </a:r>
            <a:r>
              <a:rPr lang="en-IN" sz="1500" dirty="0" smtClean="0">
                <a:latin typeface="Times New Roman" pitchFamily="18" charset="0"/>
                <a:cs typeface="Times New Roman" pitchFamily="18" charset="0"/>
              </a:rPr>
              <a:t>, B. Singh, and P. </a:t>
            </a:r>
            <a:r>
              <a:rPr lang="en-IN" sz="1500" dirty="0" err="1" smtClean="0">
                <a:latin typeface="Times New Roman" pitchFamily="18" charset="0"/>
                <a:cs typeface="Times New Roman" pitchFamily="18" charset="0"/>
              </a:rPr>
              <a:t>Khurana</a:t>
            </a:r>
            <a:r>
              <a:rPr lang="en-IN" sz="1500" dirty="0" smtClean="0">
                <a:latin typeface="Times New Roman" pitchFamily="18" charset="0"/>
                <a:cs typeface="Times New Roman" pitchFamily="18" charset="0"/>
              </a:rPr>
              <a:t>, “Unit commitment in electrical power system - A literature review,” in 2012 IEEE International Power Engineering and Optimization Conference, PEOCO 2012 - Conference Proceedings, 2012, pp. 275– 280, </a:t>
            </a:r>
            <a:r>
              <a:rPr lang="en-IN" sz="1500" dirty="0" err="1" smtClean="0">
                <a:latin typeface="Times New Roman" pitchFamily="18" charset="0"/>
                <a:cs typeface="Times New Roman" pitchFamily="18" charset="0"/>
              </a:rPr>
              <a:t>doi</a:t>
            </a:r>
            <a:r>
              <a:rPr lang="en-IN" sz="1500" dirty="0" smtClean="0">
                <a:latin typeface="Times New Roman" pitchFamily="18" charset="0"/>
                <a:cs typeface="Times New Roman" pitchFamily="18" charset="0"/>
              </a:rPr>
              <a:t>: 10.1109/PEOCO.2012.6230874. </a:t>
            </a:r>
          </a:p>
          <a:p>
            <a:pPr algn="just">
              <a:lnSpc>
                <a:spcPct val="160000"/>
              </a:lnSpc>
            </a:pPr>
            <a:r>
              <a:rPr lang="en-IN" sz="1500" dirty="0" smtClean="0">
                <a:latin typeface="Times New Roman" pitchFamily="18" charset="0"/>
                <a:cs typeface="Times New Roman" pitchFamily="18" charset="0"/>
              </a:rPr>
              <a:t>[3] B. Stott, J. </a:t>
            </a:r>
            <a:r>
              <a:rPr lang="en-IN" sz="1500" dirty="0" err="1" smtClean="0">
                <a:latin typeface="Times New Roman" pitchFamily="18" charset="0"/>
                <a:cs typeface="Times New Roman" pitchFamily="18" charset="0"/>
              </a:rPr>
              <a:t>Jardim</a:t>
            </a:r>
            <a:r>
              <a:rPr lang="en-IN" sz="1500" dirty="0" smtClean="0">
                <a:latin typeface="Times New Roman" pitchFamily="18" charset="0"/>
                <a:cs typeface="Times New Roman" pitchFamily="18" charset="0"/>
              </a:rPr>
              <a:t>, and O. </a:t>
            </a:r>
            <a:r>
              <a:rPr lang="en-IN" sz="1500" dirty="0" err="1" smtClean="0">
                <a:latin typeface="Times New Roman" pitchFamily="18" charset="0"/>
                <a:cs typeface="Times New Roman" pitchFamily="18" charset="0"/>
              </a:rPr>
              <a:t>Alsaç</a:t>
            </a:r>
            <a:r>
              <a:rPr lang="en-IN" sz="1500" dirty="0" smtClean="0">
                <a:latin typeface="Times New Roman" pitchFamily="18" charset="0"/>
                <a:cs typeface="Times New Roman" pitchFamily="18" charset="0"/>
              </a:rPr>
              <a:t>, “DC power flow revisited,” IEEE Trans. Power Syst., vol. 24, no. 3, pp. 1290–1300, 2009, </a:t>
            </a:r>
            <a:r>
              <a:rPr lang="en-IN" sz="1500" dirty="0" err="1" smtClean="0">
                <a:latin typeface="Times New Roman" pitchFamily="18" charset="0"/>
                <a:cs typeface="Times New Roman" pitchFamily="18" charset="0"/>
              </a:rPr>
              <a:t>doi</a:t>
            </a:r>
            <a:r>
              <a:rPr lang="en-IN" sz="1500" dirty="0" smtClean="0">
                <a:latin typeface="Times New Roman" pitchFamily="18" charset="0"/>
                <a:cs typeface="Times New Roman" pitchFamily="18" charset="0"/>
              </a:rPr>
              <a:t>: 10.1109/TPWRS.2009.2021235. </a:t>
            </a:r>
          </a:p>
          <a:p>
            <a:pPr algn="just">
              <a:lnSpc>
                <a:spcPct val="160000"/>
              </a:lnSpc>
            </a:pPr>
            <a:r>
              <a:rPr lang="en-IN" sz="1500" dirty="0" smtClean="0">
                <a:latin typeface="Times New Roman" pitchFamily="18" charset="0"/>
                <a:cs typeface="Times New Roman" pitchFamily="18" charset="0"/>
              </a:rPr>
              <a:t>[4] S. </a:t>
            </a:r>
            <a:r>
              <a:rPr lang="en-IN" sz="1500" dirty="0" err="1" smtClean="0">
                <a:latin typeface="Times New Roman" pitchFamily="18" charset="0"/>
                <a:cs typeface="Times New Roman" pitchFamily="18" charset="0"/>
              </a:rPr>
              <a:t>Bahrami</a:t>
            </a:r>
            <a:r>
              <a:rPr lang="en-IN" sz="1500" dirty="0" smtClean="0">
                <a:latin typeface="Times New Roman" pitchFamily="18" charset="0"/>
                <a:cs typeface="Times New Roman" pitchFamily="18" charset="0"/>
              </a:rPr>
              <a:t> and V. W. S. Wong, “Security-Constrained Unit Commitment for AC-DC Grids with Generation and Load Uncertainty,” IEEE Trans. Power Syst., vol. 33, no. 3, pp. 2717– 2732, May 2018, </a:t>
            </a:r>
            <a:r>
              <a:rPr lang="en-IN" sz="1500" dirty="0" err="1" smtClean="0">
                <a:latin typeface="Times New Roman" pitchFamily="18" charset="0"/>
                <a:cs typeface="Times New Roman" pitchFamily="18" charset="0"/>
              </a:rPr>
              <a:t>doi</a:t>
            </a:r>
            <a:r>
              <a:rPr lang="en-IN" sz="1500" dirty="0" smtClean="0">
                <a:latin typeface="Times New Roman" pitchFamily="18" charset="0"/>
                <a:cs typeface="Times New Roman" pitchFamily="18" charset="0"/>
              </a:rPr>
              <a:t>: 10.1109/TPWRS.2017.2749303. </a:t>
            </a:r>
          </a:p>
          <a:p>
            <a:pPr algn="just">
              <a:lnSpc>
                <a:spcPct val="160000"/>
              </a:lnSpc>
            </a:pPr>
            <a:r>
              <a:rPr lang="en-IN" sz="1500" dirty="0" smtClean="0">
                <a:latin typeface="Times New Roman" pitchFamily="18" charset="0"/>
                <a:cs typeface="Times New Roman" pitchFamily="18" charset="0"/>
              </a:rPr>
              <a:t>[5] Y. Fu and M. </a:t>
            </a:r>
            <a:r>
              <a:rPr lang="en-IN" sz="1500" dirty="0" err="1" smtClean="0">
                <a:latin typeface="Times New Roman" pitchFamily="18" charset="0"/>
                <a:cs typeface="Times New Roman" pitchFamily="18" charset="0"/>
              </a:rPr>
              <a:t>Shahidehpour</a:t>
            </a:r>
            <a:r>
              <a:rPr lang="en-IN" sz="1500" dirty="0" smtClean="0">
                <a:latin typeface="Times New Roman" pitchFamily="18" charset="0"/>
                <a:cs typeface="Times New Roman" pitchFamily="18" charset="0"/>
              </a:rPr>
              <a:t>, “Fast SCUC for large-scale power systems,” IEEE Trans. Power Syst., vol. 22, no. 4, pp. 2144–2151, Nov. 2007, </a:t>
            </a:r>
            <a:r>
              <a:rPr lang="en-IN" sz="1500" dirty="0" err="1" smtClean="0">
                <a:latin typeface="Times New Roman" pitchFamily="18" charset="0"/>
                <a:cs typeface="Times New Roman" pitchFamily="18" charset="0"/>
              </a:rPr>
              <a:t>doi</a:t>
            </a:r>
            <a:r>
              <a:rPr lang="en-IN" sz="1500" dirty="0" smtClean="0">
                <a:latin typeface="Times New Roman" pitchFamily="18" charset="0"/>
                <a:cs typeface="Times New Roman" pitchFamily="18" charset="0"/>
              </a:rPr>
              <a:t>: 10.1109/TPWRS.2007.907444</a:t>
            </a:r>
            <a:endParaRPr lang="en-US" sz="1500" dirty="0" smtClean="0">
              <a:latin typeface="Times New Roman" pitchFamily="18" charset="0"/>
              <a:cs typeface="Times New Roman" pitchFamily="18" charset="0"/>
            </a:endParaRPr>
          </a:p>
          <a:p>
            <a:pPr algn="just">
              <a:lnSpc>
                <a:spcPct val="160000"/>
              </a:lnSpc>
            </a:pP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t>[6] P. A. Ruiz, C. R. </a:t>
            </a:r>
            <a:r>
              <a:rPr lang="en-IN" sz="1600" dirty="0" err="1" smtClean="0"/>
              <a:t>Philbrick</a:t>
            </a:r>
            <a:r>
              <a:rPr lang="en-IN" sz="1600" dirty="0" smtClean="0"/>
              <a:t>, E. Zak, K. W. Cheung, and P. W. Sauer, “Uncertainty Management in the Unit Commitment Problem,” IEEE Trans. Power Syst., vol. 24, no. 2, pp. 642–651, May 2009, </a:t>
            </a:r>
            <a:r>
              <a:rPr lang="en-IN" sz="1600" dirty="0" err="1" smtClean="0"/>
              <a:t>doi</a:t>
            </a:r>
            <a:r>
              <a:rPr lang="en-IN" sz="1600" dirty="0" smtClean="0"/>
              <a:t>: 10.1109/TPWRS.2008.2012180. </a:t>
            </a:r>
          </a:p>
          <a:p>
            <a:pPr algn="just">
              <a:lnSpc>
                <a:spcPct val="170000"/>
              </a:lnSpc>
            </a:pPr>
            <a:r>
              <a:rPr lang="en-IN" sz="1600" dirty="0" smtClean="0"/>
              <a:t>[7] E. Du, N. Zhang, C. Kang, and Q. Xia, “Scenario Map Based Stochastic Unit Commitment,” IEEE Trans. Power Syst., vol. 33, no. 5, pp. 4694–4705, Sep. 2018, </a:t>
            </a:r>
            <a:r>
              <a:rPr lang="en-IN" sz="1600" dirty="0" err="1" smtClean="0"/>
              <a:t>doi</a:t>
            </a:r>
            <a:r>
              <a:rPr lang="en-IN" sz="1600" dirty="0" smtClean="0"/>
              <a:t>: 10.1109/TPWRS.2018.2799954. </a:t>
            </a:r>
          </a:p>
          <a:p>
            <a:pPr algn="just">
              <a:lnSpc>
                <a:spcPct val="170000"/>
              </a:lnSpc>
            </a:pPr>
            <a:r>
              <a:rPr lang="en-IN" sz="1600" dirty="0" smtClean="0"/>
              <a:t>[8] F. </a:t>
            </a:r>
            <a:r>
              <a:rPr lang="en-IN" sz="1600" dirty="0" err="1" smtClean="0"/>
              <a:t>Mohammadi</a:t>
            </a:r>
            <a:r>
              <a:rPr lang="en-IN" sz="1600" dirty="0" smtClean="0"/>
              <a:t> and M. </a:t>
            </a:r>
            <a:r>
              <a:rPr lang="en-IN" sz="1600" dirty="0" err="1" smtClean="0"/>
              <a:t>Sahraei-Ardakani</a:t>
            </a:r>
            <a:r>
              <a:rPr lang="en-IN" sz="1600" dirty="0" smtClean="0"/>
              <a:t>, “Multidimensional Scenario Selection for Power Systems With Stochastic Failures,” IEEE Trans. Power Syst., vol. 35, no. 6, pp. 4528–4538, Nov. 2020, </a:t>
            </a:r>
            <a:r>
              <a:rPr lang="en-IN" sz="1600" dirty="0" err="1" smtClean="0"/>
              <a:t>doi</a:t>
            </a:r>
            <a:r>
              <a:rPr lang="en-IN" sz="1600" dirty="0" smtClean="0"/>
              <a:t>: 10.1109/TPWRS.2020.2990877. </a:t>
            </a:r>
          </a:p>
          <a:p>
            <a:pPr algn="just">
              <a:lnSpc>
                <a:spcPct val="170000"/>
              </a:lnSpc>
            </a:pPr>
            <a:r>
              <a:rPr lang="en-IN" sz="1600" dirty="0" smtClean="0"/>
              <a:t>[9] A. Arab, A. </a:t>
            </a:r>
            <a:r>
              <a:rPr lang="en-IN" sz="1600" dirty="0" err="1" smtClean="0"/>
              <a:t>Khodaei</a:t>
            </a:r>
            <a:r>
              <a:rPr lang="en-IN" sz="1600" dirty="0" smtClean="0"/>
              <a:t>, S. K. </a:t>
            </a:r>
            <a:r>
              <a:rPr lang="en-IN" sz="1600" dirty="0" err="1" smtClean="0"/>
              <a:t>Khator</a:t>
            </a:r>
            <a:r>
              <a:rPr lang="en-IN" sz="1600" dirty="0" smtClean="0"/>
              <a:t>, K. Ding, V. A. </a:t>
            </a:r>
            <a:r>
              <a:rPr lang="en-IN" sz="1600" dirty="0" err="1" smtClean="0"/>
              <a:t>Emesih</a:t>
            </a:r>
            <a:r>
              <a:rPr lang="en-IN" sz="1600" dirty="0" smtClean="0"/>
              <a:t>, and Z. Han, “Stochastic pre-hurricane restoration planning for electric power systems infrastructure,” IEEE Trans. Smart Grid, vol. 6, no. 2, pp. 1046–1054, Mar. 2015, </a:t>
            </a:r>
            <a:r>
              <a:rPr lang="en-IN" sz="1600" dirty="0" err="1" smtClean="0"/>
              <a:t>doi</a:t>
            </a:r>
            <a:r>
              <a:rPr lang="en-IN" sz="1600" dirty="0" smtClean="0"/>
              <a:t>: 10.1109/TSG.2015.2388736. </a:t>
            </a:r>
          </a:p>
          <a:p>
            <a:pPr algn="just">
              <a:lnSpc>
                <a:spcPct val="170000"/>
              </a:lnSpc>
            </a:pPr>
            <a:r>
              <a:rPr lang="en-IN" sz="1600" dirty="0" smtClean="0"/>
              <a:t>[10] F. </a:t>
            </a:r>
            <a:r>
              <a:rPr lang="en-IN" sz="1600" dirty="0" err="1" smtClean="0"/>
              <a:t>Mohammadi</a:t>
            </a:r>
            <a:r>
              <a:rPr lang="en-IN" sz="1600" dirty="0" smtClean="0"/>
              <a:t> and M. </a:t>
            </a:r>
            <a:r>
              <a:rPr lang="en-IN" sz="1600" dirty="0" err="1" smtClean="0"/>
              <a:t>Sahraei-Ardakani</a:t>
            </a:r>
            <a:r>
              <a:rPr lang="en-IN" sz="1600" dirty="0" smtClean="0"/>
              <a:t>, “Tractable Stochastic Unit Commitment for Large Systems During Predictable Hazards,” IEEE Access, vol. 8, pp. 115078–115088, 2020, </a:t>
            </a:r>
            <a:r>
              <a:rPr lang="en-IN" sz="1600" dirty="0" err="1" smtClean="0"/>
              <a:t>doi</a:t>
            </a:r>
            <a:r>
              <a:rPr lang="en-IN" sz="1600" dirty="0" smtClean="0"/>
              <a:t>: 10.1109/ACCESS.2020.3004391.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1312</TotalTime>
  <Words>1577</Words>
  <Application>Microsoft Office PowerPoint</Application>
  <PresentationFormat>On-screen Show (4:3)</PresentationFormat>
  <Paragraphs>79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Machine Learning Assisted Stochastic Unit Commitment during Hurricanes with Predictable Line Outages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2021-05-04T17:22:29Z</dcterms:modified>
</cp:coreProperties>
</file>