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Evolving Fully Automated Machine Learning via Life-Long Knowledge Anchors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IN" sz="2000" dirty="0" smtClean="0">
                <a:latin typeface="Times New Roman" pitchFamily="18" charset="0"/>
                <a:cs typeface="Times New Roman" pitchFamily="18" charset="0"/>
              </a:rPr>
              <a:t>Automated Machine Learning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has achieved remarkable progress on various tasks, which is attributed to its minimal involvement of manual feature and model designs. </a:t>
            </a:r>
          </a:p>
          <a:p>
            <a:pPr algn="just"/>
            <a:r>
              <a:rPr lang="en-IN" sz="2000" dirty="0" smtClean="0">
                <a:latin typeface="Times New Roman" pitchFamily="18" charset="0"/>
                <a:cs typeface="Times New Roman" pitchFamily="18" charset="0"/>
              </a:rPr>
              <a:t>However, existing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pipelines only touch parts of the full machine learning pipeline, e.g., Neural Architecture Search or optimizer selection. </a:t>
            </a:r>
          </a:p>
          <a:p>
            <a:pPr algn="just"/>
            <a:r>
              <a:rPr lang="en-IN" sz="2000" dirty="0" smtClean="0">
                <a:latin typeface="Times New Roman" pitchFamily="18" charset="0"/>
                <a:cs typeface="Times New Roman" pitchFamily="18" charset="0"/>
              </a:rPr>
              <a:t>This leaves potentially important components such as data cleaning and model ensemble out of the optimization, and still results in considerable human involvement and suboptimal performance. </a:t>
            </a:r>
          </a:p>
          <a:p>
            <a:pPr algn="just"/>
            <a:r>
              <a:rPr lang="en-IN" sz="2000" dirty="0" smtClean="0">
                <a:latin typeface="Times New Roman" pitchFamily="18" charset="0"/>
                <a:cs typeface="Times New Roman" pitchFamily="18" charset="0"/>
              </a:rPr>
              <a:t>The main challenges lie in the huge search space assembling all possibilities over all components, as well as the generalization ability over different tasks like image, text, and tabular etc.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r>
              <a:rPr lang="en-IN" sz="2000" dirty="0" smtClean="0">
                <a:latin typeface="Times New Roman" pitchFamily="18" charset="0"/>
                <a:cs typeface="Times New Roman" pitchFamily="18" charset="0"/>
              </a:rPr>
              <a:t>In this paper, we present a </a:t>
            </a:r>
            <a:r>
              <a:rPr lang="en-IN" sz="2000" dirty="0" err="1" smtClean="0">
                <a:latin typeface="Times New Roman" pitchFamily="18" charset="0"/>
                <a:cs typeface="Times New Roman" pitchFamily="18" charset="0"/>
              </a:rPr>
              <a:t>rst</a:t>
            </a:r>
            <a:r>
              <a:rPr lang="en-IN" sz="2000" dirty="0" smtClean="0">
                <a:latin typeface="Times New Roman" pitchFamily="18" charset="0"/>
                <a:cs typeface="Times New Roman" pitchFamily="18" charset="0"/>
              </a:rPr>
              <a:t>-of-its-kind fully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pipeline, to comprehensively automate data </a:t>
            </a:r>
            <a:r>
              <a:rPr lang="en-IN" sz="2000" dirty="0" err="1" smtClean="0">
                <a:latin typeface="Times New Roman" pitchFamily="18" charset="0"/>
                <a:cs typeface="Times New Roman" pitchFamily="18" charset="0"/>
              </a:rPr>
              <a:t>preprocessing</a:t>
            </a:r>
            <a:r>
              <a:rPr lang="en-IN" sz="2000" dirty="0" smtClean="0">
                <a:latin typeface="Times New Roman" pitchFamily="18" charset="0"/>
                <a:cs typeface="Times New Roman" pitchFamily="18" charset="0"/>
              </a:rPr>
              <a:t>, feature engineering, model generation/selection/training and ensemble for an arbitrary dataset and evaluation metric. </a:t>
            </a:r>
          </a:p>
          <a:p>
            <a:pPr algn="just"/>
            <a:r>
              <a:rPr lang="en-IN" sz="2000" dirty="0" smtClean="0">
                <a:latin typeface="Times New Roman" pitchFamily="18" charset="0"/>
                <a:cs typeface="Times New Roman" pitchFamily="18" charset="0"/>
              </a:rPr>
              <a:t>Our innovation lies in the comprehensive scope of a learning pipeline, with a novel life-long knowledge anchor design to fundamentally accelerate the search over the full search space. </a:t>
            </a:r>
          </a:p>
          <a:p>
            <a:pPr algn="just"/>
            <a:r>
              <a:rPr lang="en-IN" sz="2000" dirty="0" smtClean="0">
                <a:latin typeface="Times New Roman" pitchFamily="18" charset="0"/>
                <a:cs typeface="Times New Roman" pitchFamily="18" charset="0"/>
              </a:rPr>
              <a:t>Such knowledge anchors record detailed information of pipelines and integrates them with an evolutionary algorithm for joint optimization across components. </a:t>
            </a:r>
          </a:p>
          <a:p>
            <a:pPr algn="just"/>
            <a:r>
              <a:rPr lang="en-IN" sz="2000" dirty="0" smtClean="0">
                <a:latin typeface="Times New Roman" pitchFamily="18" charset="0"/>
                <a:cs typeface="Times New Roman" pitchFamily="18" charset="0"/>
              </a:rPr>
              <a:t>Experiments demonstrate that the result pipeline achieves state-of-the-art performance on multiple datasets and modalities.</a:t>
            </a:r>
          </a:p>
          <a:p>
            <a:pPr algn="just">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use a uniformly random choice among the following three transformations:          </a:t>
            </a:r>
          </a:p>
          <a:p>
            <a:pPr algn="just">
              <a:lnSpc>
                <a:spcPct val="150000"/>
              </a:lnSpc>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a:t>
            </a:r>
            <a:r>
              <a:rPr lang="en-IN" sz="2000" dirty="0" smtClean="0">
                <a:latin typeface="Times New Roman" pitchFamily="18" charset="0"/>
                <a:cs typeface="Times New Roman" pitchFamily="18" charset="0"/>
              </a:rPr>
              <a:t>) add or remove an instruction; instructions are added at a random position and have a random op and random arguments; to prevent programs from growing unnecessarily, instruction removal is twice as likely as addition; </a:t>
            </a:r>
          </a:p>
          <a:p>
            <a:pPr algn="just">
              <a:lnSpc>
                <a:spcPct val="150000"/>
              </a:lnSpc>
            </a:pPr>
            <a:r>
              <a:rPr lang="en-IN" sz="2000" dirty="0" smtClean="0">
                <a:latin typeface="Times New Roman" pitchFamily="18" charset="0"/>
                <a:cs typeface="Times New Roman" pitchFamily="18" charset="0"/>
              </a:rPr>
              <a:t>    (ii) completely randomize all instructions in a component function by randomizing all their ops and arguments; or </a:t>
            </a:r>
          </a:p>
          <a:p>
            <a:pPr algn="just">
              <a:lnSpc>
                <a:spcPct val="150000"/>
              </a:lnSpc>
            </a:pPr>
            <a:r>
              <a:rPr lang="en-IN" sz="2000" dirty="0" smtClean="0">
                <a:latin typeface="Times New Roman" pitchFamily="18" charset="0"/>
                <a:cs typeface="Times New Roman" pitchFamily="18" charset="0"/>
              </a:rPr>
              <a:t>    (iii) modify a randomly chosen argument of a randomly selected existing instruction</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1800" dirty="0" smtClean="0">
                <a:latin typeface="Times New Roman" pitchFamily="18" charset="0"/>
                <a:cs typeface="Times New Roman" pitchFamily="18" charset="0"/>
              </a:rPr>
              <a:t>We discuss the formal definition of </a:t>
            </a:r>
            <a:r>
              <a:rPr lang="en-IN" sz="1800" dirty="0" err="1" smtClean="0">
                <a:latin typeface="Times New Roman" pitchFamily="18" charset="0"/>
                <a:cs typeface="Times New Roman" pitchFamily="18" charset="0"/>
              </a:rPr>
              <a:t>AutoML.The</a:t>
            </a:r>
            <a:r>
              <a:rPr lang="en-IN" sz="1800" dirty="0" smtClean="0">
                <a:latin typeface="Times New Roman" pitchFamily="18" charset="0"/>
                <a:cs typeface="Times New Roman" pitchFamily="18" charset="0"/>
              </a:rPr>
              <a:t> definition is not only general enough to include all existing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problems, but also specific enough to clarify what is the goal of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Such definition is helpful for setting future research target in the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area.</a:t>
            </a:r>
          </a:p>
          <a:p>
            <a:pPr algn="just">
              <a:lnSpc>
                <a:spcPct val="150000"/>
              </a:lnSpc>
            </a:pPr>
            <a:r>
              <a:rPr lang="en-IN" sz="1800" dirty="0" smtClean="0">
                <a:latin typeface="Times New Roman" pitchFamily="18" charset="0"/>
                <a:cs typeface="Times New Roman" pitchFamily="18" charset="0"/>
              </a:rPr>
              <a:t>We propose a general framework for existing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approaches. This framework is not only helpful for setting up taxonomies of existing works, but also gives insights of the problems existing approaches want to solve. Such framework can act as a guidance for developing new approaches. </a:t>
            </a:r>
          </a:p>
          <a:p>
            <a:pPr algn="just">
              <a:lnSpc>
                <a:spcPct val="150000"/>
              </a:lnSpc>
            </a:pPr>
            <a:r>
              <a:rPr lang="en-IN" sz="1800" dirty="0" smtClean="0">
                <a:latin typeface="Times New Roman" pitchFamily="18" charset="0"/>
                <a:cs typeface="Times New Roman" pitchFamily="18" charset="0"/>
              </a:rPr>
              <a:t>We suggest four promising future research directions in the field of </a:t>
            </a:r>
            <a:r>
              <a:rPr lang="en-IN" sz="1800" dirty="0" err="1" smtClean="0">
                <a:latin typeface="Times New Roman" pitchFamily="18" charset="0"/>
                <a:cs typeface="Times New Roman" pitchFamily="18" charset="0"/>
              </a:rPr>
              <a:t>AutoML</a:t>
            </a:r>
            <a:r>
              <a:rPr lang="en-IN" sz="1800" dirty="0" smtClean="0">
                <a:latin typeface="Times New Roman" pitchFamily="18" charset="0"/>
                <a:cs typeface="Times New Roman" pitchFamily="18" charset="0"/>
              </a:rPr>
              <a:t> in terms of the problem setting, techniques, applications and theory. For each, we provide a thorough analysis of its disadvantages in the current work and propose future research directions.</a:t>
            </a:r>
            <a:endParaRPr lang="en-US" sz="18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609600"/>
            <a:ext cx="7924800" cy="6096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an ambitious goal for </a:t>
            </a:r>
            <a:r>
              <a:rPr lang="en-IN" sz="2000" dirty="0" err="1" smtClean="0">
                <a:latin typeface="Times New Roman" pitchFamily="18" charset="0"/>
                <a:cs typeface="Times New Roman" pitchFamily="18" charset="0"/>
              </a:rPr>
              <a:t>AutoML</a:t>
            </a:r>
            <a:r>
              <a:rPr lang="en-IN" sz="2000" dirty="0" smtClean="0">
                <a:latin typeface="Times New Roman" pitchFamily="18" charset="0"/>
                <a:cs typeface="Times New Roman" pitchFamily="18" charset="0"/>
              </a:rPr>
              <a:t>: the automatic discovery of whole ML algorithms from basic operations with minimal restrictions on form. </a:t>
            </a:r>
          </a:p>
          <a:p>
            <a:pPr algn="just">
              <a:lnSpc>
                <a:spcPct val="150000"/>
              </a:lnSpc>
            </a:pPr>
            <a:r>
              <a:rPr lang="en-IN" sz="2000" dirty="0" smtClean="0">
                <a:latin typeface="Times New Roman" pitchFamily="18" charset="0"/>
                <a:cs typeface="Times New Roman" pitchFamily="18" charset="0"/>
              </a:rPr>
              <a:t>The objective was to reduce human bias in the search space, in the hope that this will eventually lead to new ML concepts. </a:t>
            </a:r>
          </a:p>
          <a:p>
            <a:pPr algn="just">
              <a:lnSpc>
                <a:spcPct val="150000"/>
              </a:lnSpc>
            </a:pPr>
            <a:r>
              <a:rPr lang="en-IN" sz="2000" dirty="0" smtClean="0">
                <a:latin typeface="Times New Roman" pitchFamily="18" charset="0"/>
                <a:cs typeface="Times New Roman" pitchFamily="18" charset="0"/>
              </a:rPr>
              <a:t>As a start, we demonstrated the potential of this research direction by constructing a novel framework that represents an ML algorithm as a computer program comprised of three component functions (Setup, Predict, Learn). </a:t>
            </a:r>
          </a:p>
          <a:p>
            <a:pPr algn="just">
              <a:lnSpc>
                <a:spcPct val="150000"/>
              </a:lnSpc>
            </a:pPr>
            <a:r>
              <a:rPr lang="en-IN" sz="2000" dirty="0" smtClean="0">
                <a:latin typeface="Times New Roman" pitchFamily="18" charset="0"/>
                <a:cs typeface="Times New Roman" pitchFamily="18" charset="0"/>
              </a:rPr>
              <a:t>Starting from empty component functions and using only basic mathematical operations, we evolved neural networks, gradient descent, multiplicative interactions, weight averaging, normalized gradients, and the like.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We use the term configuration to denote all factors but the model parameters x (which are usually obtained from model training) that influence the performance of a learning tool. Examples of configurations are, the hypothesis class of a model, the features utilized by the model, hyper-parameters that control the training procedure, and the architecture of a neural network. </a:t>
            </a:r>
          </a:p>
          <a:p>
            <a:pPr algn="just">
              <a:lnSpc>
                <a:spcPct val="150000"/>
              </a:lnSpc>
            </a:pPr>
            <a:r>
              <a:rPr lang="en-IN" sz="2000" dirty="0" smtClean="0">
                <a:latin typeface="Times New Roman" pitchFamily="18" charset="0"/>
                <a:cs typeface="Times New Roman" pitchFamily="18" charset="0"/>
              </a:rPr>
              <a:t>When original features are not informative enough, we may want to construct more features to enhance the learning performance.</a:t>
            </a:r>
          </a:p>
          <a:p>
            <a:pPr algn="just">
              <a:lnSpc>
                <a:spcPct val="150000"/>
              </a:lnSpc>
            </a:pPr>
            <a:r>
              <a:rPr lang="en-IN" sz="2000" dirty="0" smtClean="0">
                <a:latin typeface="Times New Roman" pitchFamily="18" charset="0"/>
                <a:cs typeface="Times New Roman" pitchFamily="18" charset="0"/>
              </a:rPr>
              <a:t>Basically, the policy in RL acts as the optimizer, and its actual performance in the environment is measured by the evaluator. However, unlike previous methods, the feedbacks (i.e., reward and state) do not need to be immediately returned once an action is taken. They can be returned after performing a sequence of actions.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1257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Mastering the game of Go with deep neural networks and tree search</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D. Silver, A. Huang, C. J. Maddison, A. Guez, L. Sifre, G. Van Den Driessche, J. Schrittwieser, I. Antonoglou, V. Panneershelvam, M. Lanctot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These deep neural networks are trained by a novel combination of supervised learning from human expert games, and reinforcement learning from games of self-play</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Deep residual learning for image recognition</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K. He, X. Zhang, S. Ren, and J. Sun,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We provide comprehensive empirical evidence showing that these residual networks are easier to optimize, and can gain accuracy from considerably increased depth.</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9148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Toward human parity in conversational speech recognition</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W. Xiong, J. Droppo, X. Huang, F. Seide, M. L. Seltzer, A. Stolcke, D. Yu, and G. Zweig,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In this paper, we measure a human error rate on the widely used NIST 2000 test set for commercial bulk transcription</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The lack of a priori distinctions between learning algorithms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D. H. Wolpert,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This is the first of two papers that use off-training set (OTS) error to investigate the assumption-free relationship between learning algorithms. This first paper discusses the senses in which there are no a priori distinctions between learning algorithms.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2.jpg"/>
          <p:cNvPicPr>
            <a:picLocks noGrp="1" noChangeAspect="1" noChangeArrowheads="1"/>
          </p:cNvPicPr>
          <p:nvPr>
            <p:ph idx="1"/>
          </p:nvPr>
        </p:nvPicPr>
        <p:blipFill>
          <a:blip r:embed="rId2"/>
          <a:srcRect/>
          <a:stretch>
            <a:fillRect/>
          </a:stretch>
        </p:blipFill>
        <p:spPr bwMode="auto">
          <a:xfrm>
            <a:off x="1676400" y="1371600"/>
            <a:ext cx="6553199"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buNone/>
            </a:pPr>
            <a:r>
              <a:rPr lang="en-IN" dirty="0" smtClean="0">
                <a:latin typeface="Times New Roman" pitchFamily="18" charset="0"/>
                <a:cs typeface="Times New Roman" pitchFamily="18" charset="0"/>
              </a:rPr>
              <a:t>Motivated by the academic dream and industrial needs, the automated machine learning (</a:t>
            </a:r>
            <a:r>
              <a:rPr lang="en-IN" dirty="0" err="1" smtClean="0">
                <a:latin typeface="Times New Roman" pitchFamily="18" charset="0"/>
                <a:cs typeface="Times New Roman" pitchFamily="18" charset="0"/>
              </a:rPr>
              <a:t>AutoML</a:t>
            </a:r>
            <a:r>
              <a:rPr lang="en-IN" dirty="0" smtClean="0">
                <a:latin typeface="Times New Roman" pitchFamily="18" charset="0"/>
                <a:cs typeface="Times New Roman" pitchFamily="18" charset="0"/>
              </a:rPr>
              <a:t>) has recently became a hot topic. In this survey, we give a </a:t>
            </a:r>
            <a:r>
              <a:rPr lang="en-IN" dirty="0" err="1" smtClean="0">
                <a:latin typeface="Times New Roman" pitchFamily="18" charset="0"/>
                <a:cs typeface="Times New Roman" pitchFamily="18" charset="0"/>
              </a:rPr>
              <a:t>systematical</a:t>
            </a:r>
            <a:r>
              <a:rPr lang="en-IN" dirty="0" smtClean="0">
                <a:latin typeface="Times New Roman" pitchFamily="18" charset="0"/>
                <a:cs typeface="Times New Roman" pitchFamily="18" charset="0"/>
              </a:rPr>
              <a:t> review of existing </a:t>
            </a:r>
            <a:r>
              <a:rPr lang="en-IN" dirty="0" err="1" smtClean="0">
                <a:latin typeface="Times New Roman" pitchFamily="18" charset="0"/>
                <a:cs typeface="Times New Roman" pitchFamily="18" charset="0"/>
              </a:rPr>
              <a:t>AutoML</a:t>
            </a:r>
            <a:r>
              <a:rPr lang="en-IN" dirty="0" smtClean="0">
                <a:latin typeface="Times New Roman" pitchFamily="18" charset="0"/>
                <a:cs typeface="Times New Roman" pitchFamily="18" charset="0"/>
              </a:rPr>
              <a:t> approaches. We first define what is the </a:t>
            </a:r>
            <a:r>
              <a:rPr lang="en-IN" dirty="0" err="1" smtClean="0">
                <a:latin typeface="Times New Roman" pitchFamily="18" charset="0"/>
                <a:cs typeface="Times New Roman" pitchFamily="18" charset="0"/>
              </a:rPr>
              <a:t>AutoML</a:t>
            </a:r>
            <a:r>
              <a:rPr lang="en-IN" dirty="0" smtClean="0">
                <a:latin typeface="Times New Roman" pitchFamily="18" charset="0"/>
                <a:cs typeface="Times New Roman" pitchFamily="18" charset="0"/>
              </a:rPr>
              <a:t> problem and then introduce a basic framework to show how these approaches are realized. We also provide taxonomies of existing works based on “what” and “how” to automate, which acts as a guidance to design new and use old </a:t>
            </a:r>
            <a:r>
              <a:rPr lang="en-IN" dirty="0" err="1" smtClean="0">
                <a:latin typeface="Times New Roman" pitchFamily="18" charset="0"/>
                <a:cs typeface="Times New Roman" pitchFamily="18" charset="0"/>
              </a:rPr>
              <a:t>AutoML</a:t>
            </a:r>
            <a:r>
              <a:rPr lang="en-IN" dirty="0" smtClean="0">
                <a:latin typeface="Times New Roman" pitchFamily="18" charset="0"/>
                <a:cs typeface="Times New Roman" pitchFamily="18" charset="0"/>
              </a:rPr>
              <a:t> approaches. We further discuss how existing works can be organized according to our taxonomies in detail. Finally, we briefly review the history of </a:t>
            </a:r>
            <a:r>
              <a:rPr lang="en-IN" dirty="0" err="1" smtClean="0">
                <a:latin typeface="Times New Roman" pitchFamily="18" charset="0"/>
                <a:cs typeface="Times New Roman" pitchFamily="18" charset="0"/>
              </a:rPr>
              <a:t>AutoML</a:t>
            </a:r>
            <a:r>
              <a:rPr lang="en-IN" dirty="0" smtClean="0">
                <a:latin typeface="Times New Roman" pitchFamily="18" charset="0"/>
                <a:cs typeface="Times New Roman" pitchFamily="18" charset="0"/>
              </a:rPr>
              <a:t> and show promising future directions. We hope this survey can act as a good guideline for beginners and show light upon future researches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T. Mitchell, Machine Learning. Springer, 1997. </a:t>
            </a:r>
          </a:p>
          <a:p>
            <a:pPr algn="just">
              <a:lnSpc>
                <a:spcPct val="160000"/>
              </a:lnSpc>
            </a:pPr>
            <a:r>
              <a:rPr lang="en-IN" sz="1600" dirty="0" smtClean="0">
                <a:latin typeface="Times New Roman" pitchFamily="18" charset="0"/>
                <a:cs typeface="Times New Roman" pitchFamily="18" charset="0"/>
              </a:rPr>
              <a:t>[2] D. Silver, A. Huang, C. J. </a:t>
            </a:r>
            <a:r>
              <a:rPr lang="en-IN" sz="1600" dirty="0" err="1" smtClean="0">
                <a:latin typeface="Times New Roman" pitchFamily="18" charset="0"/>
                <a:cs typeface="Times New Roman" pitchFamily="18" charset="0"/>
              </a:rPr>
              <a:t>Maddison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Guez</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Sifre</a:t>
            </a:r>
            <a:r>
              <a:rPr lang="en-IN" sz="1600" dirty="0" smtClean="0">
                <a:latin typeface="Times New Roman" pitchFamily="18" charset="0"/>
                <a:cs typeface="Times New Roman" pitchFamily="18" charset="0"/>
              </a:rPr>
              <a:t>, G. Van Den </a:t>
            </a:r>
            <a:r>
              <a:rPr lang="en-IN" sz="1600" dirty="0" err="1" smtClean="0">
                <a:latin typeface="Times New Roman" pitchFamily="18" charset="0"/>
                <a:cs typeface="Times New Roman" pitchFamily="18" charset="0"/>
              </a:rPr>
              <a:t>Driessche</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Schrittwieser</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Antonoglou</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Panneershelvam</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Lanctot</a:t>
            </a:r>
            <a:r>
              <a:rPr lang="en-IN" sz="1600" dirty="0" smtClean="0">
                <a:latin typeface="Times New Roman" pitchFamily="18" charset="0"/>
                <a:cs typeface="Times New Roman" pitchFamily="18" charset="0"/>
              </a:rPr>
              <a:t> et al., “Mastering the game of Go with deep neural networks and tree search,” Nature, vol. 529, no. 7587, p. 484, 2016. </a:t>
            </a:r>
          </a:p>
          <a:p>
            <a:pPr algn="just">
              <a:lnSpc>
                <a:spcPct val="160000"/>
              </a:lnSpc>
            </a:pPr>
            <a:r>
              <a:rPr lang="en-IN" sz="1600" dirty="0" smtClean="0">
                <a:latin typeface="Times New Roman" pitchFamily="18" charset="0"/>
                <a:cs typeface="Times New Roman" pitchFamily="18" charset="0"/>
              </a:rPr>
              <a:t>[3] K. He, X. Zhang, S.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and J. Sun, “Deep residual learning for image recognition,” in IEEE Conference on Computer Vision and Pattern Recognition, 2016, pp. 770–778. </a:t>
            </a:r>
          </a:p>
          <a:p>
            <a:pPr algn="just">
              <a:lnSpc>
                <a:spcPct val="160000"/>
              </a:lnSpc>
            </a:pPr>
            <a:r>
              <a:rPr lang="en-IN" sz="1600" dirty="0" smtClean="0">
                <a:latin typeface="Times New Roman" pitchFamily="18" charset="0"/>
                <a:cs typeface="Times New Roman" pitchFamily="18" charset="0"/>
              </a:rPr>
              <a:t>[4] W.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Droppo</a:t>
            </a:r>
            <a:r>
              <a:rPr lang="en-IN" sz="1600" dirty="0" smtClean="0">
                <a:latin typeface="Times New Roman" pitchFamily="18" charset="0"/>
                <a:cs typeface="Times New Roman" pitchFamily="18" charset="0"/>
              </a:rPr>
              <a:t>, X. Huang, F. </a:t>
            </a:r>
            <a:r>
              <a:rPr lang="en-IN" sz="1600" dirty="0" err="1" smtClean="0">
                <a:latin typeface="Times New Roman" pitchFamily="18" charset="0"/>
                <a:cs typeface="Times New Roman" pitchFamily="18" charset="0"/>
              </a:rPr>
              <a:t>Seide</a:t>
            </a:r>
            <a:r>
              <a:rPr lang="en-IN" sz="1600" dirty="0" smtClean="0">
                <a:latin typeface="Times New Roman" pitchFamily="18" charset="0"/>
                <a:cs typeface="Times New Roman" pitchFamily="18" charset="0"/>
              </a:rPr>
              <a:t>, M. L. Seltzer, A. </a:t>
            </a:r>
            <a:r>
              <a:rPr lang="en-IN" sz="1600" dirty="0" err="1" smtClean="0">
                <a:latin typeface="Times New Roman" pitchFamily="18" charset="0"/>
                <a:cs typeface="Times New Roman" pitchFamily="18" charset="0"/>
              </a:rPr>
              <a:t>Stolcke</a:t>
            </a:r>
            <a:r>
              <a:rPr lang="en-IN" sz="1600" dirty="0" smtClean="0">
                <a:latin typeface="Times New Roman" pitchFamily="18" charset="0"/>
                <a:cs typeface="Times New Roman" pitchFamily="18" charset="0"/>
              </a:rPr>
              <a:t>, D. Yu, and G. Zweig, “Toward human parity in conversational speech recognition,” IEEE/ACM Transactions on Audio, Speech and Language Processing, vol. 25, no. 12, pp. 2410–2423, 2017. </a:t>
            </a:r>
          </a:p>
          <a:p>
            <a:pPr algn="just">
              <a:lnSpc>
                <a:spcPct val="160000"/>
              </a:lnSpc>
            </a:pPr>
            <a:r>
              <a:rPr lang="en-IN" sz="1600" dirty="0" smtClean="0">
                <a:latin typeface="Times New Roman" pitchFamily="18" charset="0"/>
                <a:cs typeface="Times New Roman" pitchFamily="18" charset="0"/>
              </a:rPr>
              <a:t>[5] D. H. </a:t>
            </a:r>
            <a:r>
              <a:rPr lang="en-IN" sz="1600" dirty="0" err="1" smtClean="0">
                <a:latin typeface="Times New Roman" pitchFamily="18" charset="0"/>
                <a:cs typeface="Times New Roman" pitchFamily="18" charset="0"/>
              </a:rPr>
              <a:t>Wolpert</a:t>
            </a:r>
            <a:r>
              <a:rPr lang="en-IN" sz="1600" dirty="0" smtClean="0">
                <a:latin typeface="Times New Roman" pitchFamily="18" charset="0"/>
                <a:cs typeface="Times New Roman" pitchFamily="18" charset="0"/>
              </a:rPr>
              <a:t>, “The lack of a priori distinctions between learning algorithms,” Neural computation, vol. 8, no. 7, pp. 1341–1390, 1996.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H. </a:t>
            </a:r>
            <a:r>
              <a:rPr lang="en-IN" sz="1600" dirty="0" err="1" smtClean="0">
                <a:latin typeface="Times New Roman" pitchFamily="18" charset="0"/>
                <a:cs typeface="Times New Roman" pitchFamily="18" charset="0"/>
              </a:rPr>
              <a:t>Wolpert</a:t>
            </a:r>
            <a:r>
              <a:rPr lang="en-IN" sz="1600" dirty="0" smtClean="0">
                <a:latin typeface="Times New Roman" pitchFamily="18" charset="0"/>
                <a:cs typeface="Times New Roman" pitchFamily="18" charset="0"/>
              </a:rPr>
              <a:t> and W. G. Macready, “No free lunch theorems for optimization,” IEEE Transactions on Evolutionary Computation, vol. 1, no. 1, Apr. 1997. </a:t>
            </a:r>
          </a:p>
          <a:p>
            <a:pPr algn="just">
              <a:lnSpc>
                <a:spcPct val="170000"/>
              </a:lnSpc>
            </a:pPr>
            <a:r>
              <a:rPr lang="en-IN" sz="1600" dirty="0" smtClean="0">
                <a:latin typeface="Times New Roman" pitchFamily="18" charset="0"/>
                <a:cs typeface="Times New Roman" pitchFamily="18" charset="0"/>
              </a:rPr>
              <a:t>[7] M. </a:t>
            </a:r>
            <a:r>
              <a:rPr lang="en-IN" sz="1600" dirty="0" err="1" smtClean="0">
                <a:latin typeface="Times New Roman" pitchFamily="18" charset="0"/>
                <a:cs typeface="Times New Roman" pitchFamily="18" charset="0"/>
              </a:rPr>
              <a:t>Feurer</a:t>
            </a:r>
            <a:r>
              <a:rPr lang="en-IN" sz="1600" dirty="0" smtClean="0">
                <a:latin typeface="Times New Roman" pitchFamily="18" charset="0"/>
                <a:cs typeface="Times New Roman" pitchFamily="18" charset="0"/>
              </a:rPr>
              <a:t>, A. Klein, K. </a:t>
            </a:r>
            <a:r>
              <a:rPr lang="en-IN" sz="1600" dirty="0" err="1" smtClean="0">
                <a:latin typeface="Times New Roman" pitchFamily="18" charset="0"/>
                <a:cs typeface="Times New Roman" pitchFamily="18" charset="0"/>
              </a:rPr>
              <a:t>Eggensperger</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Springenberg</a:t>
            </a:r>
            <a:r>
              <a:rPr lang="en-IN" sz="1600" dirty="0" smtClean="0">
                <a:latin typeface="Times New Roman" pitchFamily="18" charset="0"/>
                <a:cs typeface="Times New Roman" pitchFamily="18" charset="0"/>
              </a:rPr>
              <a:t>, M. Blum, and F. </a:t>
            </a:r>
            <a:r>
              <a:rPr lang="en-IN" sz="1600" dirty="0" err="1" smtClean="0">
                <a:latin typeface="Times New Roman" pitchFamily="18" charset="0"/>
                <a:cs typeface="Times New Roman" pitchFamily="18" charset="0"/>
              </a:rPr>
              <a:t>Hutter</a:t>
            </a:r>
            <a:r>
              <a:rPr lang="en-IN" sz="1600" dirty="0" smtClean="0">
                <a:latin typeface="Times New Roman" pitchFamily="18" charset="0"/>
                <a:cs typeface="Times New Roman" pitchFamily="18" charset="0"/>
              </a:rPr>
              <a:t>, “Efficient and robust automated machine learning,” in Advances in Neural Information Processing Systems, 2015, pp. 2962–2970. </a:t>
            </a:r>
          </a:p>
          <a:p>
            <a:pPr algn="just">
              <a:lnSpc>
                <a:spcPct val="170000"/>
              </a:lnSpc>
            </a:pPr>
            <a:r>
              <a:rPr lang="en-IN" sz="1600" dirty="0" smtClean="0">
                <a:latin typeface="Times New Roman" pitchFamily="18" charset="0"/>
                <a:cs typeface="Times New Roman" pitchFamily="18" charset="0"/>
              </a:rPr>
              <a:t>[8] L. </a:t>
            </a:r>
            <a:r>
              <a:rPr lang="en-IN" sz="1600" dirty="0" err="1" smtClean="0">
                <a:latin typeface="Times New Roman" pitchFamily="18" charset="0"/>
                <a:cs typeface="Times New Roman" pitchFamily="18" charset="0"/>
              </a:rPr>
              <a:t>Kotthoff</a:t>
            </a:r>
            <a:r>
              <a:rPr lang="en-IN" sz="1600" dirty="0" smtClean="0">
                <a:latin typeface="Times New Roman" pitchFamily="18" charset="0"/>
                <a:cs typeface="Times New Roman" pitchFamily="18" charset="0"/>
              </a:rPr>
              <a:t>, C. Thornton, H. </a:t>
            </a:r>
            <a:r>
              <a:rPr lang="en-IN" sz="1600" dirty="0" err="1" smtClean="0">
                <a:latin typeface="Times New Roman" pitchFamily="18" charset="0"/>
                <a:cs typeface="Times New Roman" pitchFamily="18" charset="0"/>
              </a:rPr>
              <a:t>Hoos</a:t>
            </a:r>
            <a:r>
              <a:rPr lang="en-IN" sz="1600" dirty="0" smtClean="0">
                <a:latin typeface="Times New Roman" pitchFamily="18" charset="0"/>
                <a:cs typeface="Times New Roman" pitchFamily="18" charset="0"/>
              </a:rPr>
              <a:t>, F. </a:t>
            </a:r>
            <a:r>
              <a:rPr lang="en-IN" sz="1600" dirty="0" err="1" smtClean="0">
                <a:latin typeface="Times New Roman" pitchFamily="18" charset="0"/>
                <a:cs typeface="Times New Roman" pitchFamily="18" charset="0"/>
              </a:rPr>
              <a:t>Hutter</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LeytonBrown</a:t>
            </a:r>
            <a:r>
              <a:rPr lang="en-IN" sz="1600" dirty="0" smtClean="0">
                <a:latin typeface="Times New Roman" pitchFamily="18" charset="0"/>
                <a:cs typeface="Times New Roman" pitchFamily="18" charset="0"/>
              </a:rPr>
              <a:t>, “Auto-WEKA 2.0: Automatic model selection and </a:t>
            </a:r>
            <a:r>
              <a:rPr lang="en-IN" sz="1600" dirty="0" err="1" smtClean="0">
                <a:latin typeface="Times New Roman" pitchFamily="18" charset="0"/>
                <a:cs typeface="Times New Roman" pitchFamily="18" charset="0"/>
              </a:rPr>
              <a:t>hyperparameter</a:t>
            </a:r>
            <a:r>
              <a:rPr lang="en-IN" sz="1600" dirty="0" smtClean="0">
                <a:latin typeface="Times New Roman" pitchFamily="18" charset="0"/>
                <a:cs typeface="Times New Roman" pitchFamily="18" charset="0"/>
              </a:rPr>
              <a:t> optimization in WEKA,” Journal of Machine Learning Research, vol. 18, no. 1, pp. 826–830, 2017. </a:t>
            </a:r>
          </a:p>
          <a:p>
            <a:pPr algn="just">
              <a:lnSpc>
                <a:spcPct val="170000"/>
              </a:lnSpc>
            </a:pPr>
            <a:r>
              <a:rPr lang="en-IN" sz="1600" dirty="0" smtClean="0">
                <a:latin typeface="Times New Roman" pitchFamily="18" charset="0"/>
                <a:cs typeface="Times New Roman" pitchFamily="18" charset="0"/>
              </a:rPr>
              <a:t>[9] B. </a:t>
            </a:r>
            <a:r>
              <a:rPr lang="en-IN" sz="1600" dirty="0" err="1" smtClean="0">
                <a:latin typeface="Times New Roman" pitchFamily="18" charset="0"/>
                <a:cs typeface="Times New Roman" pitchFamily="18" charset="0"/>
              </a:rPr>
              <a:t>Zoph</a:t>
            </a:r>
            <a:r>
              <a:rPr lang="en-IN" sz="1600" dirty="0" smtClean="0">
                <a:latin typeface="Times New Roman" pitchFamily="18" charset="0"/>
                <a:cs typeface="Times New Roman" pitchFamily="18" charset="0"/>
              </a:rPr>
              <a:t> and Q. V. Le, “Neural architecture search with reinforcement learning,” in International Conference on Learning Representations, 2017. </a:t>
            </a:r>
          </a:p>
          <a:p>
            <a:pPr algn="just">
              <a:lnSpc>
                <a:spcPct val="170000"/>
              </a:lnSpc>
            </a:pPr>
            <a:r>
              <a:rPr lang="en-IN" sz="1600" dirty="0" smtClean="0">
                <a:latin typeface="Times New Roman" pitchFamily="18" charset="0"/>
                <a:cs typeface="Times New Roman" pitchFamily="18" charset="0"/>
              </a:rPr>
              <a:t>[10] C. Liu, B. </a:t>
            </a:r>
            <a:r>
              <a:rPr lang="en-IN" sz="1600" dirty="0" err="1" smtClean="0">
                <a:latin typeface="Times New Roman" pitchFamily="18" charset="0"/>
                <a:cs typeface="Times New Roman" pitchFamily="18" charset="0"/>
              </a:rPr>
              <a:t>Zoph</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Shlens</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Hua</a:t>
            </a:r>
            <a:r>
              <a:rPr lang="en-IN" sz="1600" dirty="0" smtClean="0">
                <a:latin typeface="Times New Roman" pitchFamily="18" charset="0"/>
                <a:cs typeface="Times New Roman" pitchFamily="18" charset="0"/>
              </a:rPr>
              <a:t>, L.-J. Li, L. </a:t>
            </a:r>
            <a:r>
              <a:rPr lang="en-IN" sz="1600" dirty="0" err="1" smtClean="0">
                <a:latin typeface="Times New Roman" pitchFamily="18" charset="0"/>
                <a:cs typeface="Times New Roman" pitchFamily="18" charset="0"/>
              </a:rPr>
              <a:t>Fei-Fei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Yuille</a:t>
            </a:r>
            <a:r>
              <a:rPr lang="en-IN" sz="1600" dirty="0" smtClean="0">
                <a:latin typeface="Times New Roman" pitchFamily="18" charset="0"/>
                <a:cs typeface="Times New Roman" pitchFamily="18" charset="0"/>
              </a:rPr>
              <a:t>, J. Huang, and K. Murphy, “Progressive neural architecture search,” in European Conference on Computer Vision,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1284</TotalTime>
  <Words>1616</Words>
  <Application>Microsoft Office PowerPoint</Application>
  <PresentationFormat>On-screen Show (4:3)</PresentationFormat>
  <Paragraphs>74</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Evolving Fully Automated Machine Learning via Life-Long Knowledge Anchors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2021-05-04T15:43:28Z</dcterms:modified>
</cp:coreProperties>
</file>