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Adaptive Machine Learning Framework for Behind-the-Meter </a:t>
            </a:r>
            <a:r>
              <a:rPr lang="en-IN" b="1" dirty="0" err="1" smtClean="0">
                <a:latin typeface="Times New Roman" pitchFamily="18" charset="0"/>
                <a:cs typeface="Times New Roman" pitchFamily="18" charset="0"/>
              </a:rPr>
              <a:t>LoadPV</a:t>
            </a:r>
            <a:r>
              <a:rPr lang="en-IN" b="1" dirty="0" smtClean="0">
                <a:latin typeface="Times New Roman" pitchFamily="18" charset="0"/>
                <a:cs typeface="Times New Roman" pitchFamily="18" charset="0"/>
              </a:rPr>
              <a:t> Disaggregation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significant amount of distributed photovoltaic (PV) generation is invisible to distribution system operators since it is behind the meter on customer premises and not directly monitored by the utility. The generation essentially adds an unknown varying negative demand to the system, which causes additional uncertainty in determining the total load. This uncertainty directly impacts system reliability, cold load pickup, load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hence cost of operation. This paper proposes an adaptive machine learning framework to disaggregate PV generation and load from the net measurement. The framework estimates PV generation and load based on measurements/data collected from smart transformers, smart meters, other sensors, and weather stations.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framework core idea is to transform the data such that: a) the machine learning model can effectively utilize the time dependency of measurements, and b) the measurements are transformed into a lower-dimensional space to reduce complexity while maintaining accuracy. The transformed measurements are then used to train the machine learning models for load/PV </a:t>
            </a:r>
            <a:r>
              <a:rPr lang="en-IN" sz="2000" dirty="0" err="1" smtClean="0">
                <a:latin typeface="Times New Roman" pitchFamily="18" charset="0"/>
                <a:cs typeface="Times New Roman" pitchFamily="18" charset="0"/>
              </a:rPr>
              <a:t>dis</a:t>
            </a:r>
            <a:r>
              <a:rPr lang="en-IN" sz="2000" dirty="0" smtClean="0">
                <a:latin typeface="Times New Roman" pitchFamily="18" charset="0"/>
                <a:cs typeface="Times New Roman" pitchFamily="18" charset="0"/>
              </a:rPr>
              <a:t>-aggregation. Machine learning models investigated include linear regression (LR), decision tree (DT), random forest (RF), and Multilayer </a:t>
            </a:r>
            <a:r>
              <a:rPr lang="en-IN" sz="2000" dirty="0" err="1" smtClean="0">
                <a:latin typeface="Times New Roman" pitchFamily="18" charset="0"/>
                <a:cs typeface="Times New Roman" pitchFamily="18" charset="0"/>
              </a:rPr>
              <a:t>Perceptron</a:t>
            </a:r>
            <a:r>
              <a:rPr lang="en-IN" sz="2000" dirty="0" smtClean="0">
                <a:latin typeface="Times New Roman" pitchFamily="18" charset="0"/>
                <a:cs typeface="Times New Roman" pitchFamily="18" charset="0"/>
              </a:rPr>
              <a:t> (MLP). Several test/ training split scenarios, including 90%-10% Split, One-Month-Out, One-Season-Out, and </a:t>
            </a:r>
            <a:r>
              <a:rPr lang="en-IN" sz="2000" dirty="0" smtClean="0">
                <a:latin typeface="Times New Roman" pitchFamily="18" charset="0"/>
                <a:cs typeface="Times New Roman" pitchFamily="18" charset="0"/>
              </a:rPr>
              <a:t>Panel-Independent </a:t>
            </a:r>
            <a:r>
              <a:rPr lang="en-IN" sz="2000" dirty="0" smtClean="0">
                <a:latin typeface="Times New Roman" pitchFamily="18" charset="0"/>
                <a:cs typeface="Times New Roman" pitchFamily="18" charset="0"/>
              </a:rPr>
              <a:t>Split, are presented to provide a thorough evaluation of the proposed framework. Results show that the proposed framework can estimate PV generation with high accuracy using low-complexity methods, and random forest is found to provide superior performance compared to the other ML models investigated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level of error is comparable and, in some cases lower than the error found in existing load disaggregation techniques for different load types.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model developed here can be accurately used for the purpose of power disaggregation of identical loads.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minimum amount of energy saved from a three-hour DR event was found to be 27.5%, which is comparable and, in some cases, greater than savings found from using existing DR algorithms for a DR event of the same duration of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model could be replaced with a physical building model, using standards defined in the ASHRAE (American Society of Heating, Refrigerating and Air-Conditioning Engineers) handbook.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1900" dirty="0" smtClean="0">
                <a:latin typeface="Times New Roman" pitchFamily="18" charset="0"/>
                <a:cs typeface="Times New Roman" pitchFamily="18" charset="0"/>
              </a:rPr>
              <a:t>This invisibility, along with the stochastic nature of solar power, can cause new problems for utilities, such as inaccurate load forecasting and </a:t>
            </a:r>
            <a:r>
              <a:rPr lang="en-IN" sz="1900" dirty="0" smtClean="0">
                <a:latin typeface="Times New Roman" pitchFamily="18" charset="0"/>
                <a:cs typeface="Times New Roman" pitchFamily="18" charset="0"/>
              </a:rPr>
              <a:t>estimation, </a:t>
            </a:r>
            <a:r>
              <a:rPr lang="en-IN" sz="1900" dirty="0" smtClean="0">
                <a:latin typeface="Times New Roman" pitchFamily="18" charset="0"/>
                <a:cs typeface="Times New Roman" pitchFamily="18" charset="0"/>
              </a:rPr>
              <a:t>inefficient service </a:t>
            </a:r>
            <a:r>
              <a:rPr lang="en-IN" sz="1900" dirty="0" smtClean="0">
                <a:latin typeface="Times New Roman" pitchFamily="18" charset="0"/>
                <a:cs typeface="Times New Roman" pitchFamily="18" charset="0"/>
              </a:rPr>
              <a:t>restoration, </a:t>
            </a:r>
            <a:r>
              <a:rPr lang="en-IN" sz="1900" dirty="0" smtClean="0">
                <a:latin typeface="Times New Roman" pitchFamily="18" charset="0"/>
                <a:cs typeface="Times New Roman" pitchFamily="18" charset="0"/>
              </a:rPr>
              <a:t>and sub-optimal network expansion </a:t>
            </a:r>
            <a:r>
              <a:rPr lang="en-IN" sz="1900" dirty="0" smtClean="0">
                <a:latin typeface="Times New Roman" pitchFamily="18" charset="0"/>
                <a:cs typeface="Times New Roman" pitchFamily="18" charset="0"/>
              </a:rPr>
              <a:t>decisions.</a:t>
            </a:r>
          </a:p>
          <a:p>
            <a:pPr algn="just">
              <a:lnSpc>
                <a:spcPct val="150000"/>
              </a:lnSpc>
            </a:pPr>
            <a:r>
              <a:rPr lang="en-IN" sz="1900" dirty="0" smtClean="0">
                <a:latin typeface="Times New Roman" pitchFamily="18" charset="0"/>
                <a:cs typeface="Times New Roman" pitchFamily="18" charset="0"/>
              </a:rPr>
              <a:t>One solution to this problem is to monitor each single rooftop PV generation by installing extra metering devices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Based on similarity graphs obtained from demand/solar power data, the clustering process is transformed into a graph partitioning problem, which cuts a graph into multiple smaller sections </a:t>
            </a:r>
            <a:r>
              <a:rPr lang="en-IN" sz="1900" dirty="0" smtClean="0">
                <a:latin typeface="Times New Roman" pitchFamily="18" charset="0"/>
                <a:cs typeface="Times New Roman" pitchFamily="18" charset="0"/>
              </a:rPr>
              <a:t>by removing </a:t>
            </a:r>
            <a:r>
              <a:rPr lang="en-IN" sz="1900" dirty="0" smtClean="0">
                <a:latin typeface="Times New Roman" pitchFamily="18" charset="0"/>
                <a:cs typeface="Times New Roman" pitchFamily="18" charset="0"/>
              </a:rPr>
              <a:t>edges.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The weight updating process is cast as a repeated game model with vector payoff, in which two components are defined: a player and a set of </a:t>
            </a:r>
            <a:r>
              <a:rPr lang="en-IN" sz="1900" dirty="0" smtClean="0">
                <a:latin typeface="Times New Roman" pitchFamily="18" charset="0"/>
                <a:cs typeface="Times New Roman" pitchFamily="18" charset="0"/>
              </a:rPr>
              <a:t>experts, </a:t>
            </a:r>
            <a:r>
              <a:rPr lang="en-IN" sz="1900" dirty="0" smtClean="0">
                <a:latin typeface="Times New Roman" pitchFamily="18" charset="0"/>
                <a:cs typeface="Times New Roman" pitchFamily="18" charset="0"/>
              </a:rPr>
              <a:t>which in our problem correspond to the </a:t>
            </a:r>
            <a:r>
              <a:rPr lang="en-IN" sz="1900" dirty="0" err="1" smtClean="0">
                <a:latin typeface="Times New Roman" pitchFamily="18" charset="0"/>
                <a:cs typeface="Times New Roman" pitchFamily="18" charset="0"/>
              </a:rPr>
              <a:t>disaggregator</a:t>
            </a:r>
            <a:r>
              <a:rPr lang="en-IN" sz="1900" dirty="0" smtClean="0">
                <a:latin typeface="Times New Roman" pitchFamily="18" charset="0"/>
                <a:cs typeface="Times New Roman" pitchFamily="18" charset="0"/>
              </a:rPr>
              <a:t> and the candidate exemplars, respectively.</a:t>
            </a:r>
            <a:endParaRPr lang="en-US" sz="19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Autonomous control of multiple lighting systems during a DR event using Reinforcement Learning (RL) has been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taking into account the occupants </a:t>
            </a:r>
            <a:r>
              <a:rPr lang="en-IN" sz="2000" dirty="0" err="1" smtClean="0">
                <a:latin typeface="Times New Roman" pitchFamily="18" charset="0"/>
                <a:cs typeface="Times New Roman" pitchFamily="18" charset="0"/>
              </a:rPr>
              <a:t>illuminance</a:t>
            </a:r>
            <a:r>
              <a:rPr lang="en-IN" sz="2000" dirty="0" smtClean="0">
                <a:latin typeface="Times New Roman" pitchFamily="18" charset="0"/>
                <a:cs typeface="Times New Roman" pitchFamily="18" charset="0"/>
              </a:rPr>
              <a:t> comfort.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is modelled as a Markov Decision Process, and an optimization approach based on RL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Q-learning approach that controls the </a:t>
            </a:r>
            <a:r>
              <a:rPr lang="en-IN" sz="2000" dirty="0" err="1" smtClean="0">
                <a:latin typeface="Times New Roman" pitchFamily="18" charset="0"/>
                <a:cs typeface="Times New Roman" pitchFamily="18" charset="0"/>
              </a:rPr>
              <a:t>illuminance</a:t>
            </a:r>
            <a:r>
              <a:rPr lang="en-IN" sz="2000" dirty="0" smtClean="0">
                <a:latin typeface="Times New Roman" pitchFamily="18" charset="0"/>
                <a:cs typeface="Times New Roman" pitchFamily="18" charset="0"/>
              </a:rPr>
              <a:t> level by adjusting lights and </a:t>
            </a:r>
            <a:r>
              <a:rPr lang="en-IN" sz="2000" dirty="0" smtClean="0">
                <a:latin typeface="Times New Roman" pitchFamily="18" charset="0"/>
                <a:cs typeface="Times New Roman" pitchFamily="18" charset="0"/>
              </a:rPr>
              <a:t>blinds </a:t>
            </a:r>
            <a:r>
              <a:rPr lang="en-IN" sz="2000" dirty="0" smtClean="0">
                <a:latin typeface="Times New Roman" pitchFamily="18" charset="0"/>
                <a:cs typeface="Times New Roman" pitchFamily="18" charset="0"/>
              </a:rPr>
              <a:t>in a smart building has been developed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automated DR algorithm has been proposed and tested where in an interruptible load scheme, buildings participate as an aggregated </a:t>
            </a:r>
            <a:r>
              <a:rPr lang="en-IN" sz="2000" dirty="0" smtClean="0">
                <a:latin typeface="Times New Roman" pitchFamily="18" charset="0"/>
                <a:cs typeface="Times New Roman" pitchFamily="18" charset="0"/>
              </a:rPr>
              <a:t>load.</a:t>
            </a: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Stackelberg</a:t>
            </a:r>
            <a:r>
              <a:rPr lang="en-IN" sz="2000" dirty="0" smtClean="0">
                <a:latin typeface="Times New Roman" pitchFamily="18" charset="0"/>
                <a:cs typeface="Times New Roman" pitchFamily="18" charset="0"/>
              </a:rPr>
              <a:t> Game-based Demand Response (SGDR) algorithm is proposed.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objective of the coefficient optimization process is to minimize the disaggregation residuals.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reason for this better performance is that the RGVP-based method can identify the candidate exemplars that are highly correlated with the BTM real load/solar powers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coefficients determine the optimal disaggregation of the measured net demand for customers in </a:t>
            </a:r>
            <a:r>
              <a:rPr lang="en-IN" sz="2000" dirty="0" smtClean="0">
                <a:latin typeface="Times New Roman" pitchFamily="18" charset="0"/>
                <a:cs typeface="Times New Roman" pitchFamily="18" charset="0"/>
              </a:rPr>
              <a:t>SN.</a:t>
            </a:r>
          </a:p>
          <a:p>
            <a:pPr algn="just">
              <a:lnSpc>
                <a:spcPct val="150000"/>
              </a:lnSpc>
            </a:pPr>
            <a:r>
              <a:rPr lang="en-IN" sz="2000" dirty="0" smtClean="0">
                <a:latin typeface="Times New Roman" pitchFamily="18" charset="0"/>
                <a:cs typeface="Times New Roman" pitchFamily="18" charset="0"/>
              </a:rPr>
              <a:t>Parametric models along with weather information have been used to estimate solar </a:t>
            </a:r>
            <a:r>
              <a:rPr lang="en-IN" sz="2000" dirty="0" smtClean="0">
                <a:latin typeface="Times New Roman" pitchFamily="18" charset="0"/>
                <a:cs typeface="Times New Roman" pitchFamily="18" charset="0"/>
              </a:rPr>
              <a:t>generation.</a:t>
            </a:r>
          </a:p>
          <a:p>
            <a:pPr algn="just">
              <a:lnSpc>
                <a:spcPct val="150000"/>
              </a:lnSpc>
            </a:pPr>
            <a:r>
              <a:rPr lang="en-IN" sz="2000" dirty="0" smtClean="0">
                <a:latin typeface="Times New Roman" pitchFamily="18" charset="0"/>
                <a:cs typeface="Times New Roman" pitchFamily="18" charset="0"/>
              </a:rPr>
              <a:t>These updated weights are then used to generate the composite native demand and solar generation exemplars for the next time </a:t>
            </a:r>
            <a:r>
              <a:rPr lang="en-IN" sz="2000" dirty="0" smtClean="0">
                <a:latin typeface="Times New Roman" pitchFamily="18" charset="0"/>
                <a:cs typeface="Times New Roman" pitchFamily="18" charset="0"/>
              </a:rPr>
              <a:t>point.</a:t>
            </a:r>
          </a:p>
          <a:p>
            <a:pPr algn="just">
              <a:lnSpc>
                <a:spcPct val="150000"/>
              </a:lnSpc>
            </a:pPr>
            <a:r>
              <a:rPr lang="en-IN" sz="2000" dirty="0" smtClean="0">
                <a:latin typeface="Times New Roman" pitchFamily="18" charset="0"/>
                <a:cs typeface="Times New Roman" pitchFamily="18" charset="0"/>
              </a:rPr>
              <a:t>These calibrated parameters are then used to perform BTM PV generation disaggregation.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90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Datadriven</a:t>
                      </a:r>
                      <a:r>
                        <a:rPr lang="en-US" sz="2000" dirty="0">
                          <a:latin typeface="Times New Roman" pitchFamily="18" charset="0"/>
                          <a:ea typeface="Calibri"/>
                          <a:cs typeface="Times New Roman" pitchFamily="18" charset="0"/>
                        </a:rPr>
                        <a:t> probabilistic net load forecasting with high penetration of </a:t>
                      </a:r>
                      <a:r>
                        <a:rPr lang="en-US" sz="2000" dirty="0" err="1">
                          <a:latin typeface="Times New Roman" pitchFamily="18" charset="0"/>
                          <a:ea typeface="Calibri"/>
                          <a:cs typeface="Times New Roman" pitchFamily="18" charset="0"/>
                        </a:rPr>
                        <a:t>behindthe</a:t>
                      </a:r>
                      <a:r>
                        <a:rPr lang="en-US" sz="2000" dirty="0">
                          <a:latin typeface="Times New Roman" pitchFamily="18" charset="0"/>
                          <a:ea typeface="Calibri"/>
                          <a:cs typeface="Times New Roman" pitchFamily="18" charset="0"/>
                        </a:rPr>
                        <a:t>-meter PV</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Y. Wang, N. Zhang, Q. Chen, D. S. Kirschen, P. Li, and Q. Xia,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Distributed renewable energy, particularly photovoltaics (PV), has expanded rapidly over the past decade.</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High Penetration PV integration handbook for distribution engineers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 Seguin, J. Woyak, D. Costyk, J. Hambrick, and B. Mather,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Global warming is a direct consequence of consumption of fossil fuels which emit greenhouse gasses as they produce energy</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Sequential service restoration for unbalanced distribution systems and </a:t>
                      </a:r>
                      <a:r>
                        <a:rPr lang="en-US" sz="2000" dirty="0" err="1">
                          <a:latin typeface="Times New Roman"/>
                          <a:ea typeface="Calibri"/>
                          <a:cs typeface="Latha"/>
                        </a:rPr>
                        <a:t>microgrids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Chen, C. Chen, J. Wang, and K. L. Butler-Purry,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resilience and reliability of modern power systems are threatened by increasingly severe weather events and cyber-physical security events.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data-driven approach for detection and estimation of residential PV installations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Zhang and S. Grijalva,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number of photovoltaic (PV) systems in the electric grid is growing at an unprecedented speed.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905000" y="1371600"/>
            <a:ext cx="62484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non-intrusive novel RGVP-based approach to disaggregate BTM solar generation from the net demand. The proposed method employs the data of fully observable customers to identify typical demand/generation patterns, and optimally combines these patterns to improve disaggregation performance over time. We have used real smart meter data and practical distribution system models from our utility partners to show that this technique is able to enhance solar disaggregation accuracy by adaptively updating the estimator’s response to volatile BTM resources. This can enhance utilities’ situational awareness of grid-edge resources without incurring extra metering investment costs.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Y. Wang, N. Zhang, Q. Chen, D. S. </a:t>
            </a:r>
            <a:r>
              <a:rPr lang="en-IN" sz="1600" dirty="0" err="1" smtClean="0">
                <a:latin typeface="Times New Roman" pitchFamily="18" charset="0"/>
                <a:cs typeface="Times New Roman" pitchFamily="18" charset="0"/>
              </a:rPr>
              <a:t>Kirschen</a:t>
            </a:r>
            <a:r>
              <a:rPr lang="en-IN" sz="1600" dirty="0" smtClean="0">
                <a:latin typeface="Times New Roman" pitchFamily="18" charset="0"/>
                <a:cs typeface="Times New Roman" pitchFamily="18" charset="0"/>
              </a:rPr>
              <a:t>, P. Li, and Q. Xia, “</a:t>
            </a:r>
            <a:r>
              <a:rPr lang="en-IN" sz="1600" dirty="0" err="1" smtClean="0">
                <a:latin typeface="Times New Roman" pitchFamily="18" charset="0"/>
                <a:cs typeface="Times New Roman" pitchFamily="18" charset="0"/>
              </a:rPr>
              <a:t>Datadriven</a:t>
            </a:r>
            <a:r>
              <a:rPr lang="en-IN" sz="1600" dirty="0" smtClean="0">
                <a:latin typeface="Times New Roman" pitchFamily="18" charset="0"/>
                <a:cs typeface="Times New Roman" pitchFamily="18" charset="0"/>
              </a:rPr>
              <a:t> probabilistic net load forecasting with high penetration of </a:t>
            </a:r>
            <a:r>
              <a:rPr lang="en-IN" sz="1600" dirty="0" err="1" smtClean="0">
                <a:latin typeface="Times New Roman" pitchFamily="18" charset="0"/>
                <a:cs typeface="Times New Roman" pitchFamily="18" charset="0"/>
              </a:rPr>
              <a:t>behindthe</a:t>
            </a:r>
            <a:r>
              <a:rPr lang="en-IN" sz="1600" dirty="0" smtClean="0">
                <a:latin typeface="Times New Roman" pitchFamily="18" charset="0"/>
                <a:cs typeface="Times New Roman" pitchFamily="18" charset="0"/>
              </a:rPr>
              <a:t>-meter PV,” IEEE Trans. Power Syst., vol. 33, no. 3, pp. 3255–3264, May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 Wang, K. Li, C. Liu, Z. Mi, M. </a:t>
            </a:r>
            <a:r>
              <a:rPr lang="en-IN" sz="1600" dirty="0" err="1" smtClean="0">
                <a:latin typeface="Times New Roman" pitchFamily="18" charset="0"/>
                <a:cs typeface="Times New Roman" pitchFamily="18" charset="0"/>
              </a:rPr>
              <a:t>Shafie-Khah</a:t>
            </a:r>
            <a:r>
              <a:rPr lang="en-IN" sz="1600" dirty="0" smtClean="0">
                <a:latin typeface="Times New Roman" pitchFamily="18" charset="0"/>
                <a:cs typeface="Times New Roman" pitchFamily="18" charset="0"/>
              </a:rPr>
              <a:t>, and J. P. S. Catalo, “Synchronous pattern matching principle-based residential demand response baseline estimation: Mechanism analysis and approach description,” IEEE Trans. Smart Grid, vol. 9, no. 6, pp. 6972–6985, Nov.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R. Seguin, J. </a:t>
            </a:r>
            <a:r>
              <a:rPr lang="en-IN" sz="1600" dirty="0" err="1" smtClean="0">
                <a:latin typeface="Times New Roman" pitchFamily="18" charset="0"/>
                <a:cs typeface="Times New Roman" pitchFamily="18" charset="0"/>
              </a:rPr>
              <a:t>Woyak</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Costyk</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Hambrick</a:t>
            </a:r>
            <a:r>
              <a:rPr lang="en-IN" sz="1600" dirty="0" smtClean="0">
                <a:latin typeface="Times New Roman" pitchFamily="18" charset="0"/>
                <a:cs typeface="Times New Roman" pitchFamily="18" charset="0"/>
              </a:rPr>
              <a:t>, and B. Mather, High Penetration PV integration handbook for distribution engineers. Golden, CO, USA: Nat. Renewable Energy Lab.,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Chen, C. Chen, J. Wang, and K. L. Butler-</a:t>
            </a:r>
            <a:r>
              <a:rPr lang="en-IN" sz="1600" dirty="0" err="1" smtClean="0">
                <a:latin typeface="Times New Roman" pitchFamily="18" charset="0"/>
                <a:cs typeface="Times New Roman" pitchFamily="18" charset="0"/>
              </a:rPr>
              <a:t>Purry</a:t>
            </a:r>
            <a:r>
              <a:rPr lang="en-IN" sz="1600" dirty="0" smtClean="0">
                <a:latin typeface="Times New Roman" pitchFamily="18" charset="0"/>
                <a:cs typeface="Times New Roman" pitchFamily="18" charset="0"/>
              </a:rPr>
              <a:t>, “Sequential service restoration for unbalanced distribution systems and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IEEE Trans. Power Syst., vol. 33, no. 2, pp. 1507–1520, Mar.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X. Zhang and S. </a:t>
            </a:r>
            <a:r>
              <a:rPr lang="en-IN" sz="1600" dirty="0" err="1" smtClean="0">
                <a:latin typeface="Times New Roman" pitchFamily="18" charset="0"/>
                <a:cs typeface="Times New Roman" pitchFamily="18" charset="0"/>
              </a:rPr>
              <a:t>Grijalva</a:t>
            </a:r>
            <a:r>
              <a:rPr lang="en-IN" sz="1600" dirty="0" smtClean="0">
                <a:latin typeface="Times New Roman" pitchFamily="18" charset="0"/>
                <a:cs typeface="Times New Roman" pitchFamily="18" charset="0"/>
              </a:rPr>
              <a:t>, “A data-driven approach for detection and estimation of residential PV installations,” IEEE Trans. Smart Grid, vol. 7, no. 5, pp. 2477–2485, Sep. 2016.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 </a:t>
            </a:r>
            <a:r>
              <a:rPr lang="en-IN" sz="1600" dirty="0" err="1" smtClean="0">
                <a:latin typeface="Times New Roman" pitchFamily="18" charset="0"/>
                <a:cs typeface="Times New Roman" pitchFamily="18" charset="0"/>
              </a:rPr>
              <a:t>Kersting</a:t>
            </a:r>
            <a:r>
              <a:rPr lang="en-IN" sz="1600" dirty="0" smtClean="0">
                <a:latin typeface="Times New Roman" pitchFamily="18" charset="0"/>
                <a:cs typeface="Times New Roman" pitchFamily="18" charset="0"/>
              </a:rPr>
              <a:t>, Distribution System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Analysis. New York: CRC Press,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F. Ding and B. Mather, “On distributed PV hosting capacity estimation, sensitivity study and improvement,” IEEE Trans. Sustain. Energy, vol. 8, no. 3, pp. 1010–1020, Jul.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Q. Zhang, J. Zhang, and C.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“Photovoltaic plant metering monitoring model and its calibration and parameter assessment,” in Proc. IEEE PES General Meeting, pp. 1–7, Jul.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D. Chen and D. Irwin, “Sundance: Black-box behind-the-meter solar disaggregation,” in e-Energy, pp. 16–19, May. 2017</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F. Wang, K. Li, X. Wang, L. Jiang, J.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Z. Mi, M. </a:t>
            </a:r>
            <a:r>
              <a:rPr lang="en-IN" sz="1600" dirty="0" err="1" smtClean="0">
                <a:latin typeface="Times New Roman" pitchFamily="18" charset="0"/>
                <a:cs typeface="Times New Roman" pitchFamily="18" charset="0"/>
              </a:rPr>
              <a:t>Shafie-khah</a:t>
            </a:r>
            <a:r>
              <a:rPr lang="en-IN" sz="1600" dirty="0" smtClean="0">
                <a:latin typeface="Times New Roman" pitchFamily="18" charset="0"/>
                <a:cs typeface="Times New Roman" pitchFamily="18" charset="0"/>
              </a:rPr>
              <a:t>, and J. Catalo, “A distributed PV system capacity estimation approach based on support vector machine with customer net load curve features,” Energies, vol. 11, no. 7, p. 1750, Jul.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1587</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Adaptive Machine Learning Framework for Behind-the-Meter LoadPV Disaggregation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2021-06-18T11:58:54Z</dcterms:modified>
</cp:coreProperties>
</file>