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Evaluating User and Machine Learning in Short-and Long-term Pattern Recognition-based </a:t>
            </a:r>
            <a:r>
              <a:rPr lang="en-IN" b="1" dirty="0" err="1" smtClean="0">
                <a:latin typeface="Times New Roman" pitchFamily="18" charset="0"/>
                <a:cs typeface="Times New Roman" pitchFamily="18" charset="0"/>
              </a:rPr>
              <a:t>Myoelectric</a:t>
            </a:r>
            <a:r>
              <a:rPr lang="en-IN" b="1" dirty="0" smtClean="0">
                <a:latin typeface="Times New Roman" pitchFamily="18" charset="0"/>
                <a:cs typeface="Times New Roman" pitchFamily="18" charset="0"/>
              </a:rPr>
              <a:t> Control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Proper training is essential to achieve reliable pattern recognition (PR) based </a:t>
            </a:r>
            <a:r>
              <a:rPr lang="en-IN" sz="2000" dirty="0" err="1" smtClean="0">
                <a:latin typeface="Times New Roman" pitchFamily="18" charset="0"/>
                <a:cs typeface="Times New Roman" pitchFamily="18" charset="0"/>
              </a:rPr>
              <a:t>myoelectric</a:t>
            </a:r>
            <a:r>
              <a:rPr lang="en-IN" sz="2000" dirty="0" smtClean="0">
                <a:latin typeface="Times New Roman" pitchFamily="18" charset="0"/>
                <a:cs typeface="Times New Roman" pitchFamily="18" charset="0"/>
              </a:rPr>
              <a:t> control. </a:t>
            </a:r>
          </a:p>
          <a:p>
            <a:pPr algn="just"/>
            <a:r>
              <a:rPr lang="en-IN" sz="2000" dirty="0" smtClean="0">
                <a:latin typeface="Times New Roman" pitchFamily="18" charset="0"/>
                <a:cs typeface="Times New Roman" pitchFamily="18" charset="0"/>
              </a:rPr>
              <a:t>The amount of training is commonly determined by experience. </a:t>
            </a:r>
          </a:p>
          <a:p>
            <a:pPr algn="just"/>
            <a:r>
              <a:rPr lang="en-IN" sz="2000" dirty="0" smtClean="0">
                <a:latin typeface="Times New Roman" pitchFamily="18" charset="0"/>
                <a:cs typeface="Times New Roman" pitchFamily="18" charset="0"/>
              </a:rPr>
              <a:t>The purpose of this study is to provide an offline validation method that makes the offline performance transferable to online control and find the proper amount of training that achieves good online performance. </a:t>
            </a:r>
          </a:p>
          <a:p>
            <a:pPr algn="just"/>
            <a:r>
              <a:rPr lang="en-IN" sz="2000" dirty="0" smtClean="0">
                <a:latin typeface="Times New Roman" pitchFamily="18" charset="0"/>
                <a:cs typeface="Times New Roman" pitchFamily="18" charset="0"/>
              </a:rPr>
              <a:t>In the offline experiment, eight able-bodied subjects and three amputees participated in a ten-day training. </a:t>
            </a:r>
          </a:p>
          <a:p>
            <a:pPr algn="just"/>
            <a:r>
              <a:rPr lang="en-IN" sz="2000" dirty="0" smtClean="0">
                <a:latin typeface="Times New Roman" pitchFamily="18" charset="0"/>
                <a:cs typeface="Times New Roman" pitchFamily="18" charset="0"/>
              </a:rPr>
              <a:t>Repeatability index (RI) and classification error (CE) were used to evaluate user learning and machine learning, respectively. </a:t>
            </a:r>
          </a:p>
          <a:p>
            <a:pPr algn="just"/>
            <a:r>
              <a:rPr lang="en-IN" sz="2000" dirty="0" smtClean="0">
                <a:latin typeface="Times New Roman" pitchFamily="18" charset="0"/>
                <a:cs typeface="Times New Roman" pitchFamily="18" charset="0"/>
              </a:rPr>
              <a:t>The performance of cross-validation (CV) and time serial related validation (TSV) was compared. </a:t>
            </a:r>
          </a:p>
          <a:p>
            <a:pPr algn="just"/>
            <a:r>
              <a:rPr lang="en-IN" sz="2000" dirty="0" smtClean="0">
                <a:latin typeface="Times New Roman" pitchFamily="18" charset="0"/>
                <a:cs typeface="Times New Roman" pitchFamily="18" charset="0"/>
              </a:rPr>
              <a:t>Learning curves were established with different training trials by TSV.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92500" lnSpcReduction="20000"/>
          </a:bodyPr>
          <a:lstStyle/>
          <a:p>
            <a:pPr algn="just">
              <a:lnSpc>
                <a:spcPct val="150000"/>
              </a:lnSpc>
            </a:pPr>
            <a:r>
              <a:rPr lang="en-IN" sz="2000" dirty="0" smtClean="0">
                <a:latin typeface="Times New Roman" pitchFamily="18" charset="0"/>
                <a:cs typeface="Times New Roman" pitchFamily="18" charset="0"/>
              </a:rPr>
              <a:t> In the online experiment, sixteen </a:t>
            </a:r>
            <a:r>
              <a:rPr lang="en-IN" sz="2000" dirty="0" err="1" smtClean="0">
                <a:latin typeface="Times New Roman" pitchFamily="18" charset="0"/>
                <a:cs typeface="Times New Roman" pitchFamily="18" charset="0"/>
              </a:rPr>
              <a:t>ablebodied</a:t>
            </a:r>
            <a:r>
              <a:rPr lang="en-IN" sz="2000" dirty="0" smtClean="0">
                <a:latin typeface="Times New Roman" pitchFamily="18" charset="0"/>
                <a:cs typeface="Times New Roman" pitchFamily="18" charset="0"/>
              </a:rPr>
              <a:t> subjects were randomly divided into two groups with </a:t>
            </a:r>
            <a:r>
              <a:rPr lang="en-IN" sz="2000" dirty="0" err="1" smtClean="0">
                <a:latin typeface="Times New Roman" pitchFamily="18" charset="0"/>
                <a:cs typeface="Times New Roman" pitchFamily="18" charset="0"/>
              </a:rPr>
              <a:t>oneor</a:t>
            </a:r>
            <a:r>
              <a:rPr lang="en-IN" sz="2000" dirty="0" smtClean="0">
                <a:latin typeface="Times New Roman" pitchFamily="18" charset="0"/>
                <a:cs typeface="Times New Roman" pitchFamily="18" charset="0"/>
              </a:rPr>
              <a:t> five-trial training, respectively, followed by participating in the test with and without classifier-output feedback. </a:t>
            </a:r>
          </a:p>
          <a:p>
            <a:pPr algn="just">
              <a:lnSpc>
                <a:spcPct val="150000"/>
              </a:lnSpc>
            </a:pPr>
            <a:r>
              <a:rPr lang="en-IN" sz="2000" dirty="0" smtClean="0">
                <a:latin typeface="Times New Roman" pitchFamily="18" charset="0"/>
                <a:cs typeface="Times New Roman" pitchFamily="18" charset="0"/>
              </a:rPr>
              <a:t>The correlation between offline and online tests was analyzed. Results indicated that five-trial training was proper to train the user and the classifier. </a:t>
            </a:r>
          </a:p>
          <a:p>
            <a:pPr algn="just">
              <a:lnSpc>
                <a:spcPct val="150000"/>
              </a:lnSpc>
            </a:pPr>
            <a:r>
              <a:rPr lang="en-IN" sz="2000" dirty="0" smtClean="0">
                <a:latin typeface="Times New Roman" pitchFamily="18" charset="0"/>
                <a:cs typeface="Times New Roman" pitchFamily="18" charset="0"/>
              </a:rPr>
              <a:t>The long-term retention of skills could not shorten the learning process. The correlation between CEs of TSV and the online test was strong (r = 0.87) with five-trial training, while the correlation between CEs of CV and the online test was weak (r = 0.30). </a:t>
            </a:r>
          </a:p>
          <a:p>
            <a:pPr algn="just">
              <a:lnSpc>
                <a:spcPct val="150000"/>
              </a:lnSpc>
            </a:pPr>
            <a:r>
              <a:rPr lang="en-IN" sz="2000" dirty="0" smtClean="0">
                <a:latin typeface="Times New Roman" pitchFamily="18" charset="0"/>
                <a:cs typeface="Times New Roman" pitchFamily="18" charset="0"/>
              </a:rPr>
              <a:t>Outcomes demonstrate that offline performance evaluated by TSV is transferable to online performance and the learning process can guide the user to achieve good online </a:t>
            </a:r>
            <a:r>
              <a:rPr lang="en-IN" sz="2000" dirty="0" err="1" smtClean="0">
                <a:latin typeface="Times New Roman" pitchFamily="18" charset="0"/>
                <a:cs typeface="Times New Roman" pitchFamily="18" charset="0"/>
              </a:rPr>
              <a:t>myoelectric</a:t>
            </a:r>
            <a:r>
              <a:rPr lang="en-IN" sz="2000" dirty="0" smtClean="0">
                <a:latin typeface="Times New Roman" pitchFamily="18" charset="0"/>
                <a:cs typeface="Times New Roman" pitchFamily="18" charset="0"/>
              </a:rPr>
              <a:t> control with minimum training</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consists of training a model on a source domain (abundance of </a:t>
            </a:r>
            <a:r>
              <a:rPr lang="en-IN" sz="2000" dirty="0" err="1" smtClean="0">
                <a:latin typeface="Times New Roman" pitchFamily="18" charset="0"/>
                <a:cs typeface="Times New Roman" pitchFamily="18" charset="0"/>
              </a:rPr>
              <a:t>labeled</a:t>
            </a:r>
            <a:r>
              <a:rPr lang="en-IN" sz="2000" dirty="0" smtClean="0">
                <a:latin typeface="Times New Roman" pitchFamily="18" charset="0"/>
                <a:cs typeface="Times New Roman" pitchFamily="18" charset="0"/>
              </a:rPr>
              <a:t> data) and using the trained weights as a starting point when presented with a new task. However, fine-tuning can suffer from catastrophic forgetting, where relevant and important features learned during pre-training are lost on the target domain (i.e. new task). Moreover, by design, fine-tuning is ill-suited when significant differences exist between the source and the target, as it can bias the network into poorly adapted features for the task at hand. Progressive Neural Networks (PNN)attempt to address these issues by pre-training a model on the source domain and freezing its weights.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participants took part in a ten-day experiment. In each day, the subjects were asked to perform one contraction of each motion randomly displayed on the screen in one trial. Each contraction lasted 5 s and there was a 5-s rest between contractions and a 60-s rest between trials to avoid fatigue. Each subject completed 20 trials per day and the electrode location was marked. The experiment usually took about 1 hour. Able-bodied subjects performed all the thirteen motions while the amputees only performed eleven motions because they reported difficulties performing ball grasp and cylindrical grasp</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Training one network per source-task (i.e. per participant) for the PNN is not scalable in the present context. </a:t>
            </a:r>
          </a:p>
          <a:p>
            <a:pPr algn="just">
              <a:lnSpc>
                <a:spcPct val="150000"/>
              </a:lnSpc>
            </a:pPr>
            <a:r>
              <a:rPr lang="en-IN" sz="2000" dirty="0" smtClean="0">
                <a:latin typeface="Times New Roman" pitchFamily="18" charset="0"/>
                <a:cs typeface="Times New Roman" pitchFamily="18" charset="0"/>
              </a:rPr>
              <a:t>However, by training a Source Network (presented in Sec. V) shared across all participants of the pre-training dataset with the multi-stream </a:t>
            </a:r>
            <a:r>
              <a:rPr lang="en-IN" sz="2000" dirty="0" err="1" smtClean="0">
                <a:latin typeface="Times New Roman" pitchFamily="18" charset="0"/>
                <a:cs typeface="Times New Roman" pitchFamily="18" charset="0"/>
              </a:rPr>
              <a:t>AdaBatch</a:t>
            </a:r>
            <a:r>
              <a:rPr lang="en-IN" sz="2000" dirty="0" smtClean="0">
                <a:latin typeface="Times New Roman" pitchFamily="18" charset="0"/>
                <a:cs typeface="Times New Roman" pitchFamily="18" charset="0"/>
              </a:rPr>
              <a:t> and adding only a second network for the target task using the PNN architecture, the scaling problem in the current context vanishes. </a:t>
            </a:r>
          </a:p>
          <a:p>
            <a:pPr algn="just">
              <a:lnSpc>
                <a:spcPct val="150000"/>
              </a:lnSpc>
            </a:pPr>
            <a:r>
              <a:rPr lang="en-IN" sz="2000" dirty="0" smtClean="0">
                <a:latin typeface="Times New Roman" pitchFamily="18" charset="0"/>
                <a:cs typeface="Times New Roman" pitchFamily="18" charset="0"/>
              </a:rPr>
              <a:t>This second network will hereafter be referred to as the Second Network. </a:t>
            </a:r>
          </a:p>
          <a:p>
            <a:pPr algn="just">
              <a:lnSpc>
                <a:spcPct val="150000"/>
              </a:lnSpc>
            </a:pPr>
            <a:r>
              <a:rPr lang="en-IN" sz="2000" dirty="0" smtClean="0">
                <a:latin typeface="Times New Roman" pitchFamily="18" charset="0"/>
                <a:cs typeface="Times New Roman" pitchFamily="18" charset="0"/>
              </a:rPr>
              <a:t>The architecture of the Second Network is almost identical to the Source Network. </a:t>
            </a:r>
          </a:p>
          <a:p>
            <a:pPr algn="just">
              <a:lnSpc>
                <a:spcPct val="150000"/>
              </a:lnSpc>
            </a:pPr>
            <a:r>
              <a:rPr lang="en-IN" sz="2000" dirty="0" smtClean="0">
                <a:latin typeface="Times New Roman" pitchFamily="18" charset="0"/>
                <a:cs typeface="Times New Roman" pitchFamily="18" charset="0"/>
              </a:rPr>
              <a:t>The difference being in the activation functions employed.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CV, the original data is randomly divided into training and testing sets, and this process is conducted many times to evaluate the averaged classification error. However, EMG patterns are non-stationary because of user learning. </a:t>
            </a:r>
          </a:p>
          <a:p>
            <a:pPr algn="just">
              <a:lnSpc>
                <a:spcPct val="150000"/>
              </a:lnSpc>
            </a:pPr>
            <a:r>
              <a:rPr lang="en-IN" sz="2000" dirty="0" smtClean="0">
                <a:latin typeface="Times New Roman" pitchFamily="18" charset="0"/>
                <a:cs typeface="Times New Roman" pitchFamily="18" charset="0"/>
              </a:rPr>
              <a:t>The effect of user learning cannot be evaluated effectively due to the iterations in CV. By contrast, in a few studies, the first few trials were regarded as the training set and the rest trials were the testing set, which was called time serial related validation (TSV) in this study. </a:t>
            </a:r>
          </a:p>
          <a:p>
            <a:pPr algn="just">
              <a:lnSpc>
                <a:spcPct val="150000"/>
              </a:lnSpc>
            </a:pPr>
            <a:r>
              <a:rPr lang="en-IN" sz="2000" dirty="0" smtClean="0">
                <a:latin typeface="Times New Roman" pitchFamily="18" charset="0"/>
                <a:cs typeface="Times New Roman" pitchFamily="18" charset="0"/>
              </a:rPr>
              <a:t>The training set of TSV is in time sequence, which has the potential to evaluate the effect of user learning. Moreover, whether the offline performance evaluated by TSV is transferable to online control has not been studied. The correlation between offline and online performance is an open question.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230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err="1">
                          <a:latin typeface="Times New Roman"/>
                          <a:ea typeface="Times New Roman"/>
                          <a:cs typeface="Latha"/>
                        </a:rPr>
                        <a:t>Myoelectric</a:t>
                      </a:r>
                      <a:r>
                        <a:rPr lang="en-IN" sz="1600" dirty="0">
                          <a:latin typeface="Times New Roman"/>
                          <a:ea typeface="Times New Roman"/>
                          <a:cs typeface="Latha"/>
                        </a:rPr>
                        <a:t> control of prosthetic hands: </a:t>
                      </a:r>
                      <a:r>
                        <a:rPr lang="en-IN" sz="1600" dirty="0" err="1">
                          <a:latin typeface="Times New Roman"/>
                          <a:ea typeface="Times New Roman"/>
                          <a:cs typeface="Latha"/>
                        </a:rPr>
                        <a:t>stateof</a:t>
                      </a:r>
                      <a:r>
                        <a:rPr lang="en-IN" sz="1600" dirty="0">
                          <a:latin typeface="Times New Roman"/>
                          <a:ea typeface="Times New Roman"/>
                          <a:cs typeface="Latha"/>
                        </a:rPr>
                        <a:t>-the-art review</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P. Geethanjali,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myoelectric control-based prosthetic hand aids to restore activities of daily living of amputees in order to improve the self-esteem of the user.</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Prosthetic myoelectric control strategies: a clinical perspective</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D. Roche, H. Rehbaum, D. Farina, and O. C. Aszmann,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findings from this review suggest that regression algorithms may offer an alternative feed-forward approach to direct and pattern recognition control, while virtual rehabilitation environments and tactile feedback could improve the overall prosthetic control.</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err="1">
                          <a:latin typeface="Times New Roman"/>
                          <a:ea typeface="Calibri"/>
                          <a:cs typeface="Latha"/>
                        </a:rPr>
                        <a:t>Electromyogram</a:t>
                      </a:r>
                      <a:r>
                        <a:rPr lang="en-US" sz="1600" dirty="0">
                          <a:latin typeface="Times New Roman"/>
                          <a:ea typeface="Calibri"/>
                          <a:cs typeface="Latha"/>
                        </a:rPr>
                        <a:t> pattern recognition for control of powered upper-limb prostheses: state of the art and challenges for clinical use</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E. Scheme and K. Englehart,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Using electromyogram (EMG) signals to control upper-limb prostheses is an important clinical option, offering a person with amputation autonomy of control by contracting residual muscles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Myoelectric pattern recognition outperforms direct control for transhumeral amputees with targeted muscle reinnervation: a randomized clinical trial</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L. J. Hargrove, L. A. Miller, K. Turner, and T. A. Kuiken,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The effects of TMR may be enhanced when paired with pattern recognition technology. We sought to compare pattern recognition and direct control in eight </a:t>
                      </a:r>
                      <a:r>
                        <a:rPr lang="en-US" sz="1600" dirty="0" err="1">
                          <a:solidFill>
                            <a:srgbClr val="333333"/>
                          </a:solidFill>
                          <a:latin typeface="Times New Roman"/>
                          <a:ea typeface="Calibri"/>
                          <a:cs typeface="Latha"/>
                        </a:rPr>
                        <a:t>transhumeral</a:t>
                      </a:r>
                      <a:r>
                        <a:rPr lang="en-US" sz="1600" dirty="0">
                          <a:solidFill>
                            <a:srgbClr val="333333"/>
                          </a:solidFill>
                          <a:latin typeface="Times New Roman"/>
                          <a:ea typeface="Calibri"/>
                          <a:cs typeface="Latha"/>
                        </a:rPr>
                        <a:t> amputees who had TMR in a balanced randomized cross-over study.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8.png"/>
          <p:cNvPicPr>
            <a:picLocks noGrp="1" noChangeAspect="1" noChangeArrowheads="1"/>
          </p:cNvPicPr>
          <p:nvPr>
            <p:ph idx="1"/>
          </p:nvPr>
        </p:nvPicPr>
        <p:blipFill>
          <a:blip r:embed="rId2"/>
          <a:srcRect/>
          <a:stretch>
            <a:fillRect/>
          </a:stretch>
        </p:blipFill>
        <p:spPr bwMode="auto">
          <a:xfrm>
            <a:off x="1828800" y="1447800"/>
            <a:ext cx="6400799" cy="4571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This study shows that training is a gradual process in </a:t>
            </a:r>
            <a:r>
              <a:rPr lang="en-IN" sz="2000" dirty="0" err="1" smtClean="0">
                <a:latin typeface="Times New Roman" pitchFamily="18" charset="0"/>
                <a:cs typeface="Times New Roman" pitchFamily="18" charset="0"/>
              </a:rPr>
              <a:t>PRbased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myoelectric</a:t>
            </a:r>
            <a:r>
              <a:rPr lang="en-IN" sz="2000" dirty="0" smtClean="0">
                <a:latin typeface="Times New Roman" pitchFamily="18" charset="0"/>
                <a:cs typeface="Times New Roman" pitchFamily="18" charset="0"/>
              </a:rPr>
              <a:t> control. An effective validation method (TSV) is proposed to evaluate offline performance, which is transferable to online performance. The user takes about </a:t>
            </a:r>
            <a:r>
              <a:rPr lang="en-IN" sz="2000" dirty="0" err="1" smtClean="0">
                <a:latin typeface="Times New Roman" pitchFamily="18" charset="0"/>
                <a:cs typeface="Times New Roman" pitchFamily="18" charset="0"/>
              </a:rPr>
              <a:t>fivetrial</a:t>
            </a:r>
            <a:r>
              <a:rPr lang="en-IN" sz="2000" dirty="0" smtClean="0">
                <a:latin typeface="Times New Roman" pitchFamily="18" charset="0"/>
                <a:cs typeface="Times New Roman" pitchFamily="18" charset="0"/>
              </a:rPr>
              <a:t> training to be familiar with the control strategy, and the same training-trial numbers are required to make the classifier fully trained. Long-term retention of skills does not influence the learning process when the user is retrained on new day. The performance is similar in online testing with or without classifier-output feedback. These results provide useful guidelines for real-time </a:t>
            </a:r>
            <a:r>
              <a:rPr lang="en-IN" sz="2000" dirty="0" err="1" smtClean="0">
                <a:latin typeface="Times New Roman" pitchFamily="18" charset="0"/>
                <a:cs typeface="Times New Roman" pitchFamily="18" charset="0"/>
              </a:rPr>
              <a:t>myoelectric</a:t>
            </a:r>
            <a:r>
              <a:rPr lang="en-IN" sz="2000" dirty="0" smtClean="0">
                <a:latin typeface="Times New Roman" pitchFamily="18" charset="0"/>
                <a:cs typeface="Times New Roman" pitchFamily="18" charset="0"/>
              </a:rPr>
              <a:t> control with minimum user training.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P. </a:t>
            </a:r>
            <a:r>
              <a:rPr lang="en-IN" sz="1500" dirty="0" err="1" smtClean="0">
                <a:latin typeface="Times New Roman" pitchFamily="18" charset="0"/>
                <a:cs typeface="Times New Roman" pitchFamily="18" charset="0"/>
              </a:rPr>
              <a:t>Geethanjali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Myoelectric</a:t>
            </a:r>
            <a:r>
              <a:rPr lang="en-IN" sz="1500" dirty="0" smtClean="0">
                <a:latin typeface="Times New Roman" pitchFamily="18" charset="0"/>
                <a:cs typeface="Times New Roman" pitchFamily="18" charset="0"/>
              </a:rPr>
              <a:t> control of prosthetic hands: </a:t>
            </a:r>
            <a:r>
              <a:rPr lang="en-IN" sz="1500" dirty="0" err="1" smtClean="0">
                <a:latin typeface="Times New Roman" pitchFamily="18" charset="0"/>
                <a:cs typeface="Times New Roman" pitchFamily="18" charset="0"/>
              </a:rPr>
              <a:t>stateof</a:t>
            </a:r>
            <a:r>
              <a:rPr lang="en-IN" sz="1500" dirty="0" smtClean="0">
                <a:latin typeface="Times New Roman" pitchFamily="18" charset="0"/>
                <a:cs typeface="Times New Roman" pitchFamily="18" charset="0"/>
              </a:rPr>
              <a:t>-the-art review,” Medical Devices (Auckland, NZ), vol. 9, p. 247, 2016. </a:t>
            </a:r>
          </a:p>
          <a:p>
            <a:pPr algn="just">
              <a:lnSpc>
                <a:spcPct val="160000"/>
              </a:lnSpc>
            </a:pPr>
            <a:r>
              <a:rPr lang="en-IN" sz="1500" dirty="0" smtClean="0">
                <a:latin typeface="Times New Roman" pitchFamily="18" charset="0"/>
                <a:cs typeface="Times New Roman" pitchFamily="18" charset="0"/>
              </a:rPr>
              <a:t>[2] A. D. Roche, H. </a:t>
            </a:r>
            <a:r>
              <a:rPr lang="en-IN" sz="1500" dirty="0" err="1" smtClean="0">
                <a:latin typeface="Times New Roman" pitchFamily="18" charset="0"/>
                <a:cs typeface="Times New Roman" pitchFamily="18" charset="0"/>
              </a:rPr>
              <a:t>Rehbaum</a:t>
            </a:r>
            <a:r>
              <a:rPr lang="en-IN" sz="1500" dirty="0" smtClean="0">
                <a:latin typeface="Times New Roman" pitchFamily="18" charset="0"/>
                <a:cs typeface="Times New Roman" pitchFamily="18" charset="0"/>
              </a:rPr>
              <a:t>, D. Farina, and O. C. </a:t>
            </a:r>
            <a:r>
              <a:rPr lang="en-IN" sz="1500" dirty="0" err="1" smtClean="0">
                <a:latin typeface="Times New Roman" pitchFamily="18" charset="0"/>
                <a:cs typeface="Times New Roman" pitchFamily="18" charset="0"/>
              </a:rPr>
              <a:t>Aszmann</a:t>
            </a:r>
            <a:r>
              <a:rPr lang="en-IN" sz="1500" dirty="0" smtClean="0">
                <a:latin typeface="Times New Roman" pitchFamily="18" charset="0"/>
                <a:cs typeface="Times New Roman" pitchFamily="18" charset="0"/>
              </a:rPr>
              <a:t>, “Prosthetic </a:t>
            </a:r>
            <a:r>
              <a:rPr lang="en-IN" sz="1500" dirty="0" err="1" smtClean="0">
                <a:latin typeface="Times New Roman" pitchFamily="18" charset="0"/>
                <a:cs typeface="Times New Roman" pitchFamily="18" charset="0"/>
              </a:rPr>
              <a:t>myoelectric</a:t>
            </a:r>
            <a:r>
              <a:rPr lang="en-IN" sz="1500" dirty="0" smtClean="0">
                <a:latin typeface="Times New Roman" pitchFamily="18" charset="0"/>
                <a:cs typeface="Times New Roman" pitchFamily="18" charset="0"/>
              </a:rPr>
              <a:t> control strategies: a clinical perspective,” Current Surgery Reports, vol. 2, no. 3, p. 44, 2014. </a:t>
            </a:r>
          </a:p>
          <a:p>
            <a:pPr algn="just">
              <a:lnSpc>
                <a:spcPct val="160000"/>
              </a:lnSpc>
            </a:pPr>
            <a:r>
              <a:rPr lang="en-IN" sz="1500" dirty="0" smtClean="0">
                <a:latin typeface="Times New Roman" pitchFamily="18" charset="0"/>
                <a:cs typeface="Times New Roman" pitchFamily="18" charset="0"/>
              </a:rPr>
              <a:t>[3] E. Scheme and K. </a:t>
            </a:r>
            <a:r>
              <a:rPr lang="en-IN" sz="1500" dirty="0" err="1" smtClean="0">
                <a:latin typeface="Times New Roman" pitchFamily="18" charset="0"/>
                <a:cs typeface="Times New Roman" pitchFamily="18" charset="0"/>
              </a:rPr>
              <a:t>Englehart</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Electromyogram</a:t>
            </a:r>
            <a:r>
              <a:rPr lang="en-IN" sz="1500" dirty="0" smtClean="0">
                <a:latin typeface="Times New Roman" pitchFamily="18" charset="0"/>
                <a:cs typeface="Times New Roman" pitchFamily="18" charset="0"/>
              </a:rPr>
              <a:t> pattern recognition for control of powered upper-limb prostheses: state of the art and challenges for clinical use.” Journal of Rehabilitation Research &amp; Development, vol. 48, no. 6, 2011. </a:t>
            </a:r>
          </a:p>
          <a:p>
            <a:pPr algn="just">
              <a:lnSpc>
                <a:spcPct val="160000"/>
              </a:lnSpc>
            </a:pPr>
            <a:r>
              <a:rPr lang="en-IN" sz="1500" dirty="0" smtClean="0">
                <a:latin typeface="Times New Roman" pitchFamily="18" charset="0"/>
                <a:cs typeface="Times New Roman" pitchFamily="18" charset="0"/>
              </a:rPr>
              <a:t>[4] L. J. Hargrove, L. A. Miller, K. Turner, and T. A. </a:t>
            </a:r>
            <a:r>
              <a:rPr lang="en-IN" sz="1500" dirty="0" err="1" smtClean="0">
                <a:latin typeface="Times New Roman" pitchFamily="18" charset="0"/>
                <a:cs typeface="Times New Roman" pitchFamily="18" charset="0"/>
              </a:rPr>
              <a:t>Kuiken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Myoelectric</a:t>
            </a:r>
            <a:r>
              <a:rPr lang="en-IN" sz="1500" dirty="0" smtClean="0">
                <a:latin typeface="Times New Roman" pitchFamily="18" charset="0"/>
                <a:cs typeface="Times New Roman" pitchFamily="18" charset="0"/>
              </a:rPr>
              <a:t> pattern recognition outperforms direct control for </a:t>
            </a:r>
            <a:r>
              <a:rPr lang="en-IN" sz="1500" dirty="0" err="1" smtClean="0">
                <a:latin typeface="Times New Roman" pitchFamily="18" charset="0"/>
                <a:cs typeface="Times New Roman" pitchFamily="18" charset="0"/>
              </a:rPr>
              <a:t>transhumeral</a:t>
            </a:r>
            <a:r>
              <a:rPr lang="en-IN" sz="1500" dirty="0" smtClean="0">
                <a:latin typeface="Times New Roman" pitchFamily="18" charset="0"/>
                <a:cs typeface="Times New Roman" pitchFamily="18" charset="0"/>
              </a:rPr>
              <a:t> amputees with targeted muscle </a:t>
            </a:r>
            <a:r>
              <a:rPr lang="en-IN" sz="1500" dirty="0" err="1" smtClean="0">
                <a:latin typeface="Times New Roman" pitchFamily="18" charset="0"/>
                <a:cs typeface="Times New Roman" pitchFamily="18" charset="0"/>
              </a:rPr>
              <a:t>reinnervation</a:t>
            </a:r>
            <a:r>
              <a:rPr lang="en-IN" sz="1500" dirty="0" smtClean="0">
                <a:latin typeface="Times New Roman" pitchFamily="18" charset="0"/>
                <a:cs typeface="Times New Roman" pitchFamily="18" charset="0"/>
              </a:rPr>
              <a:t>: a randomized clinical trial,” Scientific reports, vol. 7, no. 1, pp. 1–9, 2017. </a:t>
            </a:r>
          </a:p>
          <a:p>
            <a:pPr algn="just">
              <a:lnSpc>
                <a:spcPct val="160000"/>
              </a:lnSpc>
            </a:pPr>
            <a:r>
              <a:rPr lang="en-IN" sz="1500" dirty="0" smtClean="0">
                <a:latin typeface="Times New Roman" pitchFamily="18" charset="0"/>
                <a:cs typeface="Times New Roman" pitchFamily="18" charset="0"/>
              </a:rPr>
              <a:t>[5] N. E. </a:t>
            </a:r>
            <a:r>
              <a:rPr lang="en-IN" sz="1500" dirty="0" err="1" smtClean="0">
                <a:latin typeface="Times New Roman" pitchFamily="18" charset="0"/>
                <a:cs typeface="Times New Roman" pitchFamily="18" charset="0"/>
              </a:rPr>
              <a:t>Bunderson</a:t>
            </a:r>
            <a:r>
              <a:rPr lang="en-IN" sz="1500" dirty="0" smtClean="0">
                <a:latin typeface="Times New Roman" pitchFamily="18" charset="0"/>
                <a:cs typeface="Times New Roman" pitchFamily="18" charset="0"/>
              </a:rPr>
              <a:t> and T. A. </a:t>
            </a:r>
            <a:r>
              <a:rPr lang="en-IN" sz="1500" dirty="0" err="1" smtClean="0">
                <a:latin typeface="Times New Roman" pitchFamily="18" charset="0"/>
                <a:cs typeface="Times New Roman" pitchFamily="18" charset="0"/>
              </a:rPr>
              <a:t>Kuiken</a:t>
            </a:r>
            <a:r>
              <a:rPr lang="en-IN" sz="1500" dirty="0" smtClean="0">
                <a:latin typeface="Times New Roman" pitchFamily="18" charset="0"/>
                <a:cs typeface="Times New Roman" pitchFamily="18" charset="0"/>
              </a:rPr>
              <a:t>, “Quantification of feature space changes with experience during </a:t>
            </a:r>
            <a:r>
              <a:rPr lang="en-IN" sz="1500" dirty="0" err="1" smtClean="0">
                <a:latin typeface="Times New Roman" pitchFamily="18" charset="0"/>
                <a:cs typeface="Times New Roman" pitchFamily="18" charset="0"/>
              </a:rPr>
              <a:t>electromyogram</a:t>
            </a:r>
            <a:r>
              <a:rPr lang="en-IN" sz="1500" dirty="0" smtClean="0">
                <a:latin typeface="Times New Roman" pitchFamily="18" charset="0"/>
                <a:cs typeface="Times New Roman" pitchFamily="18" charset="0"/>
              </a:rPr>
              <a:t> pattern recognition control,” IEEE Transactions on Neural Systems and Rehabilitation Engineering, vol. 20, no. 3, pp. 239–246, 2012</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D. M. </a:t>
            </a:r>
            <a:r>
              <a:rPr lang="en-IN" sz="1500" dirty="0" err="1" smtClean="0">
                <a:latin typeface="Times New Roman" pitchFamily="18" charset="0"/>
                <a:cs typeface="Times New Roman" pitchFamily="18" charset="0"/>
              </a:rPr>
              <a:t>Wolpert</a:t>
            </a:r>
            <a:r>
              <a:rPr lang="en-IN" sz="1500" dirty="0" smtClean="0">
                <a:latin typeface="Times New Roman" pitchFamily="18" charset="0"/>
                <a:cs typeface="Times New Roman" pitchFamily="18" charset="0"/>
              </a:rPr>
              <a:t>, Z. </a:t>
            </a:r>
            <a:r>
              <a:rPr lang="en-IN" sz="1500" dirty="0" err="1" smtClean="0">
                <a:latin typeface="Times New Roman" pitchFamily="18" charset="0"/>
                <a:cs typeface="Times New Roman" pitchFamily="18" charset="0"/>
              </a:rPr>
              <a:t>Ghahramani</a:t>
            </a:r>
            <a:r>
              <a:rPr lang="en-IN" sz="1500" dirty="0" smtClean="0">
                <a:latin typeface="Times New Roman" pitchFamily="18" charset="0"/>
                <a:cs typeface="Times New Roman" pitchFamily="18" charset="0"/>
              </a:rPr>
              <a:t>, and J. R. Flanagan, “Perspectives and problems in motor learning,” Trends in cognitive sciences, vol. 5, no. 11, pp. 487–494, 2001. </a:t>
            </a:r>
          </a:p>
          <a:p>
            <a:pPr algn="just">
              <a:lnSpc>
                <a:spcPct val="170000"/>
              </a:lnSpc>
            </a:pPr>
            <a:r>
              <a:rPr lang="en-IN" sz="1500" dirty="0" smtClean="0">
                <a:latin typeface="Times New Roman" pitchFamily="18" charset="0"/>
                <a:cs typeface="Times New Roman" pitchFamily="18" charset="0"/>
              </a:rPr>
              <a:t>[7] J. A. </a:t>
            </a:r>
            <a:r>
              <a:rPr lang="en-IN" sz="1500" dirty="0" err="1" smtClean="0">
                <a:latin typeface="Times New Roman" pitchFamily="18" charset="0"/>
                <a:cs typeface="Times New Roman" pitchFamily="18" charset="0"/>
              </a:rPr>
              <a:t>Spanias</a:t>
            </a:r>
            <a:r>
              <a:rPr lang="en-IN" sz="1500" dirty="0" smtClean="0">
                <a:latin typeface="Times New Roman" pitchFamily="18" charset="0"/>
                <a:cs typeface="Times New Roman" pitchFamily="18" charset="0"/>
              </a:rPr>
              <a:t>, E. J. </a:t>
            </a:r>
            <a:r>
              <a:rPr lang="en-IN" sz="1500" dirty="0" err="1" smtClean="0">
                <a:latin typeface="Times New Roman" pitchFamily="18" charset="0"/>
                <a:cs typeface="Times New Roman" pitchFamily="18" charset="0"/>
              </a:rPr>
              <a:t>Perreault</a:t>
            </a:r>
            <a:r>
              <a:rPr lang="en-IN" sz="1500" dirty="0" smtClean="0">
                <a:latin typeface="Times New Roman" pitchFamily="18" charset="0"/>
                <a:cs typeface="Times New Roman" pitchFamily="18" charset="0"/>
              </a:rPr>
              <a:t>, and L. J. Hargrove, “Detection of and compensation for EMG disturbances for powered lower limb prosthesis control,” IEEE transactions on neural systems and rehabilitation engineering, vol. 24, no. 2, pp. 226–234, 2015. </a:t>
            </a:r>
          </a:p>
          <a:p>
            <a:pPr algn="just">
              <a:lnSpc>
                <a:spcPct val="170000"/>
              </a:lnSpc>
            </a:pPr>
            <a:r>
              <a:rPr lang="en-IN" sz="1500" dirty="0" smtClean="0">
                <a:latin typeface="Times New Roman" pitchFamily="18" charset="0"/>
                <a:cs typeface="Times New Roman" pitchFamily="18" charset="0"/>
              </a:rPr>
              <a:t>[8] L. Pan, D. Zhang, N. Jiang, X. </a:t>
            </a:r>
            <a:r>
              <a:rPr lang="en-IN" sz="1500" dirty="0" err="1" smtClean="0">
                <a:latin typeface="Times New Roman" pitchFamily="18" charset="0"/>
                <a:cs typeface="Times New Roman" pitchFamily="18" charset="0"/>
              </a:rPr>
              <a:t>Sheng</a:t>
            </a:r>
            <a:r>
              <a:rPr lang="en-IN" sz="1500" dirty="0" smtClean="0">
                <a:latin typeface="Times New Roman" pitchFamily="18" charset="0"/>
                <a:cs typeface="Times New Roman" pitchFamily="18" charset="0"/>
              </a:rPr>
              <a:t>, and X. Zhu, “Improving robustness against electrode shift of high density EMG for </a:t>
            </a:r>
            <a:r>
              <a:rPr lang="en-IN" sz="1500" dirty="0" err="1" smtClean="0">
                <a:latin typeface="Times New Roman" pitchFamily="18" charset="0"/>
                <a:cs typeface="Times New Roman" pitchFamily="18" charset="0"/>
              </a:rPr>
              <a:t>myoelectric</a:t>
            </a:r>
            <a:r>
              <a:rPr lang="en-IN" sz="1500" dirty="0" smtClean="0">
                <a:latin typeface="Times New Roman" pitchFamily="18" charset="0"/>
                <a:cs typeface="Times New Roman" pitchFamily="18" charset="0"/>
              </a:rPr>
              <a:t> control through common spatial patterns,” Journal of </a:t>
            </a:r>
            <a:r>
              <a:rPr lang="en-IN" sz="1500" dirty="0" err="1" smtClean="0">
                <a:latin typeface="Times New Roman" pitchFamily="18" charset="0"/>
                <a:cs typeface="Times New Roman" pitchFamily="18" charset="0"/>
              </a:rPr>
              <a:t>neuroengineering</a:t>
            </a:r>
            <a:r>
              <a:rPr lang="en-IN" sz="1500" dirty="0" smtClean="0">
                <a:latin typeface="Times New Roman" pitchFamily="18" charset="0"/>
                <a:cs typeface="Times New Roman" pitchFamily="18" charset="0"/>
              </a:rPr>
              <a:t> and rehabilitation, vol. 12, no. 1, p. 110, 2015. </a:t>
            </a:r>
          </a:p>
          <a:p>
            <a:pPr algn="just">
              <a:lnSpc>
                <a:spcPct val="170000"/>
              </a:lnSpc>
            </a:pPr>
            <a:r>
              <a:rPr lang="en-IN" sz="1500" dirty="0" smtClean="0">
                <a:latin typeface="Times New Roman" pitchFamily="18" charset="0"/>
                <a:cs typeface="Times New Roman" pitchFamily="18" charset="0"/>
              </a:rPr>
              <a:t>[9] L. </a:t>
            </a:r>
            <a:r>
              <a:rPr lang="en-IN" sz="1500" dirty="0" err="1" smtClean="0">
                <a:latin typeface="Times New Roman" pitchFamily="18" charset="0"/>
                <a:cs typeface="Times New Roman" pitchFamily="18" charset="0"/>
              </a:rPr>
              <a:t>Resnik</a:t>
            </a:r>
            <a:r>
              <a:rPr lang="en-IN" sz="1500" dirty="0" smtClean="0">
                <a:latin typeface="Times New Roman" pitchFamily="18" charset="0"/>
                <a:cs typeface="Times New Roman" pitchFamily="18" charset="0"/>
              </a:rPr>
              <a:t>, H. H. Huang, A. Winslow, D. L. Crouch, F. Zhang, and N. </a:t>
            </a:r>
            <a:r>
              <a:rPr lang="en-IN" sz="1500" dirty="0" err="1" smtClean="0">
                <a:latin typeface="Times New Roman" pitchFamily="18" charset="0"/>
                <a:cs typeface="Times New Roman" pitchFamily="18" charset="0"/>
              </a:rPr>
              <a:t>Wolk</a:t>
            </a:r>
            <a:r>
              <a:rPr lang="en-IN" sz="1500" dirty="0" smtClean="0">
                <a:latin typeface="Times New Roman" pitchFamily="18" charset="0"/>
                <a:cs typeface="Times New Roman" pitchFamily="18" charset="0"/>
              </a:rPr>
              <a:t>, “Evaluation of EMG pattern recognition for upper limb prosthesis control: a case study in comparison with direct </a:t>
            </a:r>
            <a:r>
              <a:rPr lang="en-IN" sz="1500" dirty="0" err="1" smtClean="0">
                <a:latin typeface="Times New Roman" pitchFamily="18" charset="0"/>
                <a:cs typeface="Times New Roman" pitchFamily="18" charset="0"/>
              </a:rPr>
              <a:t>myoelectric</a:t>
            </a:r>
            <a:r>
              <a:rPr lang="en-IN" sz="1500" dirty="0" smtClean="0">
                <a:latin typeface="Times New Roman" pitchFamily="18" charset="0"/>
                <a:cs typeface="Times New Roman" pitchFamily="18" charset="0"/>
              </a:rPr>
              <a:t> control,” Journal of </a:t>
            </a:r>
            <a:r>
              <a:rPr lang="en-IN" sz="1500" dirty="0" err="1" smtClean="0">
                <a:latin typeface="Times New Roman" pitchFamily="18" charset="0"/>
                <a:cs typeface="Times New Roman" pitchFamily="18" charset="0"/>
              </a:rPr>
              <a:t>neuroengineering</a:t>
            </a:r>
            <a:r>
              <a:rPr lang="en-IN" sz="1500" dirty="0" smtClean="0">
                <a:latin typeface="Times New Roman" pitchFamily="18" charset="0"/>
                <a:cs typeface="Times New Roman" pitchFamily="18" charset="0"/>
              </a:rPr>
              <a:t> and rehabilitation, vol. 15, no. 1, p. 23, 2018. </a:t>
            </a:r>
          </a:p>
          <a:p>
            <a:pPr algn="just">
              <a:lnSpc>
                <a:spcPct val="170000"/>
              </a:lnSpc>
            </a:pPr>
            <a:r>
              <a:rPr lang="en-IN" sz="1500" dirty="0" smtClean="0">
                <a:latin typeface="Times New Roman" pitchFamily="18" charset="0"/>
                <a:cs typeface="Times New Roman" pitchFamily="18" charset="0"/>
              </a:rPr>
              <a:t>[10] J. M. </a:t>
            </a:r>
            <a:r>
              <a:rPr lang="en-IN" sz="1500" dirty="0" err="1" smtClean="0">
                <a:latin typeface="Times New Roman" pitchFamily="18" charset="0"/>
                <a:cs typeface="Times New Roman" pitchFamily="18" charset="0"/>
              </a:rPr>
              <a:t>Hahne</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Dahne</a:t>
            </a:r>
            <a:r>
              <a:rPr lang="en-IN" sz="1500" dirty="0" smtClean="0">
                <a:latin typeface="Times New Roman" pitchFamily="18" charset="0"/>
                <a:cs typeface="Times New Roman" pitchFamily="18" charset="0"/>
              </a:rPr>
              <a:t>, H.-J. Hwang, K.-R. M ¨ </a:t>
            </a:r>
            <a:r>
              <a:rPr lang="en-IN" sz="1500" dirty="0" err="1" smtClean="0">
                <a:latin typeface="Times New Roman" pitchFamily="18" charset="0"/>
                <a:cs typeface="Times New Roman" pitchFamily="18" charset="0"/>
              </a:rPr>
              <a:t>uller</a:t>
            </a:r>
            <a:r>
              <a:rPr lang="en-IN" sz="1500" dirty="0" smtClean="0">
                <a:latin typeface="Times New Roman" pitchFamily="18" charset="0"/>
                <a:cs typeface="Times New Roman" pitchFamily="18" charset="0"/>
              </a:rPr>
              <a:t>, and ¨ L. C. Parra, “Concurrent adaptation of human and machine improves simultaneous and proportional </a:t>
            </a:r>
            <a:r>
              <a:rPr lang="en-IN" sz="1500" dirty="0" err="1" smtClean="0">
                <a:latin typeface="Times New Roman" pitchFamily="18" charset="0"/>
                <a:cs typeface="Times New Roman" pitchFamily="18" charset="0"/>
              </a:rPr>
              <a:t>myoelectric</a:t>
            </a:r>
            <a:r>
              <a:rPr lang="en-IN" sz="1500" dirty="0" smtClean="0">
                <a:latin typeface="Times New Roman" pitchFamily="18" charset="0"/>
                <a:cs typeface="Times New Roman" pitchFamily="18" charset="0"/>
              </a:rPr>
              <a:t> control,” IEEE Transactions on Neural Systems and Rehabilitation Engineering, vol. 23, no. 4, pp. 618–627, 2015.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1706</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Evaluating User and Machine Learning in Short-and Long-term Pattern Recognition-based Myoelectric Control</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2021-05-01T15:55:33Z</dcterms:modified>
</cp:coreProperties>
</file>