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Dynamic Quaternion Extreme Learning Machine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Quaternion random neural network trained by extreme learning machine (Q-ELM) becomes attractive for its good learning capability and generalization performance in 3 or 4-dimensional (3/4-D) </a:t>
            </a:r>
            <a:r>
              <a:rPr lang="en-IN" sz="2000" dirty="0" err="1" smtClean="0">
                <a:latin typeface="Times New Roman" pitchFamily="18" charset="0"/>
                <a:cs typeface="Times New Roman" pitchFamily="18" charset="0"/>
              </a:rPr>
              <a:t>hypercomplex</a:t>
            </a:r>
            <a:r>
              <a:rPr lang="en-IN" sz="2000" dirty="0" smtClean="0">
                <a:latin typeface="Times New Roman" pitchFamily="18" charset="0"/>
                <a:cs typeface="Times New Roman" pitchFamily="18" charset="0"/>
              </a:rPr>
              <a:t> data learning. But how to determine the optimal network architecture is always challenging in Q-ELM. To this end, a novel error-minimization based Q-ELM (QEM-ELM) that only needs to optimize the output weights of the newly added neuron is developed in this paper. On this basis, a dynamic network construction scheme is further extended on Q-ELM, leading to a novel DQ-ELM, where the hidden nodes can be dynamically recruited or deleted according to the significance to network performance. The network parameters can be optimized and the architecture can be self-adapted simultaneously. Simulation results on many benchmark datasets demonstrate that the proposed QEM-ELM and DQ-ELM achieve good generalization performance by preserving a compact network size.</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be observed that, due to the enhanced ability in capturing the correlation between the three colour channels, the regularized QELM models outperformed the regularized ELM models. </a:t>
            </a:r>
          </a:p>
          <a:p>
            <a:pPr algn="just">
              <a:lnSpc>
                <a:spcPct val="150000"/>
              </a:lnSpc>
            </a:pPr>
            <a:r>
              <a:rPr lang="en-IN" sz="2000" dirty="0" smtClean="0">
                <a:latin typeface="Times New Roman" pitchFamily="18" charset="0"/>
                <a:cs typeface="Times New Roman" pitchFamily="18" charset="0"/>
              </a:rPr>
              <a:t>Furthermore, the regularized QELMAI model obtained the best recognition accuracy as equipped with the capability in capturing the full second order statistics of the input signals. </a:t>
            </a:r>
          </a:p>
          <a:p>
            <a:pPr algn="just">
              <a:lnSpc>
                <a:spcPct val="150000"/>
              </a:lnSpc>
            </a:pPr>
            <a:r>
              <a:rPr lang="en-IN" sz="2000" dirty="0" smtClean="0">
                <a:latin typeface="Times New Roman" pitchFamily="18" charset="0"/>
                <a:cs typeface="Times New Roman" pitchFamily="18" charset="0"/>
              </a:rPr>
              <a:t>For the sake of comparing with the state-of-the-art machine learning model in image recognition, the experiments with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were also conducted, and we obtained recognition rates 93.6% and 100% for datasets Face96 and Grimace respectively.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Predictive instability caused by randomly selecting the input weights and the hidden layer biases; </a:t>
            </a:r>
          </a:p>
          <a:p>
            <a:pPr algn="just">
              <a:lnSpc>
                <a:spcPct val="150000"/>
              </a:lnSpc>
            </a:pPr>
            <a:r>
              <a:rPr lang="en-IN" sz="2000" dirty="0" smtClean="0">
                <a:latin typeface="Times New Roman" pitchFamily="18" charset="0"/>
                <a:cs typeface="Times New Roman" pitchFamily="18" charset="0"/>
              </a:rPr>
              <a:t>Over-fitting problem caused by the complexity of distribution of input instances and much more hidden nodes on large datasets; </a:t>
            </a:r>
          </a:p>
          <a:p>
            <a:pPr algn="just">
              <a:lnSpc>
                <a:spcPct val="150000"/>
              </a:lnSpc>
            </a:pPr>
            <a:r>
              <a:rPr lang="en-IN" sz="2000" dirty="0" smtClean="0">
                <a:latin typeface="Times New Roman" pitchFamily="18" charset="0"/>
                <a:cs typeface="Times New Roman" pitchFamily="18" charset="0"/>
              </a:rPr>
              <a:t> The order of matrix H is N 9 M, where N is the number of samples, and M is the number of hidden layer nodes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paper is to propose and investigate two augmented QELM models for the regression and classification problems. </a:t>
            </a:r>
          </a:p>
          <a:p>
            <a:pPr algn="just">
              <a:lnSpc>
                <a:spcPct val="150000"/>
              </a:lnSpc>
            </a:pPr>
            <a:r>
              <a:rPr lang="en-IN" sz="2000" dirty="0" smtClean="0">
                <a:latin typeface="Times New Roman" pitchFamily="18" charset="0"/>
                <a:cs typeface="Times New Roman" pitchFamily="18" charset="0"/>
              </a:rPr>
              <a:t>In order to fully capture the second order statistics of signals, we incorporate the involutions of the input signals and the hidden nodes of the standard QELM respectively, and obtain two augmented QELM models, namely QELM with augmented input (QELMAI) and QELM with augmented hidden layer (QELMAH).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proposed method DEELM is compared with original ELM in three aspects, which are the influence of construction of sub-classifiers on ensemble system, average testing accuracy, stability. </a:t>
            </a:r>
          </a:p>
          <a:p>
            <a:pPr algn="just">
              <a:lnSpc>
                <a:spcPct val="150000"/>
              </a:lnSpc>
            </a:pPr>
            <a:r>
              <a:rPr lang="en-IN" sz="2000" dirty="0" smtClean="0">
                <a:latin typeface="Times New Roman" pitchFamily="18" charset="0"/>
                <a:cs typeface="Times New Roman" pitchFamily="18" charset="0"/>
              </a:rPr>
              <a:t>In the view of testing accuracy, the performance of ELM is superior to Bagging when the number of hidden nodes is greater than 73. </a:t>
            </a:r>
          </a:p>
          <a:p>
            <a:pPr algn="just">
              <a:lnSpc>
                <a:spcPct val="150000"/>
              </a:lnSpc>
            </a:pPr>
            <a:r>
              <a:rPr lang="en-IN" sz="2000" dirty="0" smtClean="0">
                <a:latin typeface="Times New Roman" pitchFamily="18" charset="0"/>
                <a:cs typeface="Times New Roman" pitchFamily="18" charset="0"/>
              </a:rPr>
              <a:t>For other datasets, the experimental results are similar. </a:t>
            </a:r>
          </a:p>
          <a:p>
            <a:pPr algn="just">
              <a:lnSpc>
                <a:spcPct val="150000"/>
              </a:lnSpc>
            </a:pPr>
            <a:r>
              <a:rPr lang="en-IN" sz="2000" dirty="0" smtClean="0">
                <a:latin typeface="Times New Roman" pitchFamily="18" charset="0"/>
                <a:cs typeface="Times New Roman" pitchFamily="18" charset="0"/>
              </a:rPr>
              <a:t>Based on the experimental results, we conclude that in the framework of ensemble SLFNNs trained with ELM </a:t>
            </a:r>
            <a:r>
              <a:rPr lang="en-IN" sz="2000" dirty="0" err="1" smtClean="0">
                <a:latin typeface="Times New Roman" pitchFamily="18" charset="0"/>
                <a:cs typeface="Times New Roman" pitchFamily="18" charset="0"/>
              </a:rPr>
              <a:t>AdaBoost</a:t>
            </a:r>
            <a:r>
              <a:rPr lang="en-IN" sz="2000" dirty="0" smtClean="0">
                <a:latin typeface="Times New Roman" pitchFamily="18" charset="0"/>
                <a:cs typeface="Times New Roman" pitchFamily="18" charset="0"/>
              </a:rPr>
              <a:t> is superior to Bagging, so in our method we prefer to select </a:t>
            </a:r>
            <a:r>
              <a:rPr lang="en-IN" sz="2000" dirty="0" err="1" smtClean="0">
                <a:latin typeface="Times New Roman" pitchFamily="18" charset="0"/>
                <a:cs typeface="Times New Roman" pitchFamily="18" charset="0"/>
              </a:rPr>
              <a:t>AdaBoost</a:t>
            </a:r>
            <a:r>
              <a:rPr lang="en-IN" sz="2000" dirty="0" smtClean="0">
                <a:latin typeface="Times New Roman" pitchFamily="18" charset="0"/>
                <a:cs typeface="Times New Roman" pitchFamily="18" charset="0"/>
              </a:rPr>
              <a:t> rather than Bagging.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7599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Multiple classifier systems for robust classifier design in adversarial environments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Biggio B, Fumera G, Roli F (2010)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Their extension to adversarial settings is thus mandatory, to safeguard the security and reliability of pattern recognition systems in adversarial environments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Diversity creation methods: a survey and categorisation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Brown G, Wyatt J, Harris R, Yao X (2005)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As part of this taxonomy we introduce the idea of implicit and explicit diversity creation methods, and three dimensions along which these may be applied.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Adding-layers-in-ML-ELM-a-ELM-AE-output-weights-b-1-with-respect-to-input-data-x-are_Q320.jpg"/>
          <p:cNvPicPr>
            <a:picLocks noGrp="1" noChangeAspect="1" noChangeArrowheads="1"/>
          </p:cNvPicPr>
          <p:nvPr>
            <p:ph idx="1"/>
          </p:nvPr>
        </p:nvPicPr>
        <p:blipFill>
          <a:blip r:embed="rId2"/>
          <a:srcRect/>
          <a:stretch>
            <a:fillRect/>
          </a:stretch>
        </p:blipFill>
        <p:spPr bwMode="auto">
          <a:xfrm>
            <a:off x="1981200" y="1371600"/>
            <a:ext cx="6324600"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400" dirty="0" smtClean="0">
                <a:latin typeface="Times New Roman" pitchFamily="18" charset="0"/>
                <a:cs typeface="Times New Roman" pitchFamily="18" charset="0"/>
              </a:rPr>
              <a:t>In this paper, based on sample entropy the DE-ELM is proposed, which use </a:t>
            </a:r>
            <a:r>
              <a:rPr lang="en-IN" sz="2400" dirty="0" err="1" smtClean="0">
                <a:latin typeface="Times New Roman" pitchFamily="18" charset="0"/>
                <a:cs typeface="Times New Roman" pitchFamily="18" charset="0"/>
              </a:rPr>
              <a:t>AdaBoost</a:t>
            </a:r>
            <a:r>
              <a:rPr lang="en-IN" sz="2400" dirty="0" smtClean="0">
                <a:latin typeface="Times New Roman" pitchFamily="18" charset="0"/>
                <a:cs typeface="Times New Roman" pitchFamily="18" charset="0"/>
              </a:rPr>
              <a:t> to train N SLFNNs trained with ELM as N base classifiers and classify a new sample by strategy of dynamic ensemble. The DE-ELM not only can overcome many shortages in the traditional </a:t>
            </a:r>
            <a:r>
              <a:rPr lang="en-IN" sz="2400" dirty="0" err="1" smtClean="0">
                <a:latin typeface="Times New Roman" pitchFamily="18" charset="0"/>
                <a:cs typeface="Times New Roman" pitchFamily="18" charset="0"/>
              </a:rPr>
              <a:t>gradientbased</a:t>
            </a:r>
            <a:r>
              <a:rPr lang="en-IN" sz="2400" dirty="0" smtClean="0">
                <a:latin typeface="Times New Roman" pitchFamily="18" charset="0"/>
                <a:cs typeface="Times New Roman" pitchFamily="18" charset="0"/>
              </a:rPr>
              <a:t> learning algorithm such as local minimal, improper learning rate, and low learning speed but also can alleviate the problems of instability and over-fitting in original ELN, and increase the prediction accuracy. The experimental results show that the proposed approach is robust and efficient.</a:t>
            </a:r>
            <a:endParaRPr lang="en-US" sz="24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Biggio</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Fumera</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Roli</a:t>
            </a:r>
            <a:r>
              <a:rPr lang="en-IN" sz="2000" dirty="0" smtClean="0">
                <a:latin typeface="Times New Roman" pitchFamily="18" charset="0"/>
                <a:cs typeface="Times New Roman" pitchFamily="18" charset="0"/>
              </a:rPr>
              <a:t> F (2010) Multiple classifier systems for robust classifier design in adversarial environments.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J Mach Learn </a:t>
            </a:r>
            <a:r>
              <a:rPr lang="en-IN" sz="2000" dirty="0" err="1" smtClean="0">
                <a:latin typeface="Times New Roman" pitchFamily="18" charset="0"/>
                <a:cs typeface="Times New Roman" pitchFamily="18" charset="0"/>
              </a:rPr>
              <a:t>Cybern</a:t>
            </a:r>
            <a:r>
              <a:rPr lang="en-IN" sz="2000" dirty="0" smtClean="0">
                <a:latin typeface="Times New Roman" pitchFamily="18" charset="0"/>
                <a:cs typeface="Times New Roman" pitchFamily="18" charset="0"/>
              </a:rPr>
              <a:t> 1(1–4):27–41 </a:t>
            </a:r>
          </a:p>
          <a:p>
            <a:pPr algn="just">
              <a:lnSpc>
                <a:spcPct val="160000"/>
              </a:lnSpc>
            </a:pPr>
            <a:r>
              <a:rPr lang="en-IN" sz="2000" dirty="0" err="1" smtClean="0">
                <a:latin typeface="Times New Roman" pitchFamily="18" charset="0"/>
                <a:cs typeface="Times New Roman" pitchFamily="18" charset="0"/>
              </a:rPr>
              <a:t>Breiman</a:t>
            </a:r>
            <a:r>
              <a:rPr lang="en-IN" sz="2000" dirty="0" smtClean="0">
                <a:latin typeface="Times New Roman" pitchFamily="18" charset="0"/>
                <a:cs typeface="Times New Roman" pitchFamily="18" charset="0"/>
              </a:rPr>
              <a:t> L (1996) Bagging predictors. Mach Learn 6(2):123–140 </a:t>
            </a:r>
          </a:p>
          <a:p>
            <a:pPr algn="just">
              <a:lnSpc>
                <a:spcPct val="160000"/>
              </a:lnSpc>
            </a:pPr>
            <a:r>
              <a:rPr lang="en-IN" sz="2000" dirty="0" smtClean="0">
                <a:latin typeface="Times New Roman" pitchFamily="18" charset="0"/>
                <a:cs typeface="Times New Roman" pitchFamily="18" charset="0"/>
              </a:rPr>
              <a:t>Brown G, Wyatt J, Harris R, Yao X (2005) Diversity creation methods: a survey and categorisation. </a:t>
            </a:r>
            <a:r>
              <a:rPr lang="en-IN" sz="2000" dirty="0" err="1" smtClean="0">
                <a:latin typeface="Times New Roman" pitchFamily="18" charset="0"/>
                <a:cs typeface="Times New Roman" pitchFamily="18" charset="0"/>
              </a:rPr>
              <a:t>Inf</a:t>
            </a:r>
            <a:r>
              <a:rPr lang="en-IN" sz="2000" dirty="0" smtClean="0">
                <a:latin typeface="Times New Roman" pitchFamily="18" charset="0"/>
                <a:cs typeface="Times New Roman" pitchFamily="18" charset="0"/>
              </a:rPr>
              <a:t> Fusion 6(1):5–20 </a:t>
            </a:r>
          </a:p>
          <a:p>
            <a:pPr algn="just">
              <a:lnSpc>
                <a:spcPct val="160000"/>
              </a:lnSpc>
            </a:pPr>
            <a:r>
              <a:rPr lang="en-IN" sz="2000" dirty="0" err="1" smtClean="0">
                <a:latin typeface="Times New Roman" pitchFamily="18" charset="0"/>
                <a:cs typeface="Times New Roman" pitchFamily="18" charset="0"/>
              </a:rPr>
              <a:t>Chacko</a:t>
            </a:r>
            <a:r>
              <a:rPr lang="en-IN" sz="2000" dirty="0" smtClean="0">
                <a:latin typeface="Times New Roman" pitchFamily="18" charset="0"/>
                <a:cs typeface="Times New Roman" pitchFamily="18" charset="0"/>
              </a:rPr>
              <a:t> BP, </a:t>
            </a:r>
            <a:r>
              <a:rPr lang="en-IN" sz="2000" dirty="0" err="1" smtClean="0">
                <a:latin typeface="Times New Roman" pitchFamily="18" charset="0"/>
                <a:cs typeface="Times New Roman" pitchFamily="18" charset="0"/>
              </a:rPr>
              <a:t>Vimal</a:t>
            </a:r>
            <a:r>
              <a:rPr lang="en-IN" sz="2000" dirty="0" smtClean="0">
                <a:latin typeface="Times New Roman" pitchFamily="18" charset="0"/>
                <a:cs typeface="Times New Roman" pitchFamily="18" charset="0"/>
              </a:rPr>
              <a:t> Krishnan VR, </a:t>
            </a:r>
            <a:r>
              <a:rPr lang="en-IN" sz="2000" dirty="0" err="1" smtClean="0">
                <a:latin typeface="Times New Roman" pitchFamily="18" charset="0"/>
                <a:cs typeface="Times New Roman" pitchFamily="18" charset="0"/>
              </a:rPr>
              <a:t>Raju</a:t>
            </a:r>
            <a:r>
              <a:rPr lang="en-IN" sz="2000" dirty="0" smtClean="0">
                <a:latin typeface="Times New Roman" pitchFamily="18" charset="0"/>
                <a:cs typeface="Times New Roman" pitchFamily="18" charset="0"/>
              </a:rPr>
              <a:t> G et al (2011) Handwritten character recognition using wavelet energy and extreme learning machine.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J Mach Learn </a:t>
            </a:r>
            <a:r>
              <a:rPr lang="en-IN" sz="2000" dirty="0" err="1" smtClean="0">
                <a:latin typeface="Times New Roman" pitchFamily="18" charset="0"/>
                <a:cs typeface="Times New Roman" pitchFamily="18" charset="0"/>
              </a:rPr>
              <a:t>Cybern</a:t>
            </a:r>
            <a:r>
              <a:rPr lang="en-IN" sz="2000" dirty="0" smtClean="0">
                <a:latin typeface="Times New Roman" pitchFamily="18" charset="0"/>
                <a:cs typeface="Times New Roman" pitchFamily="18" charset="0"/>
              </a:rPr>
              <a:t>. doi:10.1007/s13042-011- 0049-5 </a:t>
            </a:r>
          </a:p>
          <a:p>
            <a:pPr algn="just">
              <a:lnSpc>
                <a:spcPct val="160000"/>
              </a:lnSpc>
            </a:pPr>
            <a:r>
              <a:rPr lang="en-IN" sz="2000" dirty="0" err="1" smtClean="0">
                <a:latin typeface="Times New Roman" pitchFamily="18" charset="0"/>
                <a:cs typeface="Times New Roman" pitchFamily="18" charset="0"/>
              </a:rPr>
              <a:t>Demsar</a:t>
            </a:r>
            <a:r>
              <a:rPr lang="en-IN" sz="2000" dirty="0" smtClean="0">
                <a:latin typeface="Times New Roman" pitchFamily="18" charset="0"/>
                <a:cs typeface="Times New Roman" pitchFamily="18" charset="0"/>
              </a:rPr>
              <a:t> J (2006) Statistical comparisons of classifiers over multiple data sets. J Mach Learn Res 7(1):1–30</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856</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Dynamic Quaternion Extreme Learning Machine</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2021-05-01T15:35:54Z</dcterms:modified>
</cp:coreProperties>
</file>