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Boosted Genetic Algorithm Using Machine Learning for Traffic Control Optimization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Traffic control optimization is a challenging task for various traffic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around the world and the majority of existing approaches focus only on developing adaptive methods under normal (recurrent) traffic conditions. </a:t>
            </a:r>
          </a:p>
          <a:p>
            <a:pPr algn="just"/>
            <a:r>
              <a:rPr lang="en-IN" sz="2000" dirty="0" smtClean="0">
                <a:latin typeface="Times New Roman" pitchFamily="18" charset="0"/>
                <a:cs typeface="Times New Roman" pitchFamily="18" charset="0"/>
              </a:rPr>
              <a:t>Optimizing the control plans when severe incidents occur still remains an open problem, especially when a high number of lanes or entire intersections are affected. </a:t>
            </a:r>
          </a:p>
          <a:p>
            <a:pPr algn="just"/>
            <a:r>
              <a:rPr lang="en-IN" sz="2000" dirty="0" smtClean="0">
                <a:latin typeface="Times New Roman" pitchFamily="18" charset="0"/>
                <a:cs typeface="Times New Roman" pitchFamily="18" charset="0"/>
              </a:rPr>
              <a:t>This paper aims at tackling this problem and presents a novel methodology for optimizing the traffic signal timings in signalized urban intersections, under non-recurrent traffic incidents. </a:t>
            </a:r>
          </a:p>
          <a:p>
            <a:pPr algn="just"/>
            <a:r>
              <a:rPr lang="en-IN" sz="2000" dirty="0" smtClean="0">
                <a:latin typeface="Times New Roman" pitchFamily="18" charset="0"/>
                <a:cs typeface="Times New Roman" pitchFamily="18" charset="0"/>
              </a:rPr>
              <a:t>With the purpose of producing fast and reliable decisions, we combine the fast running Machine Learning (ML) algorithms and the reliable Genetic Algorithms (GA) into a single optimization framework. </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 benchmark, we first start with deploying a typical GA algorithm by considering the phase duration as the decision variable and the objective function to minimize the total travel time in the network. We fine tune the GA for crossover, mutation, fitness calculation and obtain the optimal parameters. Secondly, we train various machine learning regression models to predict the total travel time of the studied traffic network, and select the best performing </a:t>
            </a:r>
            <a:r>
              <a:rPr lang="en-IN" sz="2000" dirty="0" err="1" smtClean="0">
                <a:latin typeface="Times New Roman" pitchFamily="18" charset="0"/>
                <a:cs typeface="Times New Roman" pitchFamily="18" charset="0"/>
              </a:rPr>
              <a:t>regressor</a:t>
            </a:r>
            <a:r>
              <a:rPr lang="en-IN" sz="2000" dirty="0" smtClean="0">
                <a:latin typeface="Times New Roman" pitchFamily="18" charset="0"/>
                <a:cs typeface="Times New Roman" pitchFamily="18" charset="0"/>
              </a:rPr>
              <a:t> which we further hyper-tune to find the optimal training parameters. Lastly, we propose a new algorithm BGA-ML combining the GA algorithm and the extreme-gradient decision-tree, which is the best performing </a:t>
            </a:r>
            <a:r>
              <a:rPr lang="en-IN" sz="2000" dirty="0" err="1" smtClean="0">
                <a:latin typeface="Times New Roman" pitchFamily="18" charset="0"/>
                <a:cs typeface="Times New Roman" pitchFamily="18" charset="0"/>
              </a:rPr>
              <a:t>regressor</a:t>
            </a:r>
            <a:r>
              <a:rPr lang="en-IN" sz="2000" dirty="0" smtClean="0">
                <a:latin typeface="Times New Roman" pitchFamily="18" charset="0"/>
                <a:cs typeface="Times New Roman" pitchFamily="18" charset="0"/>
              </a:rPr>
              <a:t>, together in a single optimization framework. Comparison and results show that the new BGA-ML is much faster than the original GA algorithm and can be successfully applied under non-recurrent incident conditions.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traffic intersection is used to illustrate problems where optimal scheduling for drive order is needed, thus the results produced by the genetic algorithm depend on the present situation in the intersection.</a:t>
            </a:r>
          </a:p>
          <a:p>
            <a:pPr algn="just">
              <a:lnSpc>
                <a:spcPct val="150000"/>
              </a:lnSpc>
            </a:pPr>
            <a:r>
              <a:rPr lang="en-IN" sz="2000" dirty="0" smtClean="0">
                <a:latin typeface="Times New Roman" pitchFamily="18" charset="0"/>
                <a:cs typeface="Times New Roman" pitchFamily="18" charset="0"/>
              </a:rPr>
              <a:t>The control of the intersection is assumed to be directly from this hardware implementation, and being totally independent from any outside control system. </a:t>
            </a:r>
          </a:p>
          <a:p>
            <a:pPr algn="just">
              <a:lnSpc>
                <a:spcPct val="150000"/>
              </a:lnSpc>
            </a:pPr>
            <a:r>
              <a:rPr lang="en-IN" sz="2000" dirty="0" smtClean="0">
                <a:latin typeface="Times New Roman" pitchFamily="18" charset="0"/>
                <a:cs typeface="Times New Roman" pitchFamily="18" charset="0"/>
              </a:rPr>
              <a:t>The traffic intersection, which is not a real existing intersection, is independent from adjacent intersections. </a:t>
            </a:r>
          </a:p>
          <a:p>
            <a:pPr algn="just">
              <a:lnSpc>
                <a:spcPct val="150000"/>
              </a:lnSpc>
            </a:pPr>
            <a:r>
              <a:rPr lang="en-IN" sz="2000" dirty="0" smtClean="0">
                <a:latin typeface="Times New Roman" pitchFamily="18" charset="0"/>
                <a:cs typeface="Times New Roman" pitchFamily="18" charset="0"/>
              </a:rPr>
              <a:t>All simulation programs acts as controller programs for the intersection.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proposed model is applied in the response and clearance phases. To simplify the case study, we assume that the incident was previously detected, verified and the duration of the incident clearance was predicted. In addition, the severity of the incident is also reported as an indication of the number of lanes affected. Last but not least, the incident affected area is determined using previous studies. Recently, Pan et al. [29] studied the spatial-temporal impact of traffic incidents based on archived data using advanced sensors and came up with the incident impacted area and the delay occurrence prediction in a road network.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uses a number of artificial individuals looking through a complex search space by using functions of selection, crossover and mutation. </a:t>
            </a:r>
          </a:p>
          <a:p>
            <a:pPr algn="just">
              <a:lnSpc>
                <a:spcPct val="150000"/>
              </a:lnSpc>
            </a:pPr>
            <a:r>
              <a:rPr lang="en-IN" sz="2000" dirty="0" smtClean="0">
                <a:latin typeface="Times New Roman" pitchFamily="18" charset="0"/>
                <a:cs typeface="Times New Roman" pitchFamily="18" charset="0"/>
              </a:rPr>
              <a:t>The purpose to use GA is searching and finding optimal or good enough solution. </a:t>
            </a:r>
          </a:p>
          <a:p>
            <a:pPr algn="just">
              <a:lnSpc>
                <a:spcPct val="150000"/>
              </a:lnSpc>
            </a:pPr>
            <a:r>
              <a:rPr lang="en-IN" sz="2000" dirty="0" smtClean="0">
                <a:latin typeface="Times New Roman" pitchFamily="18" charset="0"/>
                <a:cs typeface="Times New Roman" pitchFamily="18" charset="0"/>
              </a:rPr>
              <a:t>This solution will hide in a big search space to look through. Is no guaranty to find any exact solutions when using a GA. </a:t>
            </a:r>
          </a:p>
          <a:p>
            <a:pPr algn="just">
              <a:lnSpc>
                <a:spcPct val="150000"/>
              </a:lnSpc>
            </a:pPr>
            <a:r>
              <a:rPr lang="en-IN" sz="2000" dirty="0" smtClean="0">
                <a:latin typeface="Times New Roman" pitchFamily="18" charset="0"/>
                <a:cs typeface="Times New Roman" pitchFamily="18" charset="0"/>
              </a:rPr>
              <a:t>Some result can even be far from optimal when GA gets stuck in so called local optimum in the search space.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biggest advantage of this approach is reducing the time that genetic algorithms spend in creating the initial and subsequent populations, and to learn from previous iterations in the past which were the best choices that meet the optimization criteria, instead of always starting from random and new combinations which need intensive simulations to be run multiple times.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Spatiotemporal clustering for non-recurrent traffic congestion detection on urban road networks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B. Anbaroglu, B. Heydecker, and T. Cheng,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2E2E2E"/>
                          </a:solidFill>
                          <a:latin typeface="Times New Roman"/>
                          <a:ea typeface="Calibri"/>
                          <a:cs typeface="Latha"/>
                        </a:rPr>
                        <a:t>The proposed NRC detection methodology is tested for London’s urban road network. The optimum value of the congestion factor is determined by sensitivity analysis by using a Weighted Product Model (WPM).</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Measuring recurrent and nonrecurrent traffic congestion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Skabardonis, P. Varaiya, and K. Petty,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paper describes a methodology and its application to measure total, recurrent, and non-recurrent (incident related) delay on urban freeways.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Traffic signal control </a:t>
                      </a:r>
                      <a:r>
                        <a:rPr lang="en-US" sz="1600" dirty="0" err="1">
                          <a:latin typeface="Times New Roman"/>
                          <a:ea typeface="Calibri"/>
                          <a:cs typeface="Latha"/>
                        </a:rPr>
                        <a:t>optimisation</a:t>
                      </a:r>
                      <a:r>
                        <a:rPr lang="en-US" sz="1600" dirty="0">
                          <a:latin typeface="Times New Roman"/>
                          <a:ea typeface="Calibri"/>
                          <a:cs typeface="Latha"/>
                        </a:rPr>
                        <a:t> under severe incident conditions using genetic algorithm</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Mao, A. Mihaita, and C. Cai,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This paper aims at tackling this problem and presents a novel methodology for optimizing the traffic signal timings in signalized urban intersections, under non-recurrent traffic incidents.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Review of road traffic control strategies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Papageorgiou, C. Diakaki, V. Dinopoulou, A. Kotsialos, and Y. Wang,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Traffic congestion in urban road and freeway networks leads to a strong degradation of the network infrastructure and accordingly reduced throughput, which can be countered via suitable control measures and strategies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5.png"/>
          <p:cNvPicPr>
            <a:picLocks noGrp="1" noChangeAspect="1" noChangeArrowheads="1"/>
          </p:cNvPicPr>
          <p:nvPr>
            <p:ph idx="1"/>
          </p:nvPr>
        </p:nvPicPr>
        <p:blipFill>
          <a:blip r:embed="rId2"/>
          <a:srcRect/>
          <a:stretch>
            <a:fillRect/>
          </a:stretch>
        </p:blipFill>
        <p:spPr bwMode="auto">
          <a:xfrm>
            <a:off x="1524000" y="1828800"/>
            <a:ext cx="6934200" cy="4343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buNone/>
            </a:pPr>
            <a:r>
              <a:rPr lang="en-IN" dirty="0" smtClean="0">
                <a:latin typeface="Times New Roman" pitchFamily="18" charset="0"/>
                <a:cs typeface="Times New Roman" pitchFamily="18" charset="0"/>
              </a:rPr>
              <a:t>    In this paper, a boosted GA method using ML is developed to mitigate the impact of non-recurrent traffic incidents under a case study network. The proposed BGA-ML model is transformed from a standard GA model by adapting the key components to traffic signal timing optimization. These components consist initialization, fitness function calculation crossover, mutation and so on. In prior to traffic simulation with traffic incidents, the key parameters of GA such as population size and a maximum number of generations are sampled and the best setting of these key parameters are worked out by choosing the best performance with relatively short computation time. Due to a all-at-once feature selection, the ML model in this paper predicts very fuzzy outcome. Future work can be further developed to improve the way the best ML </a:t>
            </a:r>
            <a:r>
              <a:rPr lang="en-IN" dirty="0" err="1" smtClean="0">
                <a:latin typeface="Times New Roman" pitchFamily="18" charset="0"/>
                <a:cs typeface="Times New Roman" pitchFamily="18" charset="0"/>
              </a:rPr>
              <a:t>regressor</a:t>
            </a:r>
            <a:r>
              <a:rPr lang="en-IN" dirty="0" smtClean="0">
                <a:latin typeface="Times New Roman" pitchFamily="18" charset="0"/>
                <a:cs typeface="Times New Roman" pitchFamily="18" charset="0"/>
              </a:rPr>
              <a:t> learns from the traffic network and the incident response. </a:t>
            </a:r>
          </a:p>
          <a:p>
            <a:pPr algn="just">
              <a:buNone/>
            </a:pP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7620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B. </a:t>
            </a:r>
            <a:r>
              <a:rPr lang="en-IN" sz="1600" dirty="0" err="1" smtClean="0">
                <a:latin typeface="Times New Roman" pitchFamily="18" charset="0"/>
                <a:cs typeface="Times New Roman" pitchFamily="18" charset="0"/>
              </a:rPr>
              <a:t>Anbaroglu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Heydecker</a:t>
            </a:r>
            <a:r>
              <a:rPr lang="en-IN" sz="1600" dirty="0" smtClean="0">
                <a:latin typeface="Times New Roman" pitchFamily="18" charset="0"/>
                <a:cs typeface="Times New Roman" pitchFamily="18" charset="0"/>
              </a:rPr>
              <a:t>, and T. Cheng, “Spatiotemporal clustering for non-recurrent traffic congestion detection on urban road networks,” Transportation Research Part C: Emerging Technologies, vol. 48, pp. 47– 65, 2014. DOI: 10.1016/j.trc.2014.08.002. </a:t>
            </a:r>
          </a:p>
          <a:p>
            <a:pPr algn="just">
              <a:lnSpc>
                <a:spcPct val="160000"/>
              </a:lnSpc>
            </a:pP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Skabardonis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Varaiya</a:t>
            </a:r>
            <a:r>
              <a:rPr lang="en-IN" sz="1600" dirty="0" smtClean="0">
                <a:latin typeface="Times New Roman" pitchFamily="18" charset="0"/>
                <a:cs typeface="Times New Roman" pitchFamily="18" charset="0"/>
              </a:rPr>
              <a:t>, and K. Petty, “Measuring recurrent and </a:t>
            </a:r>
            <a:r>
              <a:rPr lang="en-IN" sz="1600" dirty="0" err="1" smtClean="0">
                <a:latin typeface="Times New Roman" pitchFamily="18" charset="0"/>
                <a:cs typeface="Times New Roman" pitchFamily="18" charset="0"/>
              </a:rPr>
              <a:t>nonrecurrent</a:t>
            </a:r>
            <a:r>
              <a:rPr lang="en-IN" sz="1600" dirty="0" smtClean="0">
                <a:latin typeface="Times New Roman" pitchFamily="18" charset="0"/>
                <a:cs typeface="Times New Roman" pitchFamily="18" charset="0"/>
              </a:rPr>
              <a:t> traffic congestion,” Transportation Research Record: Journal of the Transportation Research Board, no. 1856, pp. 118–124, 2003. </a:t>
            </a:r>
          </a:p>
          <a:p>
            <a:pPr algn="just">
              <a:lnSpc>
                <a:spcPct val="160000"/>
              </a:lnSpc>
            </a:pPr>
            <a:r>
              <a:rPr lang="en-IN" sz="1600" dirty="0" smtClean="0">
                <a:latin typeface="Times New Roman" pitchFamily="18" charset="0"/>
                <a:cs typeface="Times New Roman" pitchFamily="18" charset="0"/>
              </a:rPr>
              <a:t>[3] P. P. </a:t>
            </a:r>
            <a:r>
              <a:rPr lang="en-IN" sz="1600" dirty="0" err="1" smtClean="0">
                <a:latin typeface="Times New Roman" pitchFamily="18" charset="0"/>
                <a:cs typeface="Times New Roman" pitchFamily="18" charset="0"/>
              </a:rPr>
              <a:t>Varaiya</a:t>
            </a:r>
            <a:r>
              <a:rPr lang="en-IN" sz="1600" dirty="0" smtClean="0">
                <a:latin typeface="Times New Roman" pitchFamily="18" charset="0"/>
                <a:cs typeface="Times New Roman" pitchFamily="18" charset="0"/>
              </a:rPr>
              <a:t>, Finding and Analyzing True Effect of </a:t>
            </a:r>
            <a:r>
              <a:rPr lang="en-IN" sz="1600" dirty="0" err="1" smtClean="0">
                <a:latin typeface="Times New Roman" pitchFamily="18" charset="0"/>
                <a:cs typeface="Times New Roman" pitchFamily="18" charset="0"/>
              </a:rPr>
              <a:t>Nonrecurrent</a:t>
            </a:r>
            <a:r>
              <a:rPr lang="en-IN" sz="1600" dirty="0" smtClean="0">
                <a:latin typeface="Times New Roman" pitchFamily="18" charset="0"/>
                <a:cs typeface="Times New Roman" pitchFamily="18" charset="0"/>
              </a:rPr>
              <a:t> Congestion on Mobility and Safety. 2007. </a:t>
            </a:r>
          </a:p>
          <a:p>
            <a:pPr algn="just">
              <a:lnSpc>
                <a:spcPct val="160000"/>
              </a:lnSpc>
            </a:pPr>
            <a:r>
              <a:rPr lang="en-IN" sz="1600" dirty="0" smtClean="0">
                <a:latin typeface="Times New Roman" pitchFamily="18" charset="0"/>
                <a:cs typeface="Times New Roman" pitchFamily="18" charset="0"/>
              </a:rPr>
              <a:t>[4] T. Mao, A. </a:t>
            </a:r>
            <a:r>
              <a:rPr lang="en-IN" sz="1600" dirty="0" err="1" smtClean="0">
                <a:latin typeface="Times New Roman" pitchFamily="18" charset="0"/>
                <a:cs typeface="Times New Roman" pitchFamily="18" charset="0"/>
              </a:rPr>
              <a:t>Mihaita</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“Traffic signal control optimisation under severe incident conditions using genetic algorithm,” in Proc. of the 26th ITS World Congress 2019, 2019. </a:t>
            </a:r>
          </a:p>
          <a:p>
            <a:pPr algn="just">
              <a:lnSpc>
                <a:spcPct val="160000"/>
              </a:lnSpc>
            </a:pP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Papageorgiou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Diakaki</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Dinopoulou</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Kotsialos</a:t>
            </a:r>
            <a:r>
              <a:rPr lang="en-IN" sz="1600" dirty="0" smtClean="0">
                <a:latin typeface="Times New Roman" pitchFamily="18" charset="0"/>
                <a:cs typeface="Times New Roman" pitchFamily="18" charset="0"/>
              </a:rPr>
              <a:t>, and Y. Wang, “Review of road traffic control strategies,” Proceedings of the IEEE, vol. 91, no. 12, pp. 2043–2067, 2003.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a:t>
            </a:r>
            <a:r>
              <a:rPr lang="en-IN" sz="1600" dirty="0" err="1" smtClean="0">
                <a:latin typeface="Times New Roman" pitchFamily="18" charset="0"/>
                <a:cs typeface="Times New Roman" pitchFamily="18" charset="0"/>
              </a:rPr>
              <a:t>Diakaki</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Dinopoulou</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Aboudolas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Papageorgiou</a:t>
            </a:r>
            <a:r>
              <a:rPr lang="en-IN" sz="1600" dirty="0" smtClean="0">
                <a:latin typeface="Times New Roman" pitchFamily="18" charset="0"/>
                <a:cs typeface="Times New Roman" pitchFamily="18" charset="0"/>
              </a:rPr>
              <a:t>, E. Ben-</a:t>
            </a:r>
            <a:r>
              <a:rPr lang="en-IN" sz="1600" dirty="0" err="1" smtClean="0">
                <a:latin typeface="Times New Roman" pitchFamily="18" charset="0"/>
                <a:cs typeface="Times New Roman" pitchFamily="18" charset="0"/>
              </a:rPr>
              <a:t>Shabat</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Seider</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Leibov</a:t>
            </a:r>
            <a:r>
              <a:rPr lang="en-IN" sz="1600" dirty="0" smtClean="0">
                <a:latin typeface="Times New Roman" pitchFamily="18" charset="0"/>
                <a:cs typeface="Times New Roman" pitchFamily="18" charset="0"/>
              </a:rPr>
              <a:t>, “Extensions and new applications of the </a:t>
            </a:r>
            <a:r>
              <a:rPr lang="en-IN" sz="1600" dirty="0" err="1" smtClean="0">
                <a:latin typeface="Times New Roman" pitchFamily="18" charset="0"/>
                <a:cs typeface="Times New Roman" pitchFamily="18" charset="0"/>
              </a:rPr>
              <a:t>trafficresponsive</a:t>
            </a:r>
            <a:r>
              <a:rPr lang="en-IN" sz="1600" dirty="0" smtClean="0">
                <a:latin typeface="Times New Roman" pitchFamily="18" charset="0"/>
                <a:cs typeface="Times New Roman" pitchFamily="18" charset="0"/>
              </a:rPr>
              <a:t> urban control strategy: Coordinated signal control for urban networks,” Transportation Research Record: Journal of the Transportation Research Board, no. 1856, pp. 202–211, 2003. </a:t>
            </a:r>
          </a:p>
          <a:p>
            <a:pPr algn="just">
              <a:lnSpc>
                <a:spcPct val="170000"/>
              </a:lnSpc>
            </a:pPr>
            <a:r>
              <a:rPr lang="en-IN" sz="1600" dirty="0" smtClean="0">
                <a:latin typeface="Times New Roman" pitchFamily="18" charset="0"/>
                <a:cs typeface="Times New Roman" pitchFamily="18" charset="0"/>
              </a:rPr>
              <a:t>[7] S. G. Ritchie, “A knowledge-based decision support architecture for advanced traffic management,” Transportation Research Part A: General, vol. 24, no. 1, pp. 27–37, 1990. </a:t>
            </a:r>
          </a:p>
          <a:p>
            <a:pPr algn="just">
              <a:lnSpc>
                <a:spcPct val="170000"/>
              </a:lnSpc>
            </a:pPr>
            <a:r>
              <a:rPr lang="en-IN" sz="1600" dirty="0" smtClean="0">
                <a:latin typeface="Times New Roman" pitchFamily="18" charset="0"/>
                <a:cs typeface="Times New Roman" pitchFamily="18" charset="0"/>
              </a:rPr>
              <a:t>[8] D. E. Goldberg and J. H. Holland, “Genetic algorithms and machine learning,” Machine learning, vol. 3, no. 2, pp. 95–99, 1988. </a:t>
            </a:r>
          </a:p>
          <a:p>
            <a:pPr algn="just">
              <a:lnSpc>
                <a:spcPct val="170000"/>
              </a:lnSpc>
            </a:pPr>
            <a:r>
              <a:rPr lang="en-IN" sz="1600" dirty="0" smtClean="0">
                <a:latin typeface="Times New Roman" pitchFamily="18" charset="0"/>
                <a:cs typeface="Times New Roman" pitchFamily="18" charset="0"/>
              </a:rPr>
              <a:t>[9] M. D. Foy, R. F. </a:t>
            </a:r>
            <a:r>
              <a:rPr lang="en-IN" sz="1600" dirty="0" err="1" smtClean="0">
                <a:latin typeface="Times New Roman" pitchFamily="18" charset="0"/>
                <a:cs typeface="Times New Roman" pitchFamily="18" charset="0"/>
              </a:rPr>
              <a:t>Benekohal</a:t>
            </a:r>
            <a:r>
              <a:rPr lang="en-IN" sz="1600" dirty="0" smtClean="0">
                <a:latin typeface="Times New Roman" pitchFamily="18" charset="0"/>
                <a:cs typeface="Times New Roman" pitchFamily="18" charset="0"/>
              </a:rPr>
              <a:t>, and D. E. Goldberg, “Signal timing determination using genetic algorithms,” Transportation Research Record, no. 1365, p. 108, 1992. </a:t>
            </a:r>
          </a:p>
          <a:p>
            <a:pPr algn="just">
              <a:lnSpc>
                <a:spcPct val="170000"/>
              </a:lnSpc>
            </a:pP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Ceylan</a:t>
            </a:r>
            <a:r>
              <a:rPr lang="en-IN" sz="1600" dirty="0" smtClean="0">
                <a:latin typeface="Times New Roman" pitchFamily="18" charset="0"/>
                <a:cs typeface="Times New Roman" pitchFamily="18" charset="0"/>
              </a:rPr>
              <a:t> and M. G. Bell, “Traffic signal timing optimisation based on genetic algorithm approach, including drivers’ routing,” Transportation Research Part B: Methodological, vol. 38, no. 4, pp. 329–342, 2004.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1502</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Boosted Genetic Algorithm Using Machine Learning for Traffic Control Optimization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2021-05-01T15:24:32Z</dcterms:modified>
</cp:coreProperties>
</file>