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Survey on Curriculum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Curriculum learning (CL) is a training strategy that trains a machine learning model from easier data to harder data, which imitates the meaningful learning order in human curricula. </a:t>
            </a:r>
          </a:p>
          <a:p>
            <a:pPr algn="just"/>
            <a:r>
              <a:rPr lang="en-IN" sz="2000" dirty="0" smtClean="0">
                <a:latin typeface="Times New Roman" pitchFamily="18" charset="0"/>
                <a:cs typeface="Times New Roman" pitchFamily="18" charset="0"/>
              </a:rPr>
              <a:t>As an easy-to-use plug-in, the CL strategy has demonstrated its power in improving the generalization capacity and convergence rate of various models in a wide range of scenarios such as computer vision and natural language processing etc. </a:t>
            </a:r>
          </a:p>
          <a:p>
            <a:pPr algn="just"/>
            <a:r>
              <a:rPr lang="en-IN" sz="2000" dirty="0" smtClean="0">
                <a:latin typeface="Times New Roman" pitchFamily="18" charset="0"/>
                <a:cs typeface="Times New Roman" pitchFamily="18" charset="0"/>
              </a:rPr>
              <a:t>In this survey article, we comprehensively review CL from various aspects including motivations, definitions, theories, and applications. </a:t>
            </a:r>
          </a:p>
          <a:p>
            <a:pPr algn="just"/>
            <a:r>
              <a:rPr lang="en-IN" sz="2000" dirty="0" smtClean="0">
                <a:latin typeface="Times New Roman" pitchFamily="18" charset="0"/>
                <a:cs typeface="Times New Roman" pitchFamily="18" charset="0"/>
              </a:rPr>
              <a:t>We discuss works on curriculum learning within a general CL framework, elaborating on how to design a manually predefined curriculum or an automatic curriculum. </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particular, we summarize existing CL designs based on the general framework of Difficulty Measurer + Training Scheduler and further categorize the methodologies for automatic CL into four groups, i.e., Self-paced Learning, Transfer Teacher, RL Teacher, and Other Automatic CL. </a:t>
            </a:r>
          </a:p>
          <a:p>
            <a:pPr algn="just">
              <a:lnSpc>
                <a:spcPct val="150000"/>
              </a:lnSpc>
            </a:pPr>
            <a:r>
              <a:rPr lang="en-IN" sz="2000" dirty="0" smtClean="0">
                <a:latin typeface="Times New Roman" pitchFamily="18" charset="0"/>
                <a:cs typeface="Times New Roman" pitchFamily="18" charset="0"/>
              </a:rPr>
              <a:t>We also analyze principles to select different CL designs that may benefit practical applications. </a:t>
            </a:r>
          </a:p>
          <a:p>
            <a:pPr algn="just">
              <a:lnSpc>
                <a:spcPct val="150000"/>
              </a:lnSpc>
            </a:pPr>
            <a:r>
              <a:rPr lang="en-IN" sz="2000" dirty="0" smtClean="0">
                <a:latin typeface="Times New Roman" pitchFamily="18" charset="0"/>
                <a:cs typeface="Times New Roman" pitchFamily="18" charset="0"/>
              </a:rPr>
              <a:t>Finally, we present our insights on the relationships connecting CL and other machine learning concepts including transfer learning, meta-learning, continual learning and active learning, etc., then point out challenges in CL as well as potential future research directions deserving further investigations.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first contribution is to formalize the existing curriculum learning methods under a single umbrella. </a:t>
            </a:r>
          </a:p>
          <a:p>
            <a:pPr algn="just">
              <a:lnSpc>
                <a:spcPct val="150000"/>
              </a:lnSpc>
            </a:pPr>
            <a:r>
              <a:rPr lang="en-IN" sz="2000" dirty="0" smtClean="0">
                <a:latin typeface="Times New Roman" pitchFamily="18" charset="0"/>
                <a:cs typeface="Times New Roman" pitchFamily="18" charset="0"/>
              </a:rPr>
              <a:t>This enables us to define a generic formulation of curriculum learning. </a:t>
            </a:r>
          </a:p>
          <a:p>
            <a:pPr algn="just">
              <a:lnSpc>
                <a:spcPct val="150000"/>
              </a:lnSpc>
            </a:pPr>
            <a:r>
              <a:rPr lang="en-IN" sz="2000" dirty="0" smtClean="0">
                <a:latin typeface="Times New Roman" pitchFamily="18" charset="0"/>
                <a:cs typeface="Times New Roman" pitchFamily="18" charset="0"/>
              </a:rPr>
              <a:t>Additionally, we link curriculum learning with the four main components of any machine learning approach: the data, the model, the task and the performance measure. </a:t>
            </a:r>
          </a:p>
          <a:p>
            <a:pPr algn="just">
              <a:lnSpc>
                <a:spcPct val="150000"/>
              </a:lnSpc>
            </a:pPr>
            <a:r>
              <a:rPr lang="en-IN" sz="2000" dirty="0" smtClean="0">
                <a:latin typeface="Times New Roman" pitchFamily="18" charset="0"/>
                <a:cs typeface="Times New Roman" pitchFamily="18" charset="0"/>
              </a:rPr>
              <a:t>We observe that curriculum learning can be applied on each of these components, all these forms of curriculum having a joint interpretation linked to loss function smoothing.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can categorize the motivations for applying CL into two groups: to guide, regularizing the training towards better regions in parameter space (with steeper gradients) as from the perspective of the optimization problem, and to </a:t>
            </a:r>
            <a:r>
              <a:rPr lang="en-IN" sz="2000" dirty="0" err="1" smtClean="0">
                <a:latin typeface="Times New Roman" pitchFamily="18" charset="0"/>
                <a:cs typeface="Times New Roman" pitchFamily="18" charset="0"/>
              </a:rPr>
              <a:t>denoise</a:t>
            </a:r>
            <a:r>
              <a:rPr lang="en-IN" sz="2000" dirty="0" smtClean="0">
                <a:latin typeface="Times New Roman" pitchFamily="18" charset="0"/>
                <a:cs typeface="Times New Roman" pitchFamily="18" charset="0"/>
              </a:rPr>
              <a:t>, focusing on high-confidence easier area to alleviate the interference of noisy data as from the perspective of data distribution.</a:t>
            </a:r>
          </a:p>
          <a:p>
            <a:pPr algn="just">
              <a:lnSpc>
                <a:spcPct val="150000"/>
              </a:lnSpc>
            </a:pPr>
            <a:r>
              <a:rPr lang="en-IN" sz="2000" dirty="0" smtClean="0">
                <a:latin typeface="Times New Roman" pitchFamily="18" charset="0"/>
                <a:cs typeface="Times New Roman" pitchFamily="18" charset="0"/>
              </a:rPr>
              <a:t>Fortunately, the AOS algorithm naturally decomposes SPL into two problems of optimizing w and v, which makes it feasible to embed the loss prior knowledge into SPL by encoding it as a part of SP-</a:t>
            </a:r>
            <a:r>
              <a:rPr lang="en-IN" sz="2000" dirty="0" err="1" smtClean="0">
                <a:latin typeface="Times New Roman" pitchFamily="18" charset="0"/>
                <a:cs typeface="Times New Roman" pitchFamily="18" charset="0"/>
              </a:rPr>
              <a:t>regularizer</a:t>
            </a:r>
            <a:r>
              <a:rPr lang="en-IN" sz="2000" dirty="0" smtClean="0">
                <a:latin typeface="Times New Roman" pitchFamily="18" charset="0"/>
                <a:cs typeface="Times New Roman" pitchFamily="18" charset="0"/>
              </a:rPr>
              <a:t> or a constraint on v</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categories stem from the different assumptions, model requirements and training methodologies applied in each work. </a:t>
            </a:r>
          </a:p>
          <a:p>
            <a:pPr algn="just">
              <a:lnSpc>
                <a:spcPct val="150000"/>
              </a:lnSpc>
            </a:pPr>
            <a:r>
              <a:rPr lang="en-IN" sz="2000" dirty="0" smtClean="0">
                <a:latin typeface="Times New Roman" pitchFamily="18" charset="0"/>
                <a:cs typeface="Times New Roman" pitchFamily="18" charset="0"/>
              </a:rPr>
              <a:t>A self-paced dictionary learning method for image classification is proposed by Tang et al. </a:t>
            </a:r>
          </a:p>
          <a:p>
            <a:pPr algn="just">
              <a:lnSpc>
                <a:spcPct val="150000"/>
              </a:lnSpc>
            </a:pPr>
            <a:r>
              <a:rPr lang="en-IN" sz="2000" dirty="0" smtClean="0">
                <a:latin typeface="Times New Roman" pitchFamily="18" charset="0"/>
                <a:cs typeface="Times New Roman" pitchFamily="18" charset="0"/>
              </a:rPr>
              <a:t>They employ an easy-to-hard approach which introduces information about the complexity of the samples into the learning procedure. </a:t>
            </a:r>
          </a:p>
          <a:p>
            <a:pPr algn="just">
              <a:lnSpc>
                <a:spcPct val="150000"/>
              </a:lnSpc>
            </a:pPr>
            <a:r>
              <a:rPr lang="en-IN" sz="2000" dirty="0" smtClean="0">
                <a:latin typeface="Times New Roman" pitchFamily="18" charset="0"/>
                <a:cs typeface="Times New Roman" pitchFamily="18" charset="0"/>
              </a:rPr>
              <a:t>The easy examples are automatically chosen at each iteration, using the learned dictionary from the previous iteration, with more difficult samples being gradually introduced at each step.</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advantages of applying CL training strategies to miscellaneous real-world scenarios can be mainly summarized as improving the model performance on target tasks and accelerating the training process, which cover the two most significant requirements in major machine learning research.</a:t>
            </a:r>
          </a:p>
          <a:p>
            <a:pPr algn="just">
              <a:lnSpc>
                <a:spcPct val="150000"/>
              </a:lnSpc>
            </a:pPr>
            <a:r>
              <a:rPr lang="en-IN" sz="2000" dirty="0" smtClean="0">
                <a:latin typeface="Times New Roman" pitchFamily="18" charset="0"/>
                <a:cs typeface="Times New Roman" pitchFamily="18" charset="0"/>
              </a:rPr>
              <a:t>The most valuable advantages of SPL over predefined CL are mainly two-fold: 1) SPL is semi-automatic CL with a loss-based automatic Difficulty Measurer and dynamic curriculum, which makes it more flexible and adaptive for various tasks and data distributions. 2) SPL embeds the curriculum design into the learning objective of the original machine learning tasks, which makes it widely applicable as a plug-in tool.</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Variance reduction in </a:t>
                      </a:r>
                      <a:r>
                        <a:rPr lang="en-US" sz="1600" dirty="0" err="1">
                          <a:latin typeface="Times New Roman"/>
                          <a:ea typeface="Calibri"/>
                          <a:cs typeface="Latha"/>
                        </a:rPr>
                        <a:t>sgd</a:t>
                      </a:r>
                      <a:r>
                        <a:rPr lang="en-US" sz="1600" dirty="0">
                          <a:latin typeface="Times New Roman"/>
                          <a:ea typeface="Calibri"/>
                          <a:cs typeface="Latha"/>
                        </a:rPr>
                        <a:t> by distributed importance sampling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 Alain,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000000"/>
                          </a:solidFill>
                          <a:latin typeface="Times New Roman"/>
                          <a:ea typeface="Calibri"/>
                          <a:cs typeface="Latha"/>
                        </a:rPr>
                        <a:t>We propose a framework for distributing deep learning in which one set of workers search for the most informative examples in parallel while a single worker updates the model on examples selected by importance sampling.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Scheduled sampling for sequence prediction with recurrent neural networks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Bengio,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000000"/>
                          </a:solidFill>
                          <a:latin typeface="Times New Roman"/>
                          <a:ea typeface="Calibri"/>
                          <a:cs typeface="Latha"/>
                        </a:rPr>
                        <a:t>We propose a curriculum learning strategy to gently change the training process from a fully guided scheme using the true previous token, towards a less guided scheme which mostly uses the generated token instead.</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Evolving culture versus local minima</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Bengio.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The theory is grounded in experimental observations of the difficulties of training deep artificial neural networks. Plausible consequences of this theory for the efficiency of cultural evolution are sketched.</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Curriculum learning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Bengio,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Humans and animals learn much better when the examples are not randomly presented but organized in a meaningful order which illustrates gradually more concepts, and gradually more complex ones.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4.png"/>
          <p:cNvPicPr>
            <a:picLocks noGrp="1" noChangeAspect="1" noChangeArrowheads="1"/>
          </p:cNvPicPr>
          <p:nvPr>
            <p:ph idx="1"/>
          </p:nvPr>
        </p:nvPicPr>
        <p:blipFill>
          <a:blip r:embed="rId2"/>
          <a:srcRect/>
          <a:stretch>
            <a:fillRect/>
          </a:stretch>
        </p:blipFill>
        <p:spPr bwMode="auto">
          <a:xfrm>
            <a:off x="1981200" y="1600200"/>
            <a:ext cx="57150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Automatic CL (Sec. 4.3) provides the potential application values for CL in wider research areas and has become a </a:t>
            </a:r>
            <a:r>
              <a:rPr lang="en-IN" dirty="0" err="1" smtClean="0">
                <a:latin typeface="Times New Roman" pitchFamily="18" charset="0"/>
                <a:cs typeface="Times New Roman" pitchFamily="18" charset="0"/>
              </a:rPr>
              <a:t>cuttingedge</a:t>
            </a:r>
            <a:r>
              <a:rPr lang="en-IN" dirty="0" smtClean="0">
                <a:latin typeface="Times New Roman" pitchFamily="18" charset="0"/>
                <a:cs typeface="Times New Roman" pitchFamily="18" charset="0"/>
              </a:rPr>
              <a:t> direction. Therefore, one promising direction is to design more automatic CL methodologies with different optimizations (e.g., bandit algorithms, meta-learning, </a:t>
            </a:r>
            <a:r>
              <a:rPr lang="en-IN" dirty="0" err="1" smtClean="0">
                <a:latin typeface="Times New Roman" pitchFamily="18" charset="0"/>
                <a:cs typeface="Times New Roman" pitchFamily="18" charset="0"/>
              </a:rPr>
              <a:t>hyperparameter</a:t>
            </a:r>
            <a:r>
              <a:rPr lang="en-IN" dirty="0" smtClean="0">
                <a:latin typeface="Times New Roman" pitchFamily="18" charset="0"/>
                <a:cs typeface="Times New Roman" pitchFamily="18" charset="0"/>
              </a:rPr>
              <a:t> optimization, etc.) and different objectives (e.g., data selection/reweighting, finding the best loss function or hypothesis space, etc.). Moreover, as shown in [65], [85], [110], CL methods can be incorporated with other strategies like boosting and AL to achieve improvement. In addition to methodologies, more efforts should be made to explore the power of CL in more various applications, including both cutting-edge research areas (e.g., meta-learning, continual learning, NAS, graph neural network, self-supervised learning, etc.) and traditional machine learning topics (e.g., clustering, regression, etc.). Although the directions mentioned above may adopt Definition 3 of CL as a sequence of training criteria in Sec. 2, the spirit of imitating the human curriculum shall drive more breakthroughs in the machine learning community.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G. Alain, et al. Variance reduction in </a:t>
            </a:r>
            <a:r>
              <a:rPr lang="en-IN" sz="2000" dirty="0" err="1" smtClean="0">
                <a:latin typeface="Times New Roman" pitchFamily="18" charset="0"/>
                <a:cs typeface="Times New Roman" pitchFamily="18" charset="0"/>
              </a:rPr>
              <a:t>sgd</a:t>
            </a:r>
            <a:r>
              <a:rPr lang="en-IN" sz="2000" dirty="0" smtClean="0">
                <a:latin typeface="Times New Roman" pitchFamily="18" charset="0"/>
                <a:cs typeface="Times New Roman" pitchFamily="18" charset="0"/>
              </a:rPr>
              <a:t> by distributed importance sampling. </a:t>
            </a:r>
            <a:r>
              <a:rPr lang="en-IN" sz="2000" dirty="0" err="1" smtClean="0">
                <a:latin typeface="Times New Roman" pitchFamily="18" charset="0"/>
                <a:cs typeface="Times New Roman" pitchFamily="18" charset="0"/>
              </a:rPr>
              <a:t>arXiv</a:t>
            </a:r>
            <a:r>
              <a:rPr lang="en-IN" sz="2000" dirty="0" smtClean="0">
                <a:latin typeface="Times New Roman" pitchFamily="18" charset="0"/>
                <a:cs typeface="Times New Roman" pitchFamily="18" charset="0"/>
              </a:rPr>
              <a:t> preprint, 2015. </a:t>
            </a:r>
          </a:p>
          <a:p>
            <a:pPr algn="just">
              <a:lnSpc>
                <a:spcPct val="160000"/>
              </a:lnSpc>
            </a:pPr>
            <a:r>
              <a:rPr lang="en-IN" sz="2000" dirty="0" smtClean="0">
                <a:latin typeface="Times New Roman" pitchFamily="18" charset="0"/>
                <a:cs typeface="Times New Roman" pitchFamily="18" charset="0"/>
              </a:rPr>
              <a:t>[2] E. L </a:t>
            </a:r>
            <a:r>
              <a:rPr lang="en-IN" sz="2000" dirty="0" err="1" smtClean="0">
                <a:latin typeface="Times New Roman" pitchFamily="18" charset="0"/>
                <a:cs typeface="Times New Roman" pitchFamily="18" charset="0"/>
              </a:rPr>
              <a:t>Allgower</a:t>
            </a:r>
            <a:r>
              <a:rPr lang="en-IN" sz="2000" dirty="0" smtClean="0">
                <a:latin typeface="Times New Roman" pitchFamily="18" charset="0"/>
                <a:cs typeface="Times New Roman" pitchFamily="18" charset="0"/>
              </a:rPr>
              <a:t>, et al. Numerical continuation methods: an introduction, volume 13. Springer Science &amp; Business Media, 2012. </a:t>
            </a:r>
          </a:p>
          <a:p>
            <a:pPr algn="just">
              <a:lnSpc>
                <a:spcPct val="160000"/>
              </a:lnSpc>
            </a:pPr>
            <a:r>
              <a:rPr lang="en-IN" sz="2000" dirty="0" smtClean="0">
                <a:latin typeface="Times New Roman" pitchFamily="18" charset="0"/>
                <a:cs typeface="Times New Roman" pitchFamily="18" charset="0"/>
              </a:rPr>
              <a:t>[3] V. </a:t>
            </a:r>
            <a:r>
              <a:rPr lang="en-IN" sz="2000" dirty="0" err="1" smtClean="0">
                <a:latin typeface="Times New Roman" pitchFamily="18" charset="0"/>
                <a:cs typeface="Times New Roman" pitchFamily="18" charset="0"/>
              </a:rPr>
              <a:t>Avramova</a:t>
            </a:r>
            <a:r>
              <a:rPr lang="en-IN" sz="2000" dirty="0" smtClean="0">
                <a:latin typeface="Times New Roman" pitchFamily="18" charset="0"/>
                <a:cs typeface="Times New Roman" pitchFamily="18" charset="0"/>
              </a:rPr>
              <a:t>. Curriculum learning with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2015. </a:t>
            </a:r>
          </a:p>
          <a:p>
            <a:pPr algn="just">
              <a:lnSpc>
                <a:spcPct val="160000"/>
              </a:lnSpc>
            </a:pPr>
            <a:r>
              <a:rPr lang="en-IN" sz="2000" dirty="0" smtClean="0">
                <a:latin typeface="Times New Roman" pitchFamily="18" charset="0"/>
                <a:cs typeface="Times New Roman" pitchFamily="18" charset="0"/>
              </a:rPr>
              <a:t>[4] S.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et al. Scheduled sampling for sequence prediction with recurrent neural networks. In </a:t>
            </a:r>
            <a:r>
              <a:rPr lang="en-IN" sz="2000" dirty="0" err="1" smtClean="0">
                <a:latin typeface="Times New Roman" pitchFamily="18" charset="0"/>
                <a:cs typeface="Times New Roman" pitchFamily="18" charset="0"/>
              </a:rPr>
              <a:t>NeurIPS</a:t>
            </a:r>
            <a:r>
              <a:rPr lang="en-IN" sz="2000" dirty="0" smtClean="0">
                <a:latin typeface="Times New Roman" pitchFamily="18" charset="0"/>
                <a:cs typeface="Times New Roman" pitchFamily="18" charset="0"/>
              </a:rPr>
              <a:t>, 1171–1179, 2015. </a:t>
            </a:r>
          </a:p>
          <a:p>
            <a:pPr algn="just">
              <a:lnSpc>
                <a:spcPct val="160000"/>
              </a:lnSpc>
            </a:pPr>
            <a:r>
              <a:rPr lang="en-IN" sz="2000" dirty="0" smtClean="0">
                <a:latin typeface="Times New Roman" pitchFamily="18" charset="0"/>
                <a:cs typeface="Times New Roman" pitchFamily="18" charset="0"/>
              </a:rPr>
              <a:t>[5] Y.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Evolving culture versus local minima. In Growing Adaptive Machines, 109–138. Springer, 2014.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Y.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et al. Curriculum learning. In ICML, 41–48, 2009. </a:t>
            </a:r>
          </a:p>
          <a:p>
            <a:pPr algn="just">
              <a:lnSpc>
                <a:spcPct val="170000"/>
              </a:lnSpc>
            </a:pPr>
            <a:r>
              <a:rPr lang="en-IN" sz="2000" dirty="0" smtClean="0">
                <a:latin typeface="Times New Roman" pitchFamily="18" charset="0"/>
                <a:cs typeface="Times New Roman" pitchFamily="18" charset="0"/>
              </a:rPr>
              <a:t>[7] S. Braun, et al. A curriculum learning method for improved noise robustness in automatic speech recognition. In EUSIPCO, 548–552. IEEE, 2017. </a:t>
            </a:r>
          </a:p>
          <a:p>
            <a:pPr algn="just">
              <a:lnSpc>
                <a:spcPct val="170000"/>
              </a:lnSpc>
            </a:pPr>
            <a:r>
              <a:rPr lang="en-IN" sz="2000" dirty="0" smtClean="0">
                <a:latin typeface="Times New Roman" pitchFamily="18" charset="0"/>
                <a:cs typeface="Times New Roman" pitchFamily="18" charset="0"/>
              </a:rPr>
              <a:t>[8] H. Chang, et al. Active bias: Training more accurate neural networks by emphasizing high variance samples. In </a:t>
            </a:r>
            <a:r>
              <a:rPr lang="en-IN" sz="2000" dirty="0" err="1" smtClean="0">
                <a:latin typeface="Times New Roman" pitchFamily="18" charset="0"/>
                <a:cs typeface="Times New Roman" pitchFamily="18" charset="0"/>
              </a:rPr>
              <a:t>NeurIPS</a:t>
            </a:r>
            <a:r>
              <a:rPr lang="en-IN" sz="2000" dirty="0" smtClean="0">
                <a:latin typeface="Times New Roman" pitchFamily="18" charset="0"/>
                <a:cs typeface="Times New Roman" pitchFamily="18" charset="0"/>
              </a:rPr>
              <a:t>, 1002–1012, 2017. </a:t>
            </a:r>
          </a:p>
          <a:p>
            <a:pPr algn="just">
              <a:lnSpc>
                <a:spcPct val="170000"/>
              </a:lnSpc>
            </a:pPr>
            <a:r>
              <a:rPr lang="en-IN" sz="2000" dirty="0" smtClean="0">
                <a:latin typeface="Times New Roman" pitchFamily="18" charset="0"/>
                <a:cs typeface="Times New Roman" pitchFamily="18" charset="0"/>
              </a:rPr>
              <a:t>[9] N. </a:t>
            </a:r>
            <a:r>
              <a:rPr lang="en-IN" sz="2000" dirty="0" err="1" smtClean="0">
                <a:latin typeface="Times New Roman" pitchFamily="18" charset="0"/>
                <a:cs typeface="Times New Roman" pitchFamily="18" charset="0"/>
              </a:rPr>
              <a:t>Chawla</a:t>
            </a:r>
            <a:r>
              <a:rPr lang="en-IN" sz="2000" dirty="0" smtClean="0">
                <a:latin typeface="Times New Roman" pitchFamily="18" charset="0"/>
                <a:cs typeface="Times New Roman" pitchFamily="18" charset="0"/>
              </a:rPr>
              <a:t>, et al. Smote: synthetic minority over-sampling technique. JAIR, 16:321–357, 2002. </a:t>
            </a:r>
          </a:p>
          <a:p>
            <a:pPr algn="just">
              <a:lnSpc>
                <a:spcPct val="170000"/>
              </a:lnSpc>
            </a:pPr>
            <a:r>
              <a:rPr lang="en-IN" sz="2000" dirty="0" smtClean="0">
                <a:latin typeface="Times New Roman" pitchFamily="18" charset="0"/>
                <a:cs typeface="Times New Roman" pitchFamily="18" charset="0"/>
              </a:rPr>
              <a:t>[10] X. Chen, et al. </a:t>
            </a:r>
            <a:r>
              <a:rPr lang="en-IN" sz="2000" dirty="0" err="1" smtClean="0">
                <a:latin typeface="Times New Roman" pitchFamily="18" charset="0"/>
                <a:cs typeface="Times New Roman" pitchFamily="18" charset="0"/>
              </a:rPr>
              <a:t>Webly</a:t>
            </a:r>
            <a:r>
              <a:rPr lang="en-IN" sz="2000" dirty="0" smtClean="0">
                <a:latin typeface="Times New Roman" pitchFamily="18" charset="0"/>
                <a:cs typeface="Times New Roman" pitchFamily="18" charset="0"/>
              </a:rPr>
              <a:t> supervised learning of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In ICCV, 1431–1439, 2015.</a:t>
            </a:r>
            <a:endParaRPr lang="en-US"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1295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Survey on Curriculum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2021-05-01T15:08:16Z</dcterms:modified>
</cp:coreProperties>
</file>