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Multiple Gradient Descent Design for Multi-task Learning on Edge Computing Multi-objective Machine Learning Approach</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r>
              <a:rPr lang="en-IN" sz="2000" dirty="0" smtClean="0">
                <a:latin typeface="Times New Roman" pitchFamily="18" charset="0"/>
                <a:cs typeface="Times New Roman" pitchFamily="18" charset="0"/>
              </a:rPr>
              <a:t>Multi-task learning technique is widely utilized in machine learning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where commonalities and differences across multiple tasks are exploited. However, multiple conflicting objectives often occur in multi-task learning. Conventionally, a common compromise is to minimize the weighted sum of multiple objectives which may be invalid if the objectives are competing. In this paper, a novel multi-objective machine learning approach is proposed to solve this challenging issue, which formulates the multi-task learning as multi-objective optimization. To address the time-consuming problem contributed by the multi-objective evolution algorithms, a multi-gradient descent algorithm is introduced for a multi-objective machine learning problem by which an innovative gradient-based optimization is leveraged to converge to an optimal solution of the Pareto set.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r>
              <a:rPr lang="en-IN" sz="2000" dirty="0" smtClean="0">
                <a:latin typeface="Times New Roman" pitchFamily="18" charset="0"/>
                <a:cs typeface="Times New Roman" pitchFamily="18" charset="0"/>
              </a:rPr>
              <a:t>Moreover, the gradient surgery for the multi-gradient descent algorithm is proposed to obtain a stable Pareto optimal solution. As most of the edge computing devices are computational resource-constrained, the proposed method is implemented for optimizing the edge device's memory, computation and communication demands. The proposed method is applied to the multiple license plate recognition problem. The experimental results show that the proposed method outperforms state-of-the-art learning methods and can successfully find solutions that balance multiple objectives of the learning task over the different datasets.</a:t>
            </a:r>
          </a:p>
          <a:p>
            <a:pPr algn="just"/>
            <a:endParaRPr lang="en-IN" sz="2000" dirty="0" smtClean="0">
              <a:latin typeface="Times New Roman" pitchFamily="18" charset="0"/>
              <a:cs typeface="Times New Roman" pitchFamily="18" charset="0"/>
            </a:endParaRPr>
          </a:p>
          <a:p>
            <a:pPr algn="just"/>
            <a:endParaRPr lang="en-IN" sz="2000" dirty="0" smtClean="0">
              <a:latin typeface="Times New Roman" pitchFamily="18" charset="0"/>
              <a:cs typeface="Times New Roman" pitchFamily="18" charset="0"/>
            </a:endParaRPr>
          </a:p>
          <a:p>
            <a:pPr algn="just"/>
            <a:endParaRPr lang="en-IN" sz="2000" dirty="0" smtClean="0">
              <a:latin typeface="Times New Roman" pitchFamily="18" charset="0"/>
              <a:cs typeface="Times New Roman" pitchFamily="18" charset="0"/>
            </a:endParaRPr>
          </a:p>
          <a:p>
            <a:pPr algn="just">
              <a:buNone/>
            </a:pPr>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now propose an efficient method that optimizes an upper bound of the objective and requires only a single backward pass. We further show that optimizing this upper bound yields a Pareto optimal solution under realistic assumptions. The architectures we address conjoin a shared representation function with task-specific decision functions.</a:t>
            </a:r>
          </a:p>
          <a:p>
            <a:pPr algn="just">
              <a:lnSpc>
                <a:spcPct val="150000"/>
              </a:lnSpc>
            </a:pPr>
            <a:r>
              <a:rPr lang="en-IN" sz="2000" dirty="0" smtClean="0">
                <a:latin typeface="Times New Roman" pitchFamily="18" charset="0"/>
                <a:cs typeface="Times New Roman" pitchFamily="18" charset="0"/>
              </a:rPr>
              <a:t>We use a similar construction. For each image, a different one is chosen uniformly in random. Then one of these images is put at the top-left and the other one is at the bottom-right. The resulting tasks are: classifying the digit on the top-left (task-L) and classifying the digit on the bottom-right (task-R). We use 60K examples and directly apply existing single-task MNIST models.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assume that each edge server has the same limited resources to handle the request of the mobile vehicle, i.e., each edge server has the same processing power and these servers are arranged at certain BS locations for mobile vehicle access. </a:t>
            </a:r>
          </a:p>
          <a:p>
            <a:pPr algn="just">
              <a:lnSpc>
                <a:spcPct val="150000"/>
              </a:lnSpc>
            </a:pPr>
            <a:r>
              <a:rPr lang="en-IN" sz="2000" dirty="0" smtClean="0">
                <a:latin typeface="Times New Roman" pitchFamily="18" charset="0"/>
                <a:cs typeface="Times New Roman" pitchFamily="18" charset="0"/>
              </a:rPr>
              <a:t>We treat multiple vehicles as multiple computing tasks. Multi computing tasks scheduling problem is analogous to multi task learning (MTL) model. </a:t>
            </a:r>
          </a:p>
          <a:p>
            <a:pPr algn="just">
              <a:lnSpc>
                <a:spcPct val="150000"/>
              </a:lnSpc>
            </a:pPr>
            <a:r>
              <a:rPr lang="en-IN" sz="2000" dirty="0" smtClean="0">
                <a:latin typeface="Times New Roman" pitchFamily="18" charset="0"/>
                <a:cs typeface="Times New Roman" pitchFamily="18" charset="0"/>
              </a:rPr>
              <a:t>Due to the sharing process that produces data, even real-world tasks that appear to be unrelated have strong dependencies. </a:t>
            </a:r>
          </a:p>
          <a:p>
            <a:pPr algn="just">
              <a:lnSpc>
                <a:spcPct val="150000"/>
              </a:lnSpc>
            </a:pPr>
            <a:r>
              <a:rPr lang="en-IN" sz="2000" dirty="0" smtClean="0">
                <a:latin typeface="Times New Roman" pitchFamily="18" charset="0"/>
                <a:cs typeface="Times New Roman" pitchFamily="18" charset="0"/>
              </a:rPr>
              <a:t>This causes the application of multiple tasks to become the inductive bias in the learning model</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Algorithms proposed in the computational geometry literature address the problem of finding minimum-norm points in the convex hull of a large number of points in a low-dimensional space (typically of dimensionality 2 or 3). </a:t>
            </a:r>
          </a:p>
          <a:p>
            <a:pPr algn="just">
              <a:lnSpc>
                <a:spcPct val="150000"/>
              </a:lnSpc>
            </a:pPr>
            <a:r>
              <a:rPr lang="en-IN" sz="2000" dirty="0" smtClean="0">
                <a:latin typeface="Times New Roman" pitchFamily="18" charset="0"/>
                <a:cs typeface="Times New Roman" pitchFamily="18" charset="0"/>
              </a:rPr>
              <a:t>In our setting, the number of points is the number of tasks and is typically low; in contrast, the dimensionality is the number of shared parameters and can be in the millions.</a:t>
            </a:r>
          </a:p>
          <a:p>
            <a:pPr algn="just">
              <a:lnSpc>
                <a:spcPct val="150000"/>
              </a:lnSpc>
            </a:pPr>
            <a:r>
              <a:rPr lang="en-IN" sz="2000" dirty="0" smtClean="0">
                <a:latin typeface="Times New Roman" pitchFamily="18" charset="0"/>
                <a:cs typeface="Times New Roman" pitchFamily="18" charset="0"/>
              </a:rPr>
              <a:t>On the accuracy side, we expect both methods to perform similarly as long as the full-rank assumption is satisfied. </a:t>
            </a:r>
          </a:p>
          <a:p>
            <a:pPr algn="just">
              <a:lnSpc>
                <a:spcPct val="150000"/>
              </a:lnSpc>
            </a:pPr>
            <a:r>
              <a:rPr lang="en-IN" sz="2000" dirty="0" smtClean="0">
                <a:latin typeface="Times New Roman" pitchFamily="18" charset="0"/>
                <a:cs typeface="Times New Roman" pitchFamily="18" charset="0"/>
              </a:rPr>
              <a:t>As expected, the accuracy of both methods is very similar.</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buNone/>
            </a:pPr>
            <a:r>
              <a:rPr lang="en-IN" sz="2000" dirty="0" smtClean="0">
                <a:latin typeface="Times New Roman" pitchFamily="18" charset="0"/>
                <a:cs typeface="Times New Roman" pitchFamily="18" charset="0"/>
              </a:rPr>
              <a:t>    It takes advantage of the gradient of each task and solves the optimization problem while determining updates over global parameters. However, the large-scale application of MGDA is still impractical due to two technical issues. </a:t>
            </a:r>
          </a:p>
          <a:p>
            <a:pPr algn="just">
              <a:lnSpc>
                <a:spcPct val="150000"/>
              </a:lnSpc>
              <a:buNone/>
            </a:pPr>
            <a:r>
              <a:rPr lang="en-IN" sz="2000" dirty="0" smtClean="0">
                <a:latin typeface="Times New Roman" pitchFamily="18" charset="0"/>
                <a:cs typeface="Times New Roman" pitchFamily="18" charset="0"/>
              </a:rPr>
              <a:t>    (1) Potential optimization problems cannot be extended to high dimensional gradients better, but this naturally occurs in deep networks. (2) The algorithm needs to clarify the gradient of each task, which will increase the number of backward propagations linearly, and multiply the training time by the amount of tasks.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9148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dirty="0" smtClean="0"/>
                        <a:t>DESCRIPTION</a:t>
                      </a:r>
                      <a:endParaRPr lang="en-IN" dirty="0"/>
                    </a:p>
                  </a:txBody>
                  <a:tcPr/>
                </a:tc>
              </a:tr>
              <a:tr h="370840">
                <a:tc>
                  <a:txBody>
                    <a:bodyPr/>
                    <a:lstStyle/>
                    <a:p>
                      <a:pPr algn="just">
                        <a:lnSpc>
                          <a:spcPct val="150000"/>
                        </a:lnSpc>
                        <a:spcAft>
                          <a:spcPts val="500"/>
                        </a:spcAft>
                        <a:tabLst>
                          <a:tab pos="457200" algn="l"/>
                        </a:tabLst>
                      </a:pPr>
                      <a:r>
                        <a:rPr lang="en-IN" sz="1600" dirty="0">
                          <a:latin typeface="Times New Roman"/>
                          <a:ea typeface="Times New Roman"/>
                          <a:cs typeface="Latha"/>
                        </a:rPr>
                        <a:t>Multi-task feature learning</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600">
                          <a:latin typeface="Times New Roman"/>
                          <a:ea typeface="Times New Roman"/>
                          <a:cs typeface="Latha"/>
                        </a:rPr>
                        <a:t>Argyriou, T. Evgeniou, and M. Pontil.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We report experiments on a simulated and a real data set which demonstrate that the proposed method dramatically improves the per- formance relative to learning each task independently.</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Content-based image retrieval through a multi-agent meta-learning framework</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A. Bagherjeiran, R. Vilalta, and C. F. Eick.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The framework adapts a distance function defined over both image distance weights and image queries to identify clusters of algorithms that produce similar solutions to similar problems.</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12572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Task clustering and gating for Bayesian multitask learning</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B. Bakker and T. Heskes.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 In machine learning, this subject is approached through `multitask learning', where parallel tasks are modeled as multiple outputs of the same network.</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A model of inductive bias learning</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J. Baxter.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In this paper a model for automatically learning bias is investigated. The central assumption of the model is that the learner is embedded within an environment of related learning tasks.</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 3.png"/>
          <p:cNvPicPr>
            <a:picLocks noGrp="1" noChangeAspect="1" noChangeArrowheads="1"/>
          </p:cNvPicPr>
          <p:nvPr>
            <p:ph idx="1"/>
          </p:nvPr>
        </p:nvPicPr>
        <p:blipFill>
          <a:blip r:embed="rId2"/>
          <a:srcRect/>
          <a:stretch>
            <a:fillRect/>
          </a:stretch>
        </p:blipFill>
        <p:spPr bwMode="auto">
          <a:xfrm>
            <a:off x="1435100" y="1295400"/>
            <a:ext cx="7499350" cy="4953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buNone/>
            </a:pPr>
            <a:r>
              <a:rPr lang="en-IN" dirty="0" smtClean="0">
                <a:latin typeface="Times New Roman" pitchFamily="18" charset="0"/>
                <a:cs typeface="Times New Roman" pitchFamily="18" charset="0"/>
              </a:rPr>
              <a:t>    In this paper, we form a framework of optimal resource allocation strategy for computing in vehicular networks. We formulate the optimal computing task scheduling to minimize the VNET loss under the constraints of dynamically computational resource at RSU and the limited storage capacities as well as under the constraints of hardware deadline at end-to-end and the vehicular mobility. To avoid conflicts between tasks during vehicle mobility, we convert the multi-task scheduling problem into a multi-objective optimization problem, and then find the Pareto optimal solution. For the specific large-scale vehicular network in reality, we propose a Frank–Wolfe–based MGDA optimization algorithm and extend it to the high-dimensional space. Meanwhile, we give the upper bound of the MGDA algorithm and prove it can be solved by a backward propagation without a specific-task gradient. Finally, the experimental results show that our method is greatly improved in terms of accuracy compared with the existing methods.</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marL="425196" indent="-342900" algn="just">
              <a:lnSpc>
                <a:spcPct val="160000"/>
              </a:lnSpc>
            </a:pPr>
            <a:r>
              <a:rPr lang="en-IN" sz="1800" dirty="0" err="1" smtClean="0">
                <a:latin typeface="Times New Roman" pitchFamily="18" charset="0"/>
                <a:cs typeface="Times New Roman" pitchFamily="18" charset="0"/>
              </a:rPr>
              <a:t>Argyriou</a:t>
            </a:r>
            <a:r>
              <a:rPr lang="en-IN" sz="1800" dirty="0" smtClean="0">
                <a:latin typeface="Times New Roman" pitchFamily="18" charset="0"/>
                <a:cs typeface="Times New Roman" pitchFamily="18" charset="0"/>
              </a:rPr>
              <a:t>, T. </a:t>
            </a:r>
            <a:r>
              <a:rPr lang="en-IN" sz="1800" dirty="0" err="1" smtClean="0">
                <a:latin typeface="Times New Roman" pitchFamily="18" charset="0"/>
                <a:cs typeface="Times New Roman" pitchFamily="18" charset="0"/>
              </a:rPr>
              <a:t>Evgeniou</a:t>
            </a:r>
            <a:r>
              <a:rPr lang="en-IN" sz="1800" dirty="0" smtClean="0">
                <a:latin typeface="Times New Roman" pitchFamily="18" charset="0"/>
                <a:cs typeface="Times New Roman" pitchFamily="18" charset="0"/>
              </a:rPr>
              <a:t>, and M. </a:t>
            </a:r>
            <a:r>
              <a:rPr lang="en-IN" sz="1800" dirty="0" err="1" smtClean="0">
                <a:latin typeface="Times New Roman" pitchFamily="18" charset="0"/>
                <a:cs typeface="Times New Roman" pitchFamily="18" charset="0"/>
              </a:rPr>
              <a:t>Pontil</a:t>
            </a:r>
            <a:r>
              <a:rPr lang="en-IN" sz="1800" dirty="0" smtClean="0">
                <a:latin typeface="Times New Roman" pitchFamily="18" charset="0"/>
                <a:cs typeface="Times New Roman" pitchFamily="18" charset="0"/>
              </a:rPr>
              <a:t>. Multi-task feature learning. In NIPS, 2007. </a:t>
            </a:r>
          </a:p>
          <a:p>
            <a:pPr marL="425196" indent="-342900" algn="just">
              <a:lnSpc>
                <a:spcPct val="160000"/>
              </a:lnSpc>
            </a:pPr>
            <a:r>
              <a:rPr lang="en-IN" sz="1800" dirty="0" smtClean="0">
                <a:latin typeface="Times New Roman" pitchFamily="18" charset="0"/>
                <a:cs typeface="Times New Roman" pitchFamily="18" charset="0"/>
              </a:rPr>
              <a:t>A. </a:t>
            </a:r>
            <a:r>
              <a:rPr lang="en-IN" sz="1800" dirty="0" err="1" smtClean="0">
                <a:latin typeface="Times New Roman" pitchFamily="18" charset="0"/>
                <a:cs typeface="Times New Roman" pitchFamily="18" charset="0"/>
              </a:rPr>
              <a:t>Bagherjeiran</a:t>
            </a:r>
            <a:r>
              <a:rPr lang="en-IN" sz="1800" dirty="0" smtClean="0">
                <a:latin typeface="Times New Roman" pitchFamily="18" charset="0"/>
                <a:cs typeface="Times New Roman" pitchFamily="18" charset="0"/>
              </a:rPr>
              <a:t>, R. </a:t>
            </a:r>
            <a:r>
              <a:rPr lang="en-IN" sz="1800" dirty="0" err="1" smtClean="0">
                <a:latin typeface="Times New Roman" pitchFamily="18" charset="0"/>
                <a:cs typeface="Times New Roman" pitchFamily="18" charset="0"/>
              </a:rPr>
              <a:t>Vilalta</a:t>
            </a:r>
            <a:r>
              <a:rPr lang="en-IN" sz="1800" dirty="0" smtClean="0">
                <a:latin typeface="Times New Roman" pitchFamily="18" charset="0"/>
                <a:cs typeface="Times New Roman" pitchFamily="18" charset="0"/>
              </a:rPr>
              <a:t>, and C. F. </a:t>
            </a:r>
            <a:r>
              <a:rPr lang="en-IN" sz="1800" dirty="0" err="1" smtClean="0">
                <a:latin typeface="Times New Roman" pitchFamily="18" charset="0"/>
                <a:cs typeface="Times New Roman" pitchFamily="18" charset="0"/>
              </a:rPr>
              <a:t>Eick</a:t>
            </a:r>
            <a:r>
              <a:rPr lang="en-IN" sz="1800" dirty="0" smtClean="0">
                <a:latin typeface="Times New Roman" pitchFamily="18" charset="0"/>
                <a:cs typeface="Times New Roman" pitchFamily="18" charset="0"/>
              </a:rPr>
              <a:t>. Content-based image retrieval through a multi-agent meta-learning framework. In International Conference on Tools with Artificial Intelligence, 2005. </a:t>
            </a:r>
          </a:p>
          <a:p>
            <a:pPr marL="425196" indent="-342900" algn="just">
              <a:lnSpc>
                <a:spcPct val="160000"/>
              </a:lnSpc>
            </a:pPr>
            <a:r>
              <a:rPr lang="en-IN" sz="1800" dirty="0" smtClean="0">
                <a:latin typeface="Times New Roman" pitchFamily="18" charset="0"/>
                <a:cs typeface="Times New Roman" pitchFamily="18" charset="0"/>
              </a:rPr>
              <a:t>B. Bakker and T. </a:t>
            </a:r>
            <a:r>
              <a:rPr lang="en-IN" sz="1800" dirty="0" err="1" smtClean="0">
                <a:latin typeface="Times New Roman" pitchFamily="18" charset="0"/>
                <a:cs typeface="Times New Roman" pitchFamily="18" charset="0"/>
              </a:rPr>
              <a:t>Heskes</a:t>
            </a:r>
            <a:r>
              <a:rPr lang="en-IN" sz="1800" dirty="0" smtClean="0">
                <a:latin typeface="Times New Roman" pitchFamily="18" charset="0"/>
                <a:cs typeface="Times New Roman" pitchFamily="18" charset="0"/>
              </a:rPr>
              <a:t>. Task clustering and gating for Bayesian multitask learning. JMLR, 4:83–99, 2003. </a:t>
            </a:r>
          </a:p>
          <a:p>
            <a:pPr marL="425196" indent="-342900" algn="just">
              <a:lnSpc>
                <a:spcPct val="160000"/>
              </a:lnSpc>
            </a:pPr>
            <a:r>
              <a:rPr lang="en-IN" sz="1800" dirty="0" smtClean="0">
                <a:latin typeface="Times New Roman" pitchFamily="18" charset="0"/>
                <a:cs typeface="Times New Roman" pitchFamily="18" charset="0"/>
              </a:rPr>
              <a:t>J. Baxter. A model of inductive bias learning. Journal of Artificial Intelligence Research, 12:149–198, 2000. </a:t>
            </a:r>
          </a:p>
          <a:p>
            <a:pPr marL="425196" indent="-342900" algn="just">
              <a:lnSpc>
                <a:spcPct val="160000"/>
              </a:lnSpc>
            </a:pPr>
            <a:r>
              <a:rPr lang="en-IN" sz="1800" dirty="0" smtClean="0">
                <a:latin typeface="Times New Roman" pitchFamily="18" charset="0"/>
                <a:cs typeface="Times New Roman" pitchFamily="18" charset="0"/>
              </a:rPr>
              <a:t>H. </a:t>
            </a:r>
            <a:r>
              <a:rPr lang="en-IN" sz="1800" dirty="0" err="1" smtClean="0">
                <a:latin typeface="Times New Roman" pitchFamily="18" charset="0"/>
                <a:cs typeface="Times New Roman" pitchFamily="18" charset="0"/>
              </a:rPr>
              <a:t>Bilen</a:t>
            </a:r>
            <a:r>
              <a:rPr lang="en-IN" sz="1800" dirty="0" smtClean="0">
                <a:latin typeface="Times New Roman" pitchFamily="18" charset="0"/>
                <a:cs typeface="Times New Roman" pitchFamily="18" charset="0"/>
              </a:rPr>
              <a:t> and A. </a:t>
            </a:r>
            <a:r>
              <a:rPr lang="en-IN" sz="1800" dirty="0" err="1" smtClean="0">
                <a:latin typeface="Times New Roman" pitchFamily="18" charset="0"/>
                <a:cs typeface="Times New Roman" pitchFamily="18" charset="0"/>
              </a:rPr>
              <a:t>Vedaldi</a:t>
            </a:r>
            <a:r>
              <a:rPr lang="en-IN" sz="1800" dirty="0" smtClean="0">
                <a:latin typeface="Times New Roman" pitchFamily="18" charset="0"/>
                <a:cs typeface="Times New Roman" pitchFamily="18" charset="0"/>
              </a:rPr>
              <a:t>. Integrated perception with recurrent multi-task neural networks. In NIPS, 2016. </a:t>
            </a:r>
          </a:p>
          <a:p>
            <a:pPr marL="425196" indent="-342900" algn="just">
              <a:lnSpc>
                <a:spcPct val="160000"/>
              </a:lnSpc>
            </a:pPr>
            <a:r>
              <a:rPr lang="en-IN" sz="1800" dirty="0" smtClean="0">
                <a:latin typeface="Times New Roman" pitchFamily="18" charset="0"/>
                <a:cs typeface="Times New Roman" pitchFamily="18" charset="0"/>
              </a:rPr>
              <a:t>R. </a:t>
            </a:r>
            <a:r>
              <a:rPr lang="en-IN" sz="1800" dirty="0" err="1" smtClean="0">
                <a:latin typeface="Times New Roman" pitchFamily="18" charset="0"/>
                <a:cs typeface="Times New Roman" pitchFamily="18" charset="0"/>
              </a:rPr>
              <a:t>Caruana</a:t>
            </a:r>
            <a:r>
              <a:rPr lang="en-IN" sz="1800" dirty="0" smtClean="0">
                <a:latin typeface="Times New Roman" pitchFamily="18" charset="0"/>
                <a:cs typeface="Times New Roman" pitchFamily="18" charset="0"/>
              </a:rPr>
              <a:t>. Multitask learning. Machine Learning, 28(1):41–75, 1997.</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Z. Chen, V. </a:t>
            </a:r>
            <a:r>
              <a:rPr lang="en-IN" sz="1800" dirty="0" err="1" smtClean="0">
                <a:latin typeface="Times New Roman" pitchFamily="18" charset="0"/>
                <a:cs typeface="Times New Roman" pitchFamily="18" charset="0"/>
              </a:rPr>
              <a:t>Badrinarayanan</a:t>
            </a:r>
            <a:r>
              <a:rPr lang="en-IN" sz="1800" dirty="0" smtClean="0">
                <a:latin typeface="Times New Roman" pitchFamily="18" charset="0"/>
                <a:cs typeface="Times New Roman" pitchFamily="18" charset="0"/>
              </a:rPr>
              <a:t>, C. Lee, and A. </a:t>
            </a:r>
            <a:r>
              <a:rPr lang="en-IN" sz="1800" dirty="0" err="1" smtClean="0">
                <a:latin typeface="Times New Roman" pitchFamily="18" charset="0"/>
                <a:cs typeface="Times New Roman" pitchFamily="18" charset="0"/>
              </a:rPr>
              <a:t>Rabinovich</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GradNorm</a:t>
            </a:r>
            <a:r>
              <a:rPr lang="en-IN" sz="1800" dirty="0" smtClean="0">
                <a:latin typeface="Times New Roman" pitchFamily="18" charset="0"/>
                <a:cs typeface="Times New Roman" pitchFamily="18" charset="0"/>
              </a:rPr>
              <a:t>: Gradient normalization for adaptive loss balancing in deep multitask networks. In ICML, 2018. </a:t>
            </a:r>
          </a:p>
          <a:p>
            <a:pPr algn="just">
              <a:lnSpc>
                <a:spcPct val="170000"/>
              </a:lnSpc>
            </a:pPr>
            <a:r>
              <a:rPr lang="en-IN" sz="1800" dirty="0" smtClean="0">
                <a:latin typeface="Times New Roman" pitchFamily="18" charset="0"/>
                <a:cs typeface="Times New Roman" pitchFamily="18" charset="0"/>
              </a:rPr>
              <a:t>R. </a:t>
            </a:r>
            <a:r>
              <a:rPr lang="en-IN" sz="1800" dirty="0" err="1" smtClean="0">
                <a:latin typeface="Times New Roman" pitchFamily="18" charset="0"/>
                <a:cs typeface="Times New Roman" pitchFamily="18" charset="0"/>
              </a:rPr>
              <a:t>Collobert</a:t>
            </a:r>
            <a:r>
              <a:rPr lang="en-IN" sz="1800" dirty="0" smtClean="0">
                <a:latin typeface="Times New Roman" pitchFamily="18" charset="0"/>
                <a:cs typeface="Times New Roman" pitchFamily="18" charset="0"/>
              </a:rPr>
              <a:t> and J. Weston. A unified architecture for natural language processing: Deep neural networks with multitask learning. In ICML, 2008. </a:t>
            </a:r>
          </a:p>
          <a:p>
            <a:pPr algn="just">
              <a:lnSpc>
                <a:spcPct val="170000"/>
              </a:lnSpc>
            </a:pPr>
            <a:r>
              <a:rPr lang="en-IN" sz="1800" dirty="0" smtClean="0">
                <a:latin typeface="Times New Roman" pitchFamily="18" charset="0"/>
                <a:cs typeface="Times New Roman" pitchFamily="18" charset="0"/>
              </a:rPr>
              <a:t>M. </a:t>
            </a:r>
            <a:r>
              <a:rPr lang="en-IN" sz="1800" dirty="0" err="1" smtClean="0">
                <a:latin typeface="Times New Roman" pitchFamily="18" charset="0"/>
                <a:cs typeface="Times New Roman" pitchFamily="18" charset="0"/>
              </a:rPr>
              <a:t>Cordts</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Omran</a:t>
            </a:r>
            <a:r>
              <a:rPr lang="en-IN" sz="1800" dirty="0" smtClean="0">
                <a:latin typeface="Times New Roman" pitchFamily="18" charset="0"/>
                <a:cs typeface="Times New Roman" pitchFamily="18" charset="0"/>
              </a:rPr>
              <a:t>, S. Ramos, T. </a:t>
            </a:r>
            <a:r>
              <a:rPr lang="en-IN" sz="1800" dirty="0" err="1" smtClean="0">
                <a:latin typeface="Times New Roman" pitchFamily="18" charset="0"/>
                <a:cs typeface="Times New Roman" pitchFamily="18" charset="0"/>
              </a:rPr>
              <a:t>Rehfeld</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Enzweiler</a:t>
            </a:r>
            <a:r>
              <a:rPr lang="en-IN" sz="1800" dirty="0" smtClean="0">
                <a:latin typeface="Times New Roman" pitchFamily="18" charset="0"/>
                <a:cs typeface="Times New Roman" pitchFamily="18" charset="0"/>
              </a:rPr>
              <a:t>, R. </a:t>
            </a:r>
            <a:r>
              <a:rPr lang="en-IN" sz="1800" dirty="0" err="1" smtClean="0">
                <a:latin typeface="Times New Roman" pitchFamily="18" charset="0"/>
                <a:cs typeface="Times New Roman" pitchFamily="18" charset="0"/>
              </a:rPr>
              <a:t>Benenson</a:t>
            </a:r>
            <a:r>
              <a:rPr lang="en-IN" sz="1800" dirty="0" smtClean="0">
                <a:latin typeface="Times New Roman" pitchFamily="18" charset="0"/>
                <a:cs typeface="Times New Roman" pitchFamily="18" charset="0"/>
              </a:rPr>
              <a:t>, U. </a:t>
            </a:r>
            <a:r>
              <a:rPr lang="en-IN" sz="1800" dirty="0" err="1" smtClean="0">
                <a:latin typeface="Times New Roman" pitchFamily="18" charset="0"/>
                <a:cs typeface="Times New Roman" pitchFamily="18" charset="0"/>
              </a:rPr>
              <a:t>Franke</a:t>
            </a:r>
            <a:r>
              <a:rPr lang="en-IN" sz="1800" dirty="0" smtClean="0">
                <a:latin typeface="Times New Roman" pitchFamily="18" charset="0"/>
                <a:cs typeface="Times New Roman" pitchFamily="18" charset="0"/>
              </a:rPr>
              <a:t>, S. Roth, and B. </a:t>
            </a:r>
            <a:r>
              <a:rPr lang="en-IN" sz="1800" dirty="0" err="1" smtClean="0">
                <a:latin typeface="Times New Roman" pitchFamily="18" charset="0"/>
                <a:cs typeface="Times New Roman" pitchFamily="18" charset="0"/>
              </a:rPr>
              <a:t>Schiele</a:t>
            </a:r>
            <a:r>
              <a:rPr lang="en-IN" sz="1800" dirty="0" smtClean="0">
                <a:latin typeface="Times New Roman" pitchFamily="18" charset="0"/>
                <a:cs typeface="Times New Roman" pitchFamily="18" charset="0"/>
              </a:rPr>
              <a:t>. The Cityscapes dataset for semantic urban scene understanding. In CVPR, 2016. </a:t>
            </a:r>
          </a:p>
          <a:p>
            <a:pPr algn="just">
              <a:lnSpc>
                <a:spcPct val="170000"/>
              </a:lnSpc>
            </a:pPr>
            <a:r>
              <a:rPr lang="en-IN" sz="1800" dirty="0" smtClean="0">
                <a:latin typeface="Times New Roman" pitchFamily="18" charset="0"/>
                <a:cs typeface="Times New Roman" pitchFamily="18" charset="0"/>
              </a:rPr>
              <a:t>P. B. C. de Miranda, R. B. C. </a:t>
            </a:r>
            <a:r>
              <a:rPr lang="en-IN" sz="1800" dirty="0" err="1" smtClean="0">
                <a:latin typeface="Times New Roman" pitchFamily="18" charset="0"/>
                <a:cs typeface="Times New Roman" pitchFamily="18" charset="0"/>
              </a:rPr>
              <a:t>Prudêncio</a:t>
            </a:r>
            <a:r>
              <a:rPr lang="en-IN" sz="1800" dirty="0" smtClean="0">
                <a:latin typeface="Times New Roman" pitchFamily="18" charset="0"/>
                <a:cs typeface="Times New Roman" pitchFamily="18" charset="0"/>
              </a:rPr>
              <a:t>, A. C. P. L. F. de </a:t>
            </a:r>
            <a:r>
              <a:rPr lang="en-IN" sz="1800" dirty="0" err="1" smtClean="0">
                <a:latin typeface="Times New Roman" pitchFamily="18" charset="0"/>
                <a:cs typeface="Times New Roman" pitchFamily="18" charset="0"/>
              </a:rPr>
              <a:t>Carvalho</a:t>
            </a:r>
            <a:r>
              <a:rPr lang="en-IN" sz="1800" dirty="0" smtClean="0">
                <a:latin typeface="Times New Roman" pitchFamily="18" charset="0"/>
                <a:cs typeface="Times New Roman" pitchFamily="18" charset="0"/>
              </a:rPr>
              <a:t>, and C. </a:t>
            </a:r>
            <a:r>
              <a:rPr lang="en-IN" sz="1800" dirty="0" err="1" smtClean="0">
                <a:latin typeface="Times New Roman" pitchFamily="18" charset="0"/>
                <a:cs typeface="Times New Roman" pitchFamily="18" charset="0"/>
              </a:rPr>
              <a:t>Soares</a:t>
            </a:r>
            <a:r>
              <a:rPr lang="en-IN" sz="1800" dirty="0" smtClean="0">
                <a:latin typeface="Times New Roman" pitchFamily="18" charset="0"/>
                <a:cs typeface="Times New Roman" pitchFamily="18" charset="0"/>
              </a:rPr>
              <a:t>. Combining a multi-objective optimization approach with meta-learning for SVM parameter selection. In International Conference on Systems, Man, and Cybernetics, 2012. </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1301</TotalTime>
  <Words>1334</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Multiple Gradient Descent Design for Multi-task Learning on Edge Computing Multi-objective Machine Learning Approach</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2021-05-01T14:39:58Z</dcterms:modified>
</cp:coreProperties>
</file>