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Predicting Machine Learning Pipeline Runtimes in the Context of Automated Machine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Automated Machine Learning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seeks to automatically find so-called machine learning pipelines that maximize the prediction performance when being used to train a model on a given dataset. One of the main and yet open challenges in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is an effective use of computational resources: An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process involves the evaluation of many candidate pipelines, which are costly but often ineffective because they are </a:t>
            </a:r>
            <a:r>
              <a:rPr lang="en-IN" sz="2000" dirty="0" err="1" smtClean="0">
                <a:latin typeface="Times New Roman" pitchFamily="18" charset="0"/>
                <a:cs typeface="Times New Roman" pitchFamily="18" charset="0"/>
              </a:rPr>
              <a:t>canceled</a:t>
            </a:r>
            <a:r>
              <a:rPr lang="en-IN" sz="2000" dirty="0" smtClean="0">
                <a:latin typeface="Times New Roman" pitchFamily="18" charset="0"/>
                <a:cs typeface="Times New Roman" pitchFamily="18" charset="0"/>
              </a:rPr>
              <a:t> due to a timeout. In this paper, we present an approach to predict the runtime of two-step machine learning pipelines with up to one pre-processor, which can be used to anticipate whether or not a pipeline will time out. Separate runtime models are trained offline for each algorithm that may be used in a pipeline, and an overall prediction is derived from these models. We empirically show that the approach increases successful evaluations made by an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tool while preserving or even improving on the previously best solutions.</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introduce a mathematical formulation covering the complete procedure of automatic ML pipeline synthesis and compare it with existing problem formulations. </a:t>
            </a:r>
          </a:p>
          <a:p>
            <a:pPr algn="just">
              <a:lnSpc>
                <a:spcPct val="150000"/>
              </a:lnSpc>
            </a:pPr>
            <a:r>
              <a:rPr lang="en-IN" sz="2000" dirty="0" smtClean="0">
                <a:latin typeface="Times New Roman" pitchFamily="18" charset="0"/>
                <a:cs typeface="Times New Roman" pitchFamily="18" charset="0"/>
              </a:rPr>
              <a:t>We review open-source frameworks for building ML pipelines automatically. </a:t>
            </a:r>
          </a:p>
          <a:p>
            <a:pPr algn="just">
              <a:lnSpc>
                <a:spcPct val="150000"/>
              </a:lnSpc>
            </a:pPr>
            <a:r>
              <a:rPr lang="en-IN" sz="2000" dirty="0" smtClean="0">
                <a:latin typeface="Times New Roman" pitchFamily="18" charset="0"/>
                <a:cs typeface="Times New Roman" pitchFamily="18" charset="0"/>
              </a:rPr>
              <a:t>An evaluation of eight HPO algorithms on 137 real data sets is conducted. To the best of our knowledge, this is the first independent benchmark of HPO algorithms.</a:t>
            </a:r>
          </a:p>
          <a:p>
            <a:pPr algn="just">
              <a:lnSpc>
                <a:spcPct val="150000"/>
              </a:lnSpc>
            </a:pPr>
            <a:r>
              <a:rPr lang="en-IN" sz="2000" dirty="0" smtClean="0">
                <a:latin typeface="Times New Roman" pitchFamily="18" charset="0"/>
                <a:cs typeface="Times New Roman" pitchFamily="18" charset="0"/>
              </a:rPr>
              <a:t>An empirical evaluation of six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frameworks on 73 real data sets is performed. To the best of our knowledge, this is the most extensive evaluation—in terms of tested frameworks as well as used data sets—of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frameworks.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Task type and subtype categories with controlled vocabularies to categorize problems into a wide range of tasks, beyond just basic classification and regression. </a:t>
            </a:r>
          </a:p>
          <a:p>
            <a:pPr algn="just">
              <a:lnSpc>
                <a:spcPct val="150000"/>
              </a:lnSpc>
            </a:pPr>
            <a:r>
              <a:rPr lang="en-IN" sz="2000" dirty="0" smtClean="0">
                <a:latin typeface="Times New Roman" pitchFamily="18" charset="0"/>
                <a:cs typeface="Times New Roman" pitchFamily="18" charset="0"/>
              </a:rPr>
              <a:t>Which performance metrics the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system should optimize for. </a:t>
            </a:r>
          </a:p>
          <a:p>
            <a:pPr algn="just">
              <a:lnSpc>
                <a:spcPct val="150000"/>
              </a:lnSpc>
            </a:pPr>
            <a:r>
              <a:rPr lang="en-IN" sz="2000" dirty="0" smtClean="0">
                <a:latin typeface="Times New Roman" pitchFamily="18" charset="0"/>
                <a:cs typeface="Times New Roman" pitchFamily="18" charset="0"/>
              </a:rPr>
              <a:t>Which columns in a dataset are target columns. </a:t>
            </a:r>
          </a:p>
          <a:p>
            <a:pPr algn="just">
              <a:lnSpc>
                <a:spcPct val="150000"/>
              </a:lnSpc>
            </a:pPr>
            <a:r>
              <a:rPr lang="en-IN" sz="2000" dirty="0" smtClean="0">
                <a:latin typeface="Times New Roman" pitchFamily="18" charset="0"/>
                <a:cs typeface="Times New Roman" pitchFamily="18" charset="0"/>
              </a:rPr>
              <a:t>A list of privileged data columns related to unavailable attributes during testing. These columns do not have data available in the test split of a dataset. </a:t>
            </a:r>
          </a:p>
          <a:p>
            <a:pPr algn="just">
              <a:lnSpc>
                <a:spcPct val="150000"/>
              </a:lnSpc>
            </a:pPr>
            <a:r>
              <a:rPr lang="en-IN" sz="2000" dirty="0" smtClean="0">
                <a:latin typeface="Times New Roman" pitchFamily="18" charset="0"/>
                <a:cs typeface="Times New Roman" pitchFamily="18" charset="0"/>
              </a:rPr>
              <a:t>Additional metadata like human-friendly name and description.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different algorithms have been proposed to solve specific problem instances efficiently, for example convex optimization. </a:t>
            </a:r>
          </a:p>
          <a:p>
            <a:pPr algn="just">
              <a:lnSpc>
                <a:spcPct val="150000"/>
              </a:lnSpc>
            </a:pPr>
            <a:r>
              <a:rPr lang="en-IN" sz="2000" dirty="0" smtClean="0">
                <a:latin typeface="Times New Roman" pitchFamily="18" charset="0"/>
                <a:cs typeface="Times New Roman" pitchFamily="18" charset="0"/>
              </a:rPr>
              <a:t>To use these methods, the features and shape of the underlying objective function—in this case the loss L—have to be known to select applicable solvers. </a:t>
            </a:r>
          </a:p>
          <a:p>
            <a:pPr algn="just">
              <a:lnSpc>
                <a:spcPct val="150000"/>
              </a:lnSpc>
            </a:pPr>
            <a:r>
              <a:rPr lang="en-IN" sz="2000" dirty="0" smtClean="0">
                <a:latin typeface="Times New Roman" pitchFamily="18" charset="0"/>
                <a:cs typeface="Times New Roman" pitchFamily="18" charset="0"/>
              </a:rPr>
              <a:t>In general, it is not possible to predict any properties of the loss function or even formulate it as closed-form expression as it depends on the generative model.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85000" lnSpcReduction="10000"/>
          </a:bodyPr>
          <a:lstStyle/>
          <a:p>
            <a:pPr algn="just">
              <a:lnSpc>
                <a:spcPct val="150000"/>
              </a:lnSpc>
            </a:pPr>
            <a:r>
              <a:rPr lang="en-IN" sz="2000" dirty="0" smtClean="0">
                <a:latin typeface="Times New Roman" pitchFamily="18" charset="0"/>
                <a:cs typeface="Times New Roman" pitchFamily="18" charset="0"/>
              </a:rPr>
              <a:t>The framework should allow most of ML and data processing programs to be described as its pipelines, if not all, but be as simple as possible to facilitate both automatic generation and automatic consumption of pipelines. </a:t>
            </a:r>
          </a:p>
          <a:p>
            <a:pPr algn="just">
              <a:lnSpc>
                <a:spcPct val="150000"/>
              </a:lnSpc>
            </a:pPr>
            <a:r>
              <a:rPr lang="en-IN" sz="2000" dirty="0" smtClean="0">
                <a:latin typeface="Times New Roman" pitchFamily="18" charset="0"/>
                <a:cs typeface="Times New Roman" pitchFamily="18" charset="0"/>
              </a:rPr>
              <a:t>Pipelines should allow description of complete end-to-end ML programs, starting with raw files and finishing with predictions or any other ML output from models embedded in pipelines. </a:t>
            </a:r>
          </a:p>
          <a:p>
            <a:pPr algn="just">
              <a:lnSpc>
                <a:spcPct val="150000"/>
              </a:lnSpc>
            </a:pPr>
            <a:r>
              <a:rPr lang="en-IN" sz="2000" dirty="0" smtClean="0">
                <a:latin typeface="Times New Roman" pitchFamily="18" charset="0"/>
                <a:cs typeface="Times New Roman" pitchFamily="18" charset="0"/>
              </a:rPr>
              <a:t>The focus of the framework is machine generation and consumption as opposed to human generation and consumption. It should enable automation as much as possible. </a:t>
            </a:r>
          </a:p>
          <a:p>
            <a:pPr algn="just">
              <a:lnSpc>
                <a:spcPct val="150000"/>
              </a:lnSpc>
            </a:pPr>
            <a:r>
              <a:rPr lang="en-IN" sz="2000" dirty="0" smtClean="0">
                <a:latin typeface="Times New Roman" pitchFamily="18" charset="0"/>
                <a:cs typeface="Times New Roman" pitchFamily="18" charset="0"/>
              </a:rPr>
              <a:t> The framework should be extensible and framework’s components should be decoupled from each other, cf. in most programming languages a typing system and execution semantics are tightly coupled with the language itself. </a:t>
            </a:r>
          </a:p>
          <a:p>
            <a:pPr algn="just">
              <a:lnSpc>
                <a:spcPct val="150000"/>
              </a:lnSpc>
            </a:pPr>
            <a:r>
              <a:rPr lang="en-IN" sz="2000" dirty="0" smtClean="0">
                <a:latin typeface="Times New Roman" pitchFamily="18" charset="0"/>
                <a:cs typeface="Times New Roman" pitchFamily="18" charset="0"/>
              </a:rPr>
              <a:t>Control of side-effects and randomness in pipelines, and in general full reproducibility should be part of the framework and not an afterthought.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75996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On Learning Algorithm Selection for Classification</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Shawkat Ali and Kate A. Smith.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2E2E2E"/>
                          </a:solidFill>
                          <a:latin typeface="Times New Roman"/>
                          <a:ea typeface="Calibri"/>
                          <a:cs typeface="Latha"/>
                        </a:rPr>
                        <a:t>This paper introduces a new method for learning algorithm evaluation and selection, with empirical results based on classification. </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The species problem in Iris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Edgar Anderson.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Quantitative morphological characters are continuous among populations and also correlate with environmental conditions, preventing species delimitation according to </a:t>
                      </a:r>
                      <a:r>
                        <a:rPr lang="en-US" sz="1600" dirty="0" err="1">
                          <a:solidFill>
                            <a:srgbClr val="333333"/>
                          </a:solidFill>
                          <a:latin typeface="Times New Roman"/>
                          <a:ea typeface="Calibri"/>
                          <a:cs typeface="Latha"/>
                        </a:rPr>
                        <a:t>Phenetic</a:t>
                      </a:r>
                      <a:r>
                        <a:rPr lang="en-US" sz="1600" dirty="0">
                          <a:solidFill>
                            <a:srgbClr val="333333"/>
                          </a:solidFill>
                          <a:latin typeface="Times New Roman"/>
                          <a:ea typeface="Calibri"/>
                          <a:cs typeface="Latha"/>
                        </a:rPr>
                        <a:t> and Ecological SC.</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54904"/>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Designing neural network architectures using reinforcement learning</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Bowen Baker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We propose a meta-modelling approach based on reinforcement learning to automatically generate high-performing CNN architectures for a given learning task.</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Hyperopt: A python library for optimizing the hyperparameters of machine learning algorithms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James Bergstra, Dan Yamins, and David D Cox. </a:t>
                      </a:r>
                      <a:endParaRPr lang="en-IN" sz="1100">
                        <a:latin typeface="Calibri"/>
                        <a:ea typeface="Calibri"/>
                        <a:cs typeface="Latha"/>
                      </a:endParaRPr>
                    </a:p>
                  </a:txBody>
                  <a:tcPr marL="68580" marR="68580" marT="0" marB="0"/>
                </a:tc>
                <a:tc>
                  <a:txBody>
                    <a:bodyPr/>
                    <a:lstStyle/>
                    <a:p>
                      <a:pPr>
                        <a:lnSpc>
                          <a:spcPct val="115000"/>
                        </a:lnSpc>
                        <a:spcAft>
                          <a:spcPts val="0"/>
                        </a:spcAft>
                      </a:pPr>
                      <a:r>
                        <a:rPr lang="en-US" sz="1600" dirty="0">
                          <a:latin typeface="Times New Roman"/>
                          <a:ea typeface="Calibri"/>
                          <a:cs typeface="Latha"/>
                        </a:rPr>
                        <a:t>This paper presents an introductory tutorial on the usage of the </a:t>
                      </a:r>
                      <a:r>
                        <a:rPr lang="en-US" sz="1600" dirty="0" err="1">
                          <a:latin typeface="Times New Roman"/>
                          <a:ea typeface="Calibri"/>
                          <a:cs typeface="Latha"/>
                        </a:rPr>
                        <a:t>Hyperopt</a:t>
                      </a:r>
                      <a:r>
                        <a:rPr lang="en-US" sz="1600" dirty="0">
                          <a:latin typeface="Times New Roman"/>
                          <a:ea typeface="Calibri"/>
                          <a:cs typeface="Latha"/>
                        </a:rPr>
                        <a:t> library, including the description of search spaces, minimization (in serial and parallel), and the analysis of the results collected in the course of minimization.</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1.png"/>
          <p:cNvPicPr>
            <a:picLocks noGrp="1" noChangeAspect="1" noChangeArrowheads="1"/>
          </p:cNvPicPr>
          <p:nvPr>
            <p:ph idx="1"/>
          </p:nvPr>
        </p:nvPicPr>
        <p:blipFill>
          <a:blip r:embed="rId2"/>
          <a:srcRect/>
          <a:stretch>
            <a:fillRect/>
          </a:stretch>
        </p:blipFill>
        <p:spPr bwMode="auto">
          <a:xfrm>
            <a:off x="1435100" y="1524000"/>
            <a:ext cx="749935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400" dirty="0" smtClean="0">
                <a:latin typeface="Times New Roman" pitchFamily="18" charset="0"/>
                <a:cs typeface="Times New Roman" pitchFamily="18" charset="0"/>
              </a:rPr>
              <a:t>In this work, we addressed the challenge of representing ML programs for </a:t>
            </a:r>
            <a:r>
              <a:rPr lang="en-IN" sz="2400" dirty="0" err="1" smtClean="0">
                <a:latin typeface="Times New Roman" pitchFamily="18" charset="0"/>
                <a:cs typeface="Times New Roman" pitchFamily="18" charset="0"/>
              </a:rPr>
              <a:t>metalearning</a:t>
            </a:r>
            <a:r>
              <a:rPr lang="en-IN" sz="2400" dirty="0" smtClean="0">
                <a:latin typeface="Times New Roman" pitchFamily="18" charset="0"/>
                <a:cs typeface="Times New Roman" pitchFamily="18" charset="0"/>
              </a:rPr>
              <a:t> purposes with the end goal of improving </a:t>
            </a:r>
            <a:r>
              <a:rPr lang="en-IN" sz="2400" dirty="0" err="1" smtClean="0">
                <a:latin typeface="Times New Roman" pitchFamily="18" charset="0"/>
                <a:cs typeface="Times New Roman" pitchFamily="18" charset="0"/>
              </a:rPr>
              <a:t>AutoML</a:t>
            </a:r>
            <a:r>
              <a:rPr lang="en-IN" sz="2400" dirty="0" smtClean="0">
                <a:latin typeface="Times New Roman" pitchFamily="18" charset="0"/>
                <a:cs typeface="Times New Roman" pitchFamily="18" charset="0"/>
              </a:rPr>
              <a:t> systems that use </a:t>
            </a:r>
            <a:r>
              <a:rPr lang="en-IN" sz="2400" dirty="0" err="1" smtClean="0">
                <a:latin typeface="Times New Roman" pitchFamily="18" charset="0"/>
                <a:cs typeface="Times New Roman" pitchFamily="18" charset="0"/>
              </a:rPr>
              <a:t>metalearning</a:t>
            </a:r>
            <a:r>
              <a:rPr lang="en-IN" sz="2400" dirty="0" smtClean="0">
                <a:latin typeface="Times New Roman" pitchFamily="18" charset="0"/>
                <a:cs typeface="Times New Roman" pitchFamily="18" charset="0"/>
              </a:rPr>
              <a:t>. Moreover, this standard representation facilitates better comparison of different </a:t>
            </a:r>
            <a:r>
              <a:rPr lang="en-IN" sz="2400" dirty="0" err="1" smtClean="0">
                <a:latin typeface="Times New Roman" pitchFamily="18" charset="0"/>
                <a:cs typeface="Times New Roman" pitchFamily="18" charset="0"/>
              </a:rPr>
              <a:t>AutoML</a:t>
            </a:r>
            <a:r>
              <a:rPr lang="en-IN" sz="2400" dirty="0" smtClean="0">
                <a:latin typeface="Times New Roman" pitchFamily="18" charset="0"/>
                <a:cs typeface="Times New Roman" pitchFamily="18" charset="0"/>
              </a:rPr>
              <a:t> systems by allowing us to compare the approaches used by those systems, not just comparing their predictions. To this end we have designed and implemented this framework for ML pipelines.</a:t>
            </a:r>
            <a:endParaRPr lang="en-US" sz="24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Shawkat</a:t>
            </a:r>
            <a:r>
              <a:rPr lang="en-IN" sz="1600" dirty="0" smtClean="0">
                <a:latin typeface="Times New Roman" pitchFamily="18" charset="0"/>
                <a:cs typeface="Times New Roman" pitchFamily="18" charset="0"/>
              </a:rPr>
              <a:t> Ali and Kate A. Smith. “On Learning Algorithm Selection for Classification”. In: Appl. Soft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6.2 (Jan. 2006), pp. 119–138. </a:t>
            </a:r>
            <a:r>
              <a:rPr lang="en-IN" sz="1600" dirty="0" err="1" smtClean="0">
                <a:latin typeface="Times New Roman" pitchFamily="18" charset="0"/>
                <a:cs typeface="Times New Roman" pitchFamily="18" charset="0"/>
              </a:rPr>
              <a:t>issn</a:t>
            </a:r>
            <a:r>
              <a:rPr lang="en-IN" sz="1600" dirty="0" smtClean="0">
                <a:latin typeface="Times New Roman" pitchFamily="18" charset="0"/>
                <a:cs typeface="Times New Roman" pitchFamily="18" charset="0"/>
              </a:rPr>
              <a:t>: 1568-4946.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10.1016/ j.asoc.2004.12.002. </a:t>
            </a:r>
            <a:r>
              <a:rPr lang="en-IN" sz="1600" dirty="0" err="1" smtClean="0">
                <a:latin typeface="Times New Roman" pitchFamily="18" charset="0"/>
                <a:cs typeface="Times New Roman" pitchFamily="18" charset="0"/>
              </a:rPr>
              <a:t>url</a:t>
            </a:r>
            <a:r>
              <a:rPr lang="en-IN" sz="1600" dirty="0" smtClean="0">
                <a:latin typeface="Times New Roman" pitchFamily="18" charset="0"/>
                <a:cs typeface="Times New Roman" pitchFamily="18" charset="0"/>
              </a:rPr>
              <a:t>: http://dx.doi.org/10.1016/j.asoc.2004.12.002. </a:t>
            </a:r>
          </a:p>
          <a:p>
            <a:pPr algn="just">
              <a:lnSpc>
                <a:spcPct val="160000"/>
              </a:lnSpc>
            </a:pPr>
            <a:r>
              <a:rPr lang="en-IN" sz="1600" dirty="0" smtClean="0">
                <a:latin typeface="Times New Roman" pitchFamily="18" charset="0"/>
                <a:cs typeface="Times New Roman" pitchFamily="18" charset="0"/>
              </a:rPr>
              <a:t>[2] Edgar Anderson. “The species problem in Iris”. In: Annals of the Missouri Botanical Garden 23.3 (1936), pp. 457–509. </a:t>
            </a:r>
          </a:p>
          <a:p>
            <a:pPr algn="just">
              <a:lnSpc>
                <a:spcPct val="160000"/>
              </a:lnSpc>
            </a:pPr>
            <a:r>
              <a:rPr lang="en-IN" sz="1600" dirty="0" smtClean="0">
                <a:latin typeface="Times New Roman" pitchFamily="18" charset="0"/>
                <a:cs typeface="Times New Roman" pitchFamily="18" charset="0"/>
              </a:rPr>
              <a:t>[3] Bowen Baker et al. “Designing neural network architectures using reinforcement learning”. In: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arXiv:1611.02167 (2016). </a:t>
            </a:r>
            <a:r>
              <a:rPr lang="en-IN" sz="1600" dirty="0" err="1" smtClean="0">
                <a:latin typeface="Times New Roman" pitchFamily="18" charset="0"/>
                <a:cs typeface="Times New Roman" pitchFamily="18" charset="0"/>
              </a:rPr>
              <a:t>url</a:t>
            </a:r>
            <a:r>
              <a:rPr lang="en-IN" sz="1600" dirty="0" smtClean="0">
                <a:latin typeface="Times New Roman" pitchFamily="18" charset="0"/>
                <a:cs typeface="Times New Roman" pitchFamily="18" charset="0"/>
              </a:rPr>
              <a:t>: https://arxiv.org/abs/ 1611.02167. </a:t>
            </a:r>
          </a:p>
          <a:p>
            <a:pPr algn="just">
              <a:lnSpc>
                <a:spcPct val="160000"/>
              </a:lnSpc>
            </a:pPr>
            <a:r>
              <a:rPr lang="en-IN" sz="1600" dirty="0" smtClean="0">
                <a:latin typeface="Times New Roman" pitchFamily="18" charset="0"/>
                <a:cs typeface="Times New Roman" pitchFamily="18" charset="0"/>
              </a:rPr>
              <a:t>[4] Oren Ben-Kiki, Clark Evans, and </a:t>
            </a:r>
            <a:r>
              <a:rPr lang="en-IN" sz="1600" dirty="0" err="1" smtClean="0">
                <a:latin typeface="Times New Roman" pitchFamily="18" charset="0"/>
                <a:cs typeface="Times New Roman" pitchFamily="18" charset="0"/>
              </a:rPr>
              <a:t>Ingy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d¨ot</a:t>
            </a:r>
            <a:r>
              <a:rPr lang="en-IN" sz="1600" dirty="0" smtClean="0">
                <a:latin typeface="Times New Roman" pitchFamily="18" charset="0"/>
                <a:cs typeface="Times New Roman" pitchFamily="18" charset="0"/>
              </a:rPr>
              <a:t> Net. YAML </a:t>
            </a:r>
            <a:r>
              <a:rPr lang="en-IN" sz="1600" dirty="0" err="1" smtClean="0">
                <a:latin typeface="Times New Roman" pitchFamily="18" charset="0"/>
                <a:cs typeface="Times New Roman" pitchFamily="18" charset="0"/>
              </a:rPr>
              <a:t>Ain’t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Markup</a:t>
            </a:r>
            <a:r>
              <a:rPr lang="en-IN" sz="1600" dirty="0" smtClean="0">
                <a:latin typeface="Times New Roman" pitchFamily="18" charset="0"/>
                <a:cs typeface="Times New Roman" pitchFamily="18" charset="0"/>
              </a:rPr>
              <a:t> Language. Oct. 2009. </a:t>
            </a:r>
            <a:r>
              <a:rPr lang="en-IN" sz="1600" dirty="0" err="1" smtClean="0">
                <a:latin typeface="Times New Roman" pitchFamily="18" charset="0"/>
                <a:cs typeface="Times New Roman" pitchFamily="18" charset="0"/>
              </a:rPr>
              <a:t>url</a:t>
            </a:r>
            <a:r>
              <a:rPr lang="en-IN" sz="1600" dirty="0" smtClean="0">
                <a:latin typeface="Times New Roman" pitchFamily="18" charset="0"/>
                <a:cs typeface="Times New Roman" pitchFamily="18" charset="0"/>
              </a:rPr>
              <a:t>: https://yaml.org/spec/ (visited on 05/14/2019). </a:t>
            </a:r>
          </a:p>
          <a:p>
            <a:pPr algn="just">
              <a:lnSpc>
                <a:spcPct val="160000"/>
              </a:lnSpc>
            </a:pPr>
            <a:r>
              <a:rPr lang="en-IN" sz="1600" dirty="0" smtClean="0">
                <a:latin typeface="Times New Roman" pitchFamily="18" charset="0"/>
                <a:cs typeface="Times New Roman" pitchFamily="18" charset="0"/>
              </a:rPr>
              <a:t>[5] James </a:t>
            </a:r>
            <a:r>
              <a:rPr lang="en-IN" sz="1600" dirty="0" err="1" smtClean="0">
                <a:latin typeface="Times New Roman" pitchFamily="18" charset="0"/>
                <a:cs typeface="Times New Roman" pitchFamily="18" charset="0"/>
              </a:rPr>
              <a:t>Bergstra</a:t>
            </a:r>
            <a:r>
              <a:rPr lang="en-IN" sz="1600" dirty="0" smtClean="0">
                <a:latin typeface="Times New Roman" pitchFamily="18" charset="0"/>
                <a:cs typeface="Times New Roman" pitchFamily="18" charset="0"/>
              </a:rPr>
              <a:t>, Dan </a:t>
            </a:r>
            <a:r>
              <a:rPr lang="en-IN" sz="1600" dirty="0" err="1" smtClean="0">
                <a:latin typeface="Times New Roman" pitchFamily="18" charset="0"/>
                <a:cs typeface="Times New Roman" pitchFamily="18" charset="0"/>
              </a:rPr>
              <a:t>Yamins</a:t>
            </a:r>
            <a:r>
              <a:rPr lang="en-IN" sz="1600" dirty="0" smtClean="0">
                <a:latin typeface="Times New Roman" pitchFamily="18" charset="0"/>
                <a:cs typeface="Times New Roman" pitchFamily="18" charset="0"/>
              </a:rPr>
              <a:t>, and David D Cox. “</a:t>
            </a:r>
            <a:r>
              <a:rPr lang="en-IN" sz="1600" dirty="0" err="1" smtClean="0">
                <a:latin typeface="Times New Roman" pitchFamily="18" charset="0"/>
                <a:cs typeface="Times New Roman" pitchFamily="18" charset="0"/>
              </a:rPr>
              <a:t>Hyperopt</a:t>
            </a:r>
            <a:r>
              <a:rPr lang="en-IN" sz="1600" dirty="0" smtClean="0">
                <a:latin typeface="Times New Roman" pitchFamily="18" charset="0"/>
                <a:cs typeface="Times New Roman" pitchFamily="18" charset="0"/>
              </a:rPr>
              <a:t>: A python library for optimizing the </a:t>
            </a:r>
            <a:r>
              <a:rPr lang="en-IN" sz="1600" dirty="0" err="1" smtClean="0">
                <a:latin typeface="Times New Roman" pitchFamily="18" charset="0"/>
                <a:cs typeface="Times New Roman" pitchFamily="18" charset="0"/>
              </a:rPr>
              <a:t>hyperparameters</a:t>
            </a:r>
            <a:r>
              <a:rPr lang="en-IN" sz="1600" dirty="0" smtClean="0">
                <a:latin typeface="Times New Roman" pitchFamily="18" charset="0"/>
                <a:cs typeface="Times New Roman" pitchFamily="18" charset="0"/>
              </a:rPr>
              <a:t> of machine learning algorithms”. In: Proceedings of the 12th Python in science conference. </a:t>
            </a:r>
            <a:r>
              <a:rPr lang="en-IN" sz="1600" dirty="0" err="1" smtClean="0">
                <a:latin typeface="Times New Roman" pitchFamily="18" charset="0"/>
                <a:cs typeface="Times New Roman" pitchFamily="18" charset="0"/>
              </a:rPr>
              <a:t>Citeseer</a:t>
            </a:r>
            <a:r>
              <a:rPr lang="en-IN" sz="1600" dirty="0" smtClean="0">
                <a:latin typeface="Times New Roman" pitchFamily="18" charset="0"/>
                <a:cs typeface="Times New Roman" pitchFamily="18" charset="0"/>
              </a:rPr>
              <a:t>. 2013, pp. 13–20.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Tim Bray. The JavaScript Object Notation (JSON) Data Interchange Format. RFC 8259. RFC Editor, Dec. 2017. </a:t>
            </a:r>
            <a:r>
              <a:rPr lang="en-IN" sz="1800" dirty="0" err="1" smtClean="0">
                <a:latin typeface="Times New Roman" pitchFamily="18" charset="0"/>
                <a:cs typeface="Times New Roman" pitchFamily="18" charset="0"/>
              </a:rPr>
              <a:t>url</a:t>
            </a:r>
            <a:r>
              <a:rPr lang="en-IN" sz="1800" dirty="0" smtClean="0">
                <a:latin typeface="Times New Roman" pitchFamily="18" charset="0"/>
                <a:cs typeface="Times New Roman" pitchFamily="18" charset="0"/>
              </a:rPr>
              <a:t>: http://www.rfc-editor.org/rfc/rfc8259.txt. </a:t>
            </a:r>
          </a:p>
          <a:p>
            <a:pPr algn="just">
              <a:lnSpc>
                <a:spcPct val="170000"/>
              </a:lnSpc>
            </a:pP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Fran¸cois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Chollet</a:t>
            </a:r>
            <a:r>
              <a:rPr lang="en-IN" sz="1800" dirty="0" smtClean="0">
                <a:latin typeface="Times New Roman" pitchFamily="18" charset="0"/>
                <a:cs typeface="Times New Roman" pitchFamily="18" charset="0"/>
              </a:rPr>
              <a:t> et al. </a:t>
            </a:r>
            <a:r>
              <a:rPr lang="en-IN" sz="1800" dirty="0" err="1" smtClean="0">
                <a:latin typeface="Times New Roman" pitchFamily="18" charset="0"/>
                <a:cs typeface="Times New Roman" pitchFamily="18" charset="0"/>
              </a:rPr>
              <a:t>Keras</a:t>
            </a:r>
            <a:r>
              <a:rPr lang="en-IN" sz="1800" dirty="0" smtClean="0">
                <a:latin typeface="Times New Roman" pitchFamily="18" charset="0"/>
                <a:cs typeface="Times New Roman" pitchFamily="18" charset="0"/>
              </a:rPr>
              <a:t>. 2015. </a:t>
            </a:r>
            <a:r>
              <a:rPr lang="en-IN" sz="1800" dirty="0" err="1" smtClean="0">
                <a:latin typeface="Times New Roman" pitchFamily="18" charset="0"/>
                <a:cs typeface="Times New Roman" pitchFamily="18" charset="0"/>
              </a:rPr>
              <a:t>url</a:t>
            </a:r>
            <a:r>
              <a:rPr lang="en-IN" sz="1800" dirty="0" smtClean="0">
                <a:latin typeface="Times New Roman" pitchFamily="18" charset="0"/>
                <a:cs typeface="Times New Roman" pitchFamily="18" charset="0"/>
              </a:rPr>
              <a:t>: https://keras.io (visited on 05/14/2019). </a:t>
            </a:r>
          </a:p>
          <a:p>
            <a:pPr algn="just">
              <a:lnSpc>
                <a:spcPct val="170000"/>
              </a:lnSpc>
            </a:pPr>
            <a:r>
              <a:rPr lang="en-IN" sz="1800" dirty="0" smtClean="0">
                <a:latin typeface="Times New Roman" pitchFamily="18" charset="0"/>
                <a:cs typeface="Times New Roman" pitchFamily="18" charset="0"/>
              </a:rPr>
              <a:t>[8] Cornell University. </a:t>
            </a:r>
            <a:r>
              <a:rPr lang="en-IN" sz="1800" dirty="0" err="1" smtClean="0">
                <a:latin typeface="Times New Roman" pitchFamily="18" charset="0"/>
                <a:cs typeface="Times New Roman" pitchFamily="18" charset="0"/>
              </a:rPr>
              <a:t>arXiv</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url</a:t>
            </a:r>
            <a:r>
              <a:rPr lang="en-IN" sz="1800" dirty="0" smtClean="0">
                <a:latin typeface="Times New Roman" pitchFamily="18" charset="0"/>
                <a:cs typeface="Times New Roman" pitchFamily="18" charset="0"/>
              </a:rPr>
              <a:t>: https://arxiv.org/ (visited on 05/14/2019). </a:t>
            </a:r>
          </a:p>
          <a:p>
            <a:pPr algn="just">
              <a:lnSpc>
                <a:spcPct val="170000"/>
              </a:lnSpc>
            </a:pPr>
            <a:r>
              <a:rPr lang="en-IN" sz="1800" dirty="0" smtClean="0">
                <a:latin typeface="Times New Roman" pitchFamily="18" charset="0"/>
                <a:cs typeface="Times New Roman" pitchFamily="18" charset="0"/>
              </a:rPr>
              <a:t>[9] Joe Davison et al. </a:t>
            </a:r>
            <a:r>
              <a:rPr lang="en-IN" sz="1800" dirty="0" err="1" smtClean="0">
                <a:latin typeface="Times New Roman" pitchFamily="18" charset="0"/>
                <a:cs typeface="Times New Roman" pitchFamily="18" charset="0"/>
              </a:rPr>
              <a:t>DEvol</a:t>
            </a:r>
            <a:r>
              <a:rPr lang="en-IN" sz="1800" dirty="0" smtClean="0">
                <a:latin typeface="Times New Roman" pitchFamily="18" charset="0"/>
                <a:cs typeface="Times New Roman" pitchFamily="18" charset="0"/>
              </a:rPr>
              <a:t>: Deep Neural Network Evolution. 2017. </a:t>
            </a:r>
            <a:r>
              <a:rPr lang="en-IN" sz="1800" dirty="0" err="1" smtClean="0">
                <a:latin typeface="Times New Roman" pitchFamily="18" charset="0"/>
                <a:cs typeface="Times New Roman" pitchFamily="18" charset="0"/>
              </a:rPr>
              <a:t>url</a:t>
            </a:r>
            <a:r>
              <a:rPr lang="en-IN" sz="1800" dirty="0" smtClean="0">
                <a:latin typeface="Times New Roman" pitchFamily="18" charset="0"/>
                <a:cs typeface="Times New Roman" pitchFamily="18" charset="0"/>
              </a:rPr>
              <a:t>: https : / / github.com/</a:t>
            </a:r>
            <a:r>
              <a:rPr lang="en-IN" sz="1800" dirty="0" err="1" smtClean="0">
                <a:latin typeface="Times New Roman" pitchFamily="18" charset="0"/>
                <a:cs typeface="Times New Roman" pitchFamily="18" charset="0"/>
              </a:rPr>
              <a:t>joeddav</a:t>
            </a:r>
            <a:r>
              <a:rPr lang="en-IN" sz="1800" dirty="0" smtClean="0">
                <a:latin typeface="Times New Roman" pitchFamily="18" charset="0"/>
                <a:cs typeface="Times New Roman" pitchFamily="18" charset="0"/>
              </a:rPr>
              <a:t>/</a:t>
            </a:r>
            <a:r>
              <a:rPr lang="en-IN" sz="1800" dirty="0" err="1" smtClean="0">
                <a:latin typeface="Times New Roman" pitchFamily="18" charset="0"/>
                <a:cs typeface="Times New Roman" pitchFamily="18" charset="0"/>
              </a:rPr>
              <a:t>devol</a:t>
            </a:r>
            <a:r>
              <a:rPr lang="en-IN" sz="1800" dirty="0" smtClean="0">
                <a:latin typeface="Times New Roman" pitchFamily="18" charset="0"/>
                <a:cs typeface="Times New Roman" pitchFamily="18" charset="0"/>
              </a:rPr>
              <a:t> (visited on 05/14/2019). </a:t>
            </a:r>
          </a:p>
          <a:p>
            <a:pPr algn="just">
              <a:lnSpc>
                <a:spcPct val="170000"/>
              </a:lnSpc>
            </a:pP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Iddo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Drori</a:t>
            </a:r>
            <a:r>
              <a:rPr lang="en-IN" sz="1800" dirty="0" smtClean="0">
                <a:latin typeface="Times New Roman" pitchFamily="18" charset="0"/>
                <a:cs typeface="Times New Roman" pitchFamily="18" charset="0"/>
              </a:rPr>
              <a:t> et al. “AlphaD3M: Machine learning pipeline synthesis”. In: </a:t>
            </a:r>
            <a:r>
              <a:rPr lang="en-IN" sz="1800" dirty="0" err="1" smtClean="0">
                <a:latin typeface="Times New Roman" pitchFamily="18" charset="0"/>
                <a:cs typeface="Times New Roman" pitchFamily="18" charset="0"/>
              </a:rPr>
              <a:t>AutoML</a:t>
            </a:r>
            <a:r>
              <a:rPr lang="en-IN" sz="1800" dirty="0" smtClean="0">
                <a:latin typeface="Times New Roman" pitchFamily="18" charset="0"/>
                <a:cs typeface="Times New Roman" pitchFamily="18" charset="0"/>
              </a:rPr>
              <a:t> Workshop at ICML. 2018.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1293</TotalTime>
  <Words>1189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Predicting Machine Learning Pipeline Runtimes in the Context of Automated Machine Learning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2021-05-01T02:33:20Z</dcterms:modified>
</cp:coreProperties>
</file>