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Minimizing Training Time of Distributed Machine Learning by Reducing Data Communication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Due to the additive property of most machine learning objective functions, the training can be distributed to multiple machines. </a:t>
            </a:r>
          </a:p>
          <a:p>
            <a:pPr algn="just"/>
            <a:r>
              <a:rPr lang="en-IN" sz="2000" dirty="0" smtClean="0">
                <a:latin typeface="Times New Roman" pitchFamily="18" charset="0"/>
                <a:cs typeface="Times New Roman" pitchFamily="18" charset="0"/>
              </a:rPr>
              <a:t>Distributed machine learning is an efficient way to deal with the rapid growth of data volume at the cost of extra inter-machine communication. </a:t>
            </a:r>
          </a:p>
          <a:p>
            <a:pPr algn="just"/>
            <a:r>
              <a:rPr lang="en-IN" sz="2000" dirty="0" smtClean="0">
                <a:latin typeface="Times New Roman" pitchFamily="18" charset="0"/>
                <a:cs typeface="Times New Roman" pitchFamily="18" charset="0"/>
              </a:rPr>
              <a:t>One common implementation is the parameter server system which contains two types of nodes: worker nodes, which are used for calculating updates, and server nodes, which are used for maintaining parameters. </a:t>
            </a:r>
          </a:p>
          <a:p>
            <a:pPr algn="just"/>
            <a:r>
              <a:rPr lang="en-IN" sz="2000" dirty="0" smtClean="0">
                <a:latin typeface="Times New Roman" pitchFamily="18" charset="0"/>
                <a:cs typeface="Times New Roman" pitchFamily="18" charset="0"/>
              </a:rPr>
              <a:t>We observe that inefficient communication between workers and servers may slow down the system. </a:t>
            </a:r>
          </a:p>
          <a:p>
            <a:pPr algn="just"/>
            <a:r>
              <a:rPr lang="en-IN" sz="2000" dirty="0" smtClean="0">
                <a:latin typeface="Times New Roman" pitchFamily="18" charset="0"/>
                <a:cs typeface="Times New Roman" pitchFamily="18" charset="0"/>
              </a:rPr>
              <a:t>Therefore, we propose a graph partition problem to partition data among workers and parameters among servers such that the total training time is minimized.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Our problem is NP-Complete. </a:t>
            </a:r>
          </a:p>
          <a:p>
            <a:pPr algn="just">
              <a:lnSpc>
                <a:spcPct val="150000"/>
              </a:lnSpc>
            </a:pPr>
            <a:r>
              <a:rPr lang="en-IN" sz="2000" dirty="0" smtClean="0">
                <a:latin typeface="Times New Roman" pitchFamily="18" charset="0"/>
                <a:cs typeface="Times New Roman" pitchFamily="18" charset="0"/>
              </a:rPr>
              <a:t>We investigate a two-step heuristic approach that first partitions data, and then partitions parameters. </a:t>
            </a:r>
          </a:p>
          <a:p>
            <a:pPr algn="just">
              <a:lnSpc>
                <a:spcPct val="150000"/>
              </a:lnSpc>
            </a:pPr>
            <a:r>
              <a:rPr lang="en-IN" sz="2000" dirty="0" smtClean="0">
                <a:latin typeface="Times New Roman" pitchFamily="18" charset="0"/>
                <a:cs typeface="Times New Roman" pitchFamily="18" charset="0"/>
              </a:rPr>
              <a:t>We consider the trade-off between partition time and the saving in training time. Besides, we adopt a multilevel graph partition approach to fit the bipartite graph partitioning. </a:t>
            </a:r>
          </a:p>
          <a:p>
            <a:pPr algn="just">
              <a:lnSpc>
                <a:spcPct val="150000"/>
              </a:lnSpc>
            </a:pPr>
            <a:r>
              <a:rPr lang="en-IN" sz="2000" dirty="0" smtClean="0">
                <a:latin typeface="Times New Roman" pitchFamily="18" charset="0"/>
                <a:cs typeface="Times New Roman" pitchFamily="18" charset="0"/>
              </a:rPr>
              <a:t>We implement both approaches based on an open-source parameter server platform---PS-</a:t>
            </a:r>
            <a:r>
              <a:rPr lang="en-IN" sz="2000" dirty="0" err="1" smtClean="0">
                <a:latin typeface="Times New Roman" pitchFamily="18" charset="0"/>
                <a:cs typeface="Times New Roman" pitchFamily="18" charset="0"/>
              </a:rPr>
              <a:t>lite</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Experiment results on synthetic and real-world datasets show that both approaches could significantly improve the communication efficiency up to 14 times compared with the random partition.</a:t>
            </a: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Deep neural networks are good at discovering correlation structures in data in an unsupervised fashion. Therefore it is widely used in speech analysis, natural language processing and in computer vision. This information of the structure of the data is stored in a distributed fashion. i.e. Information about the model is distributed across different layers in a neural network and in each layer, model information (weights) are distributed in different neurons. There are a lot of ways to combine the information in a layer spread across different neurons and there are lot of ways to combine layers in order to minimize a loss function (which is a proxy for how well the neural network is doing in terms of achieving its goals).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the neural network just begins to train for several epochs, the gradient values are so big that the network varies rapidly. </a:t>
            </a:r>
          </a:p>
          <a:p>
            <a:pPr algn="just">
              <a:lnSpc>
                <a:spcPct val="150000"/>
              </a:lnSpc>
            </a:pPr>
            <a:r>
              <a:rPr lang="en-IN" sz="2000" dirty="0" smtClean="0">
                <a:latin typeface="Times New Roman" pitchFamily="18" charset="0"/>
                <a:cs typeface="Times New Roman" pitchFamily="18" charset="0"/>
              </a:rPr>
              <a:t>Compressing these early gradients restricts the evolving ability of the neural network in the first several epochs. In order to elude this problem, </a:t>
            </a:r>
            <a:r>
              <a:rPr lang="en-IN" sz="2000" dirty="0" err="1" smtClean="0">
                <a:latin typeface="Times New Roman" pitchFamily="18" charset="0"/>
                <a:cs typeface="Times New Roman" pitchFamily="18" charset="0"/>
              </a:rPr>
              <a:t>Yujun</a:t>
            </a:r>
            <a:r>
              <a:rPr lang="en-IN" sz="2000" dirty="0" smtClean="0">
                <a:latin typeface="Times New Roman" pitchFamily="18" charset="0"/>
                <a:cs typeface="Times New Roman" pitchFamily="18" charset="0"/>
              </a:rPr>
              <a:t> Lin et al. make use of Warm-up training in DGC. </a:t>
            </a:r>
          </a:p>
          <a:p>
            <a:pPr algn="just">
              <a:lnSpc>
                <a:spcPct val="150000"/>
              </a:lnSpc>
            </a:pPr>
            <a:r>
              <a:rPr lang="en-IN" sz="2000" dirty="0" smtClean="0">
                <a:latin typeface="Times New Roman" pitchFamily="18" charset="0"/>
                <a:cs typeface="Times New Roman" pitchFamily="18" charset="0"/>
              </a:rPr>
              <a:t>This technique splits the training process into two periods, warm-up period and the normal training period.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study and analyze synchronous and asynchronous weight update algorithms (like Parallel SGD, ADMM and Downpour SGD) and come up with worst case asymptotic communication cost and computation time for each of the these algorithms. </a:t>
            </a:r>
          </a:p>
          <a:p>
            <a:pPr algn="just">
              <a:lnSpc>
                <a:spcPct val="150000"/>
              </a:lnSpc>
            </a:pPr>
            <a:r>
              <a:rPr lang="en-IN" sz="2000" dirty="0" smtClean="0">
                <a:latin typeface="Times New Roman" pitchFamily="18" charset="0"/>
                <a:cs typeface="Times New Roman" pitchFamily="18" charset="0"/>
              </a:rPr>
              <a:t>we communicate the parameters to each machine, where SGD is used to update weights of the model. </a:t>
            </a:r>
          </a:p>
          <a:p>
            <a:pPr algn="just">
              <a:lnSpc>
                <a:spcPct val="150000"/>
              </a:lnSpc>
            </a:pPr>
            <a:r>
              <a:rPr lang="en-IN" sz="2000" dirty="0" smtClean="0">
                <a:latin typeface="Times New Roman" pitchFamily="18" charset="0"/>
                <a:cs typeface="Times New Roman" pitchFamily="18" charset="0"/>
              </a:rPr>
              <a:t>Once this is done, the weights are sent over to the driver machine for aggregation. </a:t>
            </a:r>
          </a:p>
          <a:p>
            <a:pPr algn="just">
              <a:lnSpc>
                <a:spcPct val="150000"/>
              </a:lnSpc>
            </a:pPr>
            <a:r>
              <a:rPr lang="en-IN" sz="2000" dirty="0" smtClean="0">
                <a:latin typeface="Times New Roman" pitchFamily="18" charset="0"/>
                <a:cs typeface="Times New Roman" pitchFamily="18" charset="0"/>
              </a:rPr>
              <a:t>Once the parameters have been aggregated and updated using data from all machine (this is why it is synchronous), parameters are broadcasted to all machines for the whole procedure to be repeated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communication synchronization decides how frequently all local models are synchronized with others, which will influence not only the communication traffic but also the performance and convergence of model training. </a:t>
            </a:r>
          </a:p>
          <a:p>
            <a:pPr algn="just">
              <a:lnSpc>
                <a:spcPct val="150000"/>
              </a:lnSpc>
            </a:pPr>
            <a:r>
              <a:rPr lang="en-IN" sz="2000" dirty="0" smtClean="0">
                <a:latin typeface="Times New Roman" pitchFamily="18" charset="0"/>
                <a:cs typeface="Times New Roman" pitchFamily="18" charset="0"/>
              </a:rPr>
              <a:t>So there is a trade-off between the communication traffic and the convergence. </a:t>
            </a:r>
          </a:p>
          <a:p>
            <a:pPr algn="just">
              <a:lnSpc>
                <a:spcPct val="150000"/>
              </a:lnSpc>
            </a:pPr>
            <a:r>
              <a:rPr lang="en-IN" sz="2000" dirty="0" smtClean="0">
                <a:latin typeface="Times New Roman" pitchFamily="18" charset="0"/>
                <a:cs typeface="Times New Roman" pitchFamily="18" charset="0"/>
              </a:rPr>
              <a:t>Additionally, different synchronization schemes can be combined with different architectures.</a:t>
            </a:r>
          </a:p>
          <a:p>
            <a:pPr algn="just">
              <a:lnSpc>
                <a:spcPct val="150000"/>
              </a:lnSpc>
            </a:pPr>
            <a:r>
              <a:rPr lang="en-IN" sz="2000" dirty="0" smtClean="0">
                <a:latin typeface="Times New Roman" pitchFamily="18" charset="0"/>
                <a:cs typeface="Times New Roman" pitchFamily="18" charset="0"/>
              </a:rPr>
              <a:t>Proposed tensor partitioning to communication scheduling (even feed-forward computations can be paralleled with communications) to further reduce the communication cost.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7599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Large-scale machine learning with stochastic gradient descent</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L. Bottou.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more precise analysis uncovers qualitatively different tradeoffs for the case of small-scale and large-scale learning problems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Global convergence of stochastic gradient descent for some nonconvex matrix problems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K. O. Christopher De Sa and C. Re.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000000"/>
                          </a:solidFill>
                          <a:latin typeface="Times New Roman"/>
                          <a:ea typeface="Calibri"/>
                          <a:cs typeface="Latha"/>
                        </a:rPr>
                        <a:t>Stochastic gradient descent (SGD) on a low-rank factorization is commonly employed to speed up matrix problems including matrix completion, subspace tracking, and SDP relaxation.</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err="1">
                          <a:latin typeface="Times New Roman"/>
                          <a:ea typeface="Calibri"/>
                          <a:cs typeface="Latha"/>
                        </a:rPr>
                        <a:t>Hogwild</a:t>
                      </a:r>
                      <a:r>
                        <a:rPr lang="en-US" sz="1600" dirty="0">
                          <a:latin typeface="Times New Roman"/>
                          <a:ea typeface="Calibri"/>
                          <a:cs typeface="Latha"/>
                        </a:rPr>
                        <a:t>! a lock free approach to parallelizing stochastic gradient descent</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C. R. F. Niu, B. Retcht and S. J. Wright.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We present an update scheme called HOGWILD! which allows processors access to shared memory with the possibility of overwriting each other’s work</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Caffe: An open source convolutional architecture for fast feature embedding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Jia.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err="1">
                          <a:latin typeface="Times New Roman"/>
                          <a:ea typeface="Calibri"/>
                          <a:cs typeface="Latha"/>
                        </a:rPr>
                        <a:t>Caffe</a:t>
                      </a:r>
                      <a:r>
                        <a:rPr lang="en-US" sz="1600" dirty="0">
                          <a:latin typeface="Times New Roman"/>
                          <a:ea typeface="Calibri"/>
                          <a:cs typeface="Latha"/>
                        </a:rPr>
                        <a:t> is maintained and developed by the Berkeley Vision and Learning Center (BVLC) with the help of an active community of contributors on </a:t>
                      </a:r>
                      <a:r>
                        <a:rPr lang="en-US" sz="1600" dirty="0" err="1">
                          <a:latin typeface="Times New Roman"/>
                          <a:ea typeface="Calibri"/>
                          <a:cs typeface="Latha"/>
                        </a:rPr>
                        <a:t>GitHub</a:t>
                      </a:r>
                      <a:r>
                        <a:rPr lang="en-US" sz="1600" dirty="0">
                          <a:latin typeface="Times New Roman"/>
                          <a:ea typeface="Calibri"/>
                          <a:cs typeface="Latha"/>
                        </a:rPr>
                        <a:t>. It powers ongoing research projects, large-scale industrial applications, and startup prototypes in vision, speech, and multimedia.</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447800" y="1371600"/>
            <a:ext cx="7086600" cy="5333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400" dirty="0" smtClean="0">
                <a:latin typeface="Times New Roman" pitchFamily="18" charset="0"/>
                <a:cs typeface="Times New Roman" pitchFamily="18" charset="0"/>
              </a:rPr>
              <a:t>Neural networks typically have millions of parameter and requires large amounts of data to tune these parameters to achieve a goal (for example, classification of images into one of several possible classes). With growing size of the network and larger the data-set, we are able to extract more complex representations, but at the cost of insanely high computation time. Some Neural Networks take weeks to train on a single core CPU. Also the size of the neural network may not fit in a single machine. This made exploring ways to parallelize </a:t>
            </a:r>
            <a:r>
              <a:rPr lang="en-IN" sz="2400" dirty="0" err="1" smtClean="0">
                <a:latin typeface="Times New Roman" pitchFamily="18" charset="0"/>
                <a:cs typeface="Times New Roman" pitchFamily="18" charset="0"/>
              </a:rPr>
              <a:t>convolutional</a:t>
            </a:r>
            <a:r>
              <a:rPr lang="en-IN" sz="2400" dirty="0" smtClean="0">
                <a:latin typeface="Times New Roman" pitchFamily="18" charset="0"/>
                <a:cs typeface="Times New Roman" pitchFamily="18" charset="0"/>
              </a:rPr>
              <a:t> neural network an interesting problem.</a:t>
            </a:r>
            <a:endParaRPr lang="en-US" sz="24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S. W. W. W. Q. G. C. J. G. Z. L. A. K. H. T. Y. W. Z. X. M. Z. K. Z. B. Chin </a:t>
            </a:r>
            <a:r>
              <a:rPr lang="en-IN" sz="1800" dirty="0" err="1" smtClean="0">
                <a:latin typeface="Times New Roman" pitchFamily="18" charset="0"/>
                <a:cs typeface="Times New Roman" pitchFamily="18" charset="0"/>
              </a:rPr>
              <a:t>Ooi</a:t>
            </a:r>
            <a:r>
              <a:rPr lang="en-IN" sz="1800" dirty="0" smtClean="0">
                <a:latin typeface="Times New Roman" pitchFamily="18" charset="0"/>
                <a:cs typeface="Times New Roman" pitchFamily="18" charset="0"/>
              </a:rPr>
              <a:t>, K. Tan. </a:t>
            </a:r>
            <a:r>
              <a:rPr lang="en-IN" sz="1800" dirty="0" err="1" smtClean="0">
                <a:latin typeface="Times New Roman" pitchFamily="18" charset="0"/>
                <a:cs typeface="Times New Roman" pitchFamily="18" charset="0"/>
              </a:rPr>
              <a:t>Singa</a:t>
            </a:r>
            <a:r>
              <a:rPr lang="en-IN" sz="1800" dirty="0" smtClean="0">
                <a:latin typeface="Times New Roman" pitchFamily="18" charset="0"/>
                <a:cs typeface="Times New Roman" pitchFamily="18" charset="0"/>
              </a:rPr>
              <a:t>: A distributed deep learning platform. ACM Multimedia, 2015. </a:t>
            </a:r>
          </a:p>
          <a:p>
            <a:pPr algn="just">
              <a:lnSpc>
                <a:spcPct val="160000"/>
              </a:lnSpc>
            </a:pPr>
            <a:r>
              <a:rPr lang="en-IN" sz="1800" dirty="0" smtClean="0">
                <a:latin typeface="Times New Roman" pitchFamily="18" charset="0"/>
                <a:cs typeface="Times New Roman" pitchFamily="18" charset="0"/>
              </a:rPr>
              <a:t>[2] L. </a:t>
            </a:r>
            <a:r>
              <a:rPr lang="en-IN" sz="1800" dirty="0" err="1" smtClean="0">
                <a:latin typeface="Times New Roman" pitchFamily="18" charset="0"/>
                <a:cs typeface="Times New Roman" pitchFamily="18" charset="0"/>
              </a:rPr>
              <a:t>Bottou</a:t>
            </a:r>
            <a:r>
              <a:rPr lang="en-IN" sz="1800" dirty="0" smtClean="0">
                <a:latin typeface="Times New Roman" pitchFamily="18" charset="0"/>
                <a:cs typeface="Times New Roman" pitchFamily="18" charset="0"/>
              </a:rPr>
              <a:t>. Large-scale machine learning with stochastic gradient descent. COMPSTAT, 2010.</a:t>
            </a:r>
          </a:p>
          <a:p>
            <a:pPr algn="just">
              <a:lnSpc>
                <a:spcPct val="160000"/>
              </a:lnSpc>
            </a:pPr>
            <a:r>
              <a:rPr lang="en-IN" sz="1800" dirty="0" smtClean="0">
                <a:latin typeface="Times New Roman" pitchFamily="18" charset="0"/>
                <a:cs typeface="Times New Roman" pitchFamily="18" charset="0"/>
              </a:rPr>
              <a:t> [3] L. </a:t>
            </a:r>
            <a:r>
              <a:rPr lang="en-IN" sz="1800" dirty="0" err="1" smtClean="0">
                <a:latin typeface="Times New Roman" pitchFamily="18" charset="0"/>
                <a:cs typeface="Times New Roman" pitchFamily="18" charset="0"/>
              </a:rPr>
              <a:t>Bottou</a:t>
            </a:r>
            <a:r>
              <a:rPr lang="en-IN" sz="1800" dirty="0" smtClean="0">
                <a:latin typeface="Times New Roman" pitchFamily="18" charset="0"/>
                <a:cs typeface="Times New Roman" pitchFamily="18" charset="0"/>
              </a:rPr>
              <a:t>. Stochastic gradient descent tricks. In Neural Networks: Tricks of the Trade, pages 421–436, 2012. </a:t>
            </a:r>
          </a:p>
          <a:p>
            <a:pPr algn="just">
              <a:lnSpc>
                <a:spcPct val="160000"/>
              </a:lnSpc>
            </a:pPr>
            <a:r>
              <a:rPr lang="en-IN" sz="1800" dirty="0" smtClean="0">
                <a:latin typeface="Times New Roman" pitchFamily="18" charset="0"/>
                <a:cs typeface="Times New Roman" pitchFamily="18" charset="0"/>
              </a:rPr>
              <a:t>[4] K. O. Christopher De Sa and C. Re. Global convergence of stochastic gradient descent for some </a:t>
            </a:r>
            <a:r>
              <a:rPr lang="en-IN" sz="1800" dirty="0" err="1" smtClean="0">
                <a:latin typeface="Times New Roman" pitchFamily="18" charset="0"/>
                <a:cs typeface="Times New Roman" pitchFamily="18" charset="0"/>
              </a:rPr>
              <a:t>nonconvex</a:t>
            </a:r>
            <a:r>
              <a:rPr lang="en-IN" sz="1800" dirty="0" smtClean="0">
                <a:latin typeface="Times New Roman" pitchFamily="18" charset="0"/>
                <a:cs typeface="Times New Roman" pitchFamily="18" charset="0"/>
              </a:rPr>
              <a:t> matrix problems. ICML, 2015. </a:t>
            </a:r>
          </a:p>
          <a:p>
            <a:pPr algn="just">
              <a:lnSpc>
                <a:spcPct val="160000"/>
              </a:lnSpc>
            </a:pPr>
            <a:r>
              <a:rPr lang="en-IN" sz="1800" dirty="0" smtClean="0">
                <a:latin typeface="Times New Roman" pitchFamily="18" charset="0"/>
                <a:cs typeface="Times New Roman" pitchFamily="18" charset="0"/>
              </a:rPr>
              <a:t>[5] S. O. </a:t>
            </a:r>
            <a:r>
              <a:rPr lang="en-IN" sz="1800" dirty="0" err="1" smtClean="0">
                <a:latin typeface="Times New Roman" pitchFamily="18" charset="0"/>
                <a:cs typeface="Times New Roman" pitchFamily="18" charset="0"/>
              </a:rPr>
              <a:t>Cyprien</a:t>
            </a:r>
            <a:r>
              <a:rPr lang="en-IN" sz="1800" dirty="0" smtClean="0">
                <a:latin typeface="Times New Roman" pitchFamily="18" charset="0"/>
                <a:cs typeface="Times New Roman" pitchFamily="18" charset="0"/>
              </a:rPr>
              <a:t> Noel. </a:t>
            </a:r>
            <a:r>
              <a:rPr lang="en-IN" sz="1800" dirty="0" err="1" smtClean="0">
                <a:latin typeface="Times New Roman" pitchFamily="18" charset="0"/>
                <a:cs typeface="Times New Roman" pitchFamily="18" charset="0"/>
              </a:rPr>
              <a:t>Dogwild!distributed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hogwild</a:t>
            </a:r>
            <a:r>
              <a:rPr lang="en-IN" sz="1800" dirty="0" smtClean="0">
                <a:latin typeface="Times New Roman" pitchFamily="18" charset="0"/>
                <a:cs typeface="Times New Roman" pitchFamily="18" charset="0"/>
              </a:rPr>
              <a:t> for </a:t>
            </a:r>
            <a:r>
              <a:rPr lang="en-IN" sz="1800" dirty="0" err="1" smtClean="0">
                <a:latin typeface="Times New Roman" pitchFamily="18" charset="0"/>
                <a:cs typeface="Times New Roman" pitchFamily="18" charset="0"/>
              </a:rPr>
              <a:t>cpu</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gpu</a:t>
            </a:r>
            <a:r>
              <a:rPr lang="en-IN" sz="1800" dirty="0" smtClean="0">
                <a:latin typeface="Times New Roman" pitchFamily="18" charset="0"/>
                <a:cs typeface="Times New Roman" pitchFamily="18" charset="0"/>
              </a:rPr>
              <a:t>. 2014.</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C. R. F. </a:t>
            </a:r>
            <a:r>
              <a:rPr lang="en-IN" sz="1800" dirty="0" err="1" smtClean="0">
                <a:latin typeface="Times New Roman" pitchFamily="18" charset="0"/>
                <a:cs typeface="Times New Roman" pitchFamily="18" charset="0"/>
              </a:rPr>
              <a:t>Niu</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Retcht</a:t>
            </a:r>
            <a:r>
              <a:rPr lang="en-IN" sz="1800" dirty="0" smtClean="0">
                <a:latin typeface="Times New Roman" pitchFamily="18" charset="0"/>
                <a:cs typeface="Times New Roman" pitchFamily="18" charset="0"/>
              </a:rPr>
              <a:t> and S. J. Wright. </a:t>
            </a:r>
            <a:r>
              <a:rPr lang="en-IN" sz="1800" dirty="0" err="1" smtClean="0">
                <a:latin typeface="Times New Roman" pitchFamily="18" charset="0"/>
                <a:cs typeface="Times New Roman" pitchFamily="18" charset="0"/>
              </a:rPr>
              <a:t>Hogwild</a:t>
            </a:r>
            <a:r>
              <a:rPr lang="en-IN" sz="1800" dirty="0" smtClean="0">
                <a:latin typeface="Times New Roman" pitchFamily="18" charset="0"/>
                <a:cs typeface="Times New Roman" pitchFamily="18" charset="0"/>
              </a:rPr>
              <a:t>! a lock free approach to parallelizing stochastic gradient descent. Neural Information Processing Systems, 2011. </a:t>
            </a:r>
          </a:p>
          <a:p>
            <a:pPr algn="just">
              <a:lnSpc>
                <a:spcPct val="170000"/>
              </a:lnSpc>
            </a:pPr>
            <a:r>
              <a:rPr lang="en-IN" sz="1800" dirty="0" smtClean="0">
                <a:latin typeface="Times New Roman" pitchFamily="18" charset="0"/>
                <a:cs typeface="Times New Roman" pitchFamily="18" charset="0"/>
              </a:rPr>
              <a:t>[7] R. M. K. C. M. D. Q. L. M. Z. M. M. R. A. S. P. T. K. Y. A. Y. N. J. Dean, G. </a:t>
            </a:r>
            <a:r>
              <a:rPr lang="en-IN" sz="1800" dirty="0" err="1" smtClean="0">
                <a:latin typeface="Times New Roman" pitchFamily="18" charset="0"/>
                <a:cs typeface="Times New Roman" pitchFamily="18" charset="0"/>
              </a:rPr>
              <a:t>Corrado</a:t>
            </a:r>
            <a:r>
              <a:rPr lang="en-IN" sz="1800" dirty="0" smtClean="0">
                <a:latin typeface="Times New Roman" pitchFamily="18" charset="0"/>
                <a:cs typeface="Times New Roman" pitchFamily="18" charset="0"/>
              </a:rPr>
              <a:t>. Large scale distributed deep networks. Neural Information Processing Systems, 2012. </a:t>
            </a:r>
          </a:p>
          <a:p>
            <a:pPr algn="just">
              <a:lnSpc>
                <a:spcPct val="170000"/>
              </a:lnSpc>
            </a:pPr>
            <a:r>
              <a:rPr lang="en-IN" sz="1800" dirty="0" smtClean="0">
                <a:latin typeface="Times New Roman" pitchFamily="18" charset="0"/>
                <a:cs typeface="Times New Roman" pitchFamily="18" charset="0"/>
              </a:rPr>
              <a:t>[8] Y.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Caffe</a:t>
            </a:r>
            <a:r>
              <a:rPr lang="en-IN" sz="1800" dirty="0" smtClean="0">
                <a:latin typeface="Times New Roman" pitchFamily="18" charset="0"/>
                <a:cs typeface="Times New Roman" pitchFamily="18" charset="0"/>
              </a:rPr>
              <a:t>: An open source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architecture for fast feature embedding. http://caffe. berkeleyvision.org/. </a:t>
            </a:r>
          </a:p>
          <a:p>
            <a:pPr algn="just">
              <a:lnSpc>
                <a:spcPct val="170000"/>
              </a:lnSpc>
            </a:pPr>
            <a:r>
              <a:rPr lang="en-IN" sz="1800" dirty="0" smtClean="0">
                <a:latin typeface="Times New Roman" pitchFamily="18" charset="0"/>
                <a:cs typeface="Times New Roman" pitchFamily="18" charset="0"/>
              </a:rPr>
              <a:t>[9] A. S. L. L. Martin A. </a:t>
            </a:r>
            <a:r>
              <a:rPr lang="en-IN" sz="1800" dirty="0" err="1" smtClean="0">
                <a:latin typeface="Times New Roman" pitchFamily="18" charset="0"/>
                <a:cs typeface="Times New Roman" pitchFamily="18" charset="0"/>
              </a:rPr>
              <a:t>Zinkevich</a:t>
            </a:r>
            <a:r>
              <a:rPr lang="en-IN" sz="1800" dirty="0" smtClean="0">
                <a:latin typeface="Times New Roman" pitchFamily="18" charset="0"/>
                <a:cs typeface="Times New Roman" pitchFamily="18" charset="0"/>
              </a:rPr>
              <a:t>, Markus Weimer. Parallelized stochastic gradient descent. Neural Information Processing Systems, 2010. </a:t>
            </a:r>
          </a:p>
          <a:p>
            <a:pPr algn="just">
              <a:lnSpc>
                <a:spcPct val="170000"/>
              </a:lnSpc>
            </a:pPr>
            <a:r>
              <a:rPr lang="en-IN" sz="1800" dirty="0" smtClean="0">
                <a:latin typeface="Times New Roman" pitchFamily="18" charset="0"/>
                <a:cs typeface="Times New Roman" pitchFamily="18" charset="0"/>
              </a:rPr>
              <a:t>[10] E. C. B. P. Stephen Boyd, Neal Parikh and J. Eckstein. Distributed optimization and statistical learning via the alternating direction method of multipliers. Foundations and Trends in Machine Learning, 2011.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1312</TotalTime>
  <Words>1340</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Minimizing Training Time of Distributed Machine Learning by Reducing Data Communication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2021-04-30T17:22:39Z</dcterms:modified>
</cp:coreProperties>
</file>