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 Exercises on One Dimensional Electromagnetic Inversion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This work aims to enhance our fundamental understanding of how the measurement setup used to generate training and testing datasets affects the accuracy of the machine learning algorithms that attempt solving electromagnetic inversion problems solely from data. </a:t>
            </a:r>
          </a:p>
          <a:p>
            <a:pPr algn="just"/>
            <a:r>
              <a:rPr lang="en-IN" sz="2200" dirty="0" smtClean="0">
                <a:latin typeface="Times New Roman" pitchFamily="18" charset="0"/>
                <a:cs typeface="Times New Roman" pitchFamily="18" charset="0"/>
              </a:rPr>
              <a:t>A systematic study is carried out on a one-dimensional semi-inverse electromagnetic problem, which is estimating the electrical permittivity values of a </a:t>
            </a:r>
            <a:r>
              <a:rPr lang="en-IN" sz="2200" dirty="0" err="1" smtClean="0">
                <a:latin typeface="Times New Roman" pitchFamily="18" charset="0"/>
                <a:cs typeface="Times New Roman" pitchFamily="18" charset="0"/>
              </a:rPr>
              <a:t>planarly</a:t>
            </a:r>
            <a:r>
              <a:rPr lang="en-IN" sz="2200" dirty="0" smtClean="0">
                <a:latin typeface="Times New Roman" pitchFamily="18" charset="0"/>
                <a:cs typeface="Times New Roman" pitchFamily="18" charset="0"/>
              </a:rPr>
              <a:t> layered medium with fixed layer thicknesses assuming different receiver-transmitter antenna combinations in terms of location and numbers. </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r>
              <a:rPr lang="en-IN" sz="2200" dirty="0" smtClean="0">
                <a:latin typeface="Times New Roman" pitchFamily="18" charset="0"/>
                <a:cs typeface="Times New Roman" pitchFamily="18" charset="0"/>
              </a:rPr>
              <a:t>Accuracy of the solutions obtained with four machine learning methods including neural-networks is compared with a physics-based solver deploying the </a:t>
            </a:r>
            <a:r>
              <a:rPr lang="en-IN" sz="2200" dirty="0" err="1" smtClean="0">
                <a:latin typeface="Times New Roman" pitchFamily="18" charset="0"/>
                <a:cs typeface="Times New Roman" pitchFamily="18" charset="0"/>
              </a:rPr>
              <a:t>Nelder</a:t>
            </a:r>
            <a:r>
              <a:rPr lang="en-IN" sz="2200" dirty="0" smtClean="0">
                <a:latin typeface="Times New Roman" pitchFamily="18" charset="0"/>
                <a:cs typeface="Times New Roman" pitchFamily="18" charset="0"/>
              </a:rPr>
              <a:t>-Mead simplex method to achieve the inversion iteratively. </a:t>
            </a:r>
          </a:p>
          <a:p>
            <a:pPr algn="just"/>
            <a:r>
              <a:rPr lang="en-IN" sz="2200" dirty="0" smtClean="0">
                <a:latin typeface="Times New Roman" pitchFamily="18" charset="0"/>
                <a:cs typeface="Times New Roman" pitchFamily="18" charset="0"/>
              </a:rPr>
              <a:t>Numerical results show that (</a:t>
            </a:r>
            <a:r>
              <a:rPr lang="en-IN" sz="2200" dirty="0" err="1" smtClean="0">
                <a:latin typeface="Times New Roman" pitchFamily="18" charset="0"/>
                <a:cs typeface="Times New Roman" pitchFamily="18" charset="0"/>
              </a:rPr>
              <a:t>i</a:t>
            </a:r>
            <a:r>
              <a:rPr lang="en-IN" sz="2200" dirty="0" smtClean="0">
                <a:latin typeface="Times New Roman" pitchFamily="18" charset="0"/>
                <a:cs typeface="Times New Roman" pitchFamily="18" charset="0"/>
              </a:rPr>
              <a:t>) deep-learning outperforms the other machine learning techniques implemented in this study, (ii) increasing number of antennas and placing them as close as possible to the domain of interest increase inversion accuracy, (iii) for neural networks, training datasets created on random grids lead to a more efficient learning than the training datasets created on uniform grids, and (iv) multi-frequency training and testing with a few antennas can achieve more accurate inversion than single-frequency setups deploying several antennas.</a:t>
            </a:r>
          </a:p>
          <a:p>
            <a:pPr algn="just">
              <a:buNone/>
            </a:pPr>
            <a:r>
              <a:rPr lang="en-IN" sz="2200" dirty="0" smtClean="0">
                <a:latin typeface="Times New Roman" pitchFamily="18" charset="0"/>
                <a:cs typeface="Times New Roman" pitchFamily="18" charset="0"/>
              </a:rPr>
              <a:t/>
            </a:r>
            <a:br>
              <a:rPr lang="en-IN" sz="2200" dirty="0" smtClean="0">
                <a:latin typeface="Times New Roman" pitchFamily="18" charset="0"/>
                <a:cs typeface="Times New Roman" pitchFamily="18" charset="0"/>
              </a:rPr>
            </a:br>
            <a:endParaRPr lang="en-IN" sz="2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possible alternative lies in inversion based on deep neural networks, which are capable of learning deep representations and identifying complex patterns in data. </a:t>
            </a:r>
          </a:p>
          <a:p>
            <a:pPr algn="just">
              <a:lnSpc>
                <a:spcPct val="150000"/>
              </a:lnSpc>
            </a:pPr>
            <a:r>
              <a:rPr lang="en-IN" sz="2000" dirty="0" smtClean="0">
                <a:latin typeface="Times New Roman" pitchFamily="18" charset="0"/>
                <a:cs typeface="Times New Roman" pitchFamily="18" charset="0"/>
              </a:rPr>
              <a:t>This is of particular importance for large real datasets where complex data interactions are difficult or even impossible to specify within existing models. </a:t>
            </a:r>
          </a:p>
          <a:p>
            <a:pPr algn="just">
              <a:lnSpc>
                <a:spcPct val="150000"/>
              </a:lnSpc>
            </a:pPr>
            <a:r>
              <a:rPr lang="en-IN" sz="2000" dirty="0" smtClean="0">
                <a:latin typeface="Times New Roman" pitchFamily="18" charset="0"/>
                <a:cs typeface="Times New Roman" pitchFamily="18" charset="0"/>
              </a:rPr>
              <a:t>In this study, we explored the potential of DL based inversion with two 1D EM problems and showed that deep CNN can accurately reconstruct the resistivity distribution in the subsurface from measured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Amongst the first published implementations was the use of a Hopfield neural network, which is a recurrent neural network, for microwave impedance matching72. Through an iterative process, the network could specify how changes in stub position and length could improve network matching. Network weights were determined not through a training process, but by known relationships between stub position and network matching determined from simulations. While this demonstration did not entail a classical trainable discriminative network, it showcased the early potential of neural networks in </a:t>
            </a:r>
            <a:r>
              <a:rPr lang="en-IN" sz="2000" dirty="0" err="1" smtClean="0">
                <a:latin typeface="Times New Roman" pitchFamily="18" charset="0"/>
                <a:cs typeface="Times New Roman" pitchFamily="18" charset="0"/>
              </a:rPr>
              <a:t>electromagnetics</a:t>
            </a:r>
            <a:r>
              <a:rPr lang="en-IN" sz="2000" dirty="0" smtClean="0">
                <a:latin typeface="Times New Roman" pitchFamily="18" charset="0"/>
                <a:cs typeface="Times New Roman" pitchFamily="18" charset="0"/>
              </a:rPr>
              <a:t>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we apply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for 1D inversion of marine frequency-domain controlled-source electromagnetic (CSEM) data as well as onshore </a:t>
            </a:r>
            <a:r>
              <a:rPr lang="en-IN" sz="2000" dirty="0" err="1" smtClean="0">
                <a:latin typeface="Times New Roman" pitchFamily="18" charset="0"/>
                <a:cs typeface="Times New Roman" pitchFamily="18" charset="0"/>
              </a:rPr>
              <a:t>timedomain</a:t>
            </a:r>
            <a:r>
              <a:rPr lang="en-IN" sz="2000" dirty="0" smtClean="0">
                <a:latin typeface="Times New Roman" pitchFamily="18" charset="0"/>
                <a:cs typeface="Times New Roman" pitchFamily="18" charset="0"/>
              </a:rPr>
              <a:t> electromagnetic (TEM) data. </a:t>
            </a:r>
          </a:p>
          <a:p>
            <a:pPr algn="just">
              <a:lnSpc>
                <a:spcPct val="150000"/>
              </a:lnSpc>
            </a:pPr>
            <a:r>
              <a:rPr lang="en-IN" sz="2000" dirty="0" smtClean="0">
                <a:latin typeface="Times New Roman" pitchFamily="18" charset="0"/>
                <a:cs typeface="Times New Roman" pitchFamily="18" charset="0"/>
              </a:rPr>
              <a:t>Our approach yields accurate results both on synthetic and real data and provides them instantaneously. </a:t>
            </a:r>
          </a:p>
          <a:p>
            <a:pPr algn="just">
              <a:lnSpc>
                <a:spcPct val="150000"/>
              </a:lnSpc>
            </a:pPr>
            <a:r>
              <a:rPr lang="en-IN" sz="2000" dirty="0" smtClean="0">
                <a:latin typeface="Times New Roman" pitchFamily="18" charset="0"/>
                <a:cs typeface="Times New Roman" pitchFamily="18" charset="0"/>
              </a:rPr>
              <a:t>Using several networks and combining their outputs from various training epochs can also provide insights into the uncertainty distribution, which is found to be higher in the regions where resistivity anomalies are </a:t>
            </a:r>
            <a:r>
              <a:rPr lang="en-IN" sz="2000" dirty="0" err="1" smtClean="0">
                <a:latin typeface="Times New Roman" pitchFamily="18" charset="0"/>
                <a:cs typeface="Times New Roman" pitchFamily="18" charset="0"/>
              </a:rPr>
              <a:t>present.The</a:t>
            </a:r>
            <a:r>
              <a:rPr lang="en-IN" sz="2000" dirty="0" smtClean="0">
                <a:latin typeface="Times New Roman" pitchFamily="18" charset="0"/>
                <a:cs typeface="Times New Roman" pitchFamily="18" charset="0"/>
              </a:rPr>
              <a:t> proposed method opens up possibilities to estimate the subsurface resistivity distribution in exploration scenarios in real time.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Visualization of the method of principle components analysis, where a </a:t>
            </a:r>
            <a:r>
              <a:rPr lang="en-IN" sz="2000" dirty="0" err="1" smtClean="0">
                <a:latin typeface="Times New Roman" pitchFamily="18" charset="0"/>
                <a:cs typeface="Times New Roman" pitchFamily="18" charset="0"/>
              </a:rPr>
              <a:t>hyperplane</a:t>
            </a:r>
            <a:r>
              <a:rPr lang="en-IN" sz="2000" dirty="0" smtClean="0">
                <a:latin typeface="Times New Roman" pitchFamily="18" charset="0"/>
                <a:cs typeface="Times New Roman" pitchFamily="18" charset="0"/>
              </a:rPr>
              <a:t> in the full design space of grating couplers defines a low-dimensional subspace of high performance devices.</a:t>
            </a:r>
          </a:p>
          <a:p>
            <a:pPr algn="just">
              <a:lnSpc>
                <a:spcPct val="150000"/>
              </a:lnSpc>
            </a:pPr>
            <a:r>
              <a:rPr lang="en-IN" sz="2000" dirty="0" smtClean="0">
                <a:latin typeface="Times New Roman" pitchFamily="18" charset="0"/>
                <a:cs typeface="Times New Roman" pitchFamily="18" charset="0"/>
              </a:rPr>
              <a:t>Dimensionality reduction of images of devices is performed by encoding the image into a Fourier representation and then cropping that representation.  </a:t>
            </a:r>
          </a:p>
          <a:p>
            <a:pPr algn="just">
              <a:lnSpc>
                <a:spcPct val="150000"/>
              </a:lnSpc>
            </a:pPr>
            <a:r>
              <a:rPr lang="en-IN" sz="2000" dirty="0" smtClean="0">
                <a:latin typeface="Times New Roman" pitchFamily="18" charset="0"/>
                <a:cs typeface="Times New Roman" pitchFamily="18" charset="0"/>
              </a:rPr>
              <a:t>Schematic of an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neural network. </a:t>
            </a:r>
          </a:p>
          <a:p>
            <a:pPr algn="just">
              <a:lnSpc>
                <a:spcPct val="150000"/>
              </a:lnSpc>
            </a:pPr>
            <a:r>
              <a:rPr lang="en-IN" sz="2000" dirty="0" smtClean="0">
                <a:latin typeface="Times New Roman" pitchFamily="18" charset="0"/>
                <a:cs typeface="Times New Roman" pitchFamily="18" charset="0"/>
              </a:rPr>
              <a:t>The encoder transforms input data to low dimensional latent vectors while the decoder attempts to reconstruct the input data from the latent vectors with minimal distortion.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3942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Classification and Regression by </a:t>
                      </a:r>
                      <a:r>
                        <a:rPr lang="en-US" sz="1600" dirty="0" err="1">
                          <a:latin typeface="Times New Roman"/>
                          <a:ea typeface="Calibri"/>
                          <a:cs typeface="Latha"/>
                        </a:rPr>
                        <a:t>randomForest</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Liaw, A., Wiener, M., 2002.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In a random forest, each node is split using the best among a subset of predictors randomly chosen at that node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Mineral Resources Tasmania</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Harris, J.R., 567-576.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MRT is Tasmania’s corporate entity for </a:t>
                      </a:r>
                      <a:r>
                        <a:rPr lang="en-US" sz="1600" dirty="0" err="1">
                          <a:latin typeface="Times New Roman"/>
                          <a:ea typeface="Calibri"/>
                          <a:cs typeface="Latha"/>
                        </a:rPr>
                        <a:t>geoscientific</a:t>
                      </a:r>
                      <a:r>
                        <a:rPr lang="en-US" sz="1600" dirty="0">
                          <a:latin typeface="Times New Roman"/>
                          <a:ea typeface="Calibri"/>
                          <a:cs typeface="Latha"/>
                        </a:rPr>
                        <a:t> data, information and knowledge, and consists of a multi-tasking group of people with a wide range of specialist experience.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7.jpg"/>
          <p:cNvPicPr>
            <a:picLocks noGrp="1" noChangeAspect="1" noChangeArrowheads="1"/>
          </p:cNvPicPr>
          <p:nvPr>
            <p:ph idx="1"/>
          </p:nvPr>
        </p:nvPicPr>
        <p:blipFill>
          <a:blip r:embed="rId2"/>
          <a:srcRect/>
          <a:stretch>
            <a:fillRect/>
          </a:stretch>
        </p:blipFill>
        <p:spPr bwMode="auto">
          <a:xfrm>
            <a:off x="1981200" y="1524000"/>
            <a:ext cx="61722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400" dirty="0" smtClean="0">
                <a:latin typeface="Times New Roman" pitchFamily="18" charset="0"/>
                <a:cs typeface="Times New Roman" pitchFamily="18" charset="0"/>
              </a:rPr>
              <a:t>We have demonstrated the spatial distribution of Random Forests class membership probabilities can be used to better constrain the geometry of a key </a:t>
            </a:r>
            <a:r>
              <a:rPr lang="en-IN" sz="2400" dirty="0" err="1" smtClean="0">
                <a:latin typeface="Times New Roman" pitchFamily="18" charset="0"/>
                <a:cs typeface="Times New Roman" pitchFamily="18" charset="0"/>
              </a:rPr>
              <a:t>lithological</a:t>
            </a:r>
            <a:r>
              <a:rPr lang="en-IN" sz="2400" dirty="0" smtClean="0">
                <a:latin typeface="Times New Roman" pitchFamily="18" charset="0"/>
                <a:cs typeface="Times New Roman" pitchFamily="18" charset="0"/>
              </a:rPr>
              <a:t> unit under cover. This information can be used to resolve the origins of anomalies observed in the residual maps obtained from 3D geophysical property inversions. Using the outputs of machine learning supervised classifications of remote sensed data to guide 3D geophysical inversions enables the generation of more accurate 3D geological models. The approaches that we have introduced will be of significant utility in regions where the geometry of near surface bedrock units is difficult to constrain</a:t>
            </a:r>
            <a:endParaRPr lang="en-US"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Aster, R.C., </a:t>
            </a:r>
            <a:r>
              <a:rPr lang="en-IN" sz="1800" dirty="0" err="1" smtClean="0">
                <a:latin typeface="Times New Roman" pitchFamily="18" charset="0"/>
                <a:cs typeface="Times New Roman" pitchFamily="18" charset="0"/>
              </a:rPr>
              <a:t>Borchers</a:t>
            </a:r>
            <a:r>
              <a:rPr lang="en-IN" sz="1800" dirty="0" smtClean="0">
                <a:latin typeface="Times New Roman" pitchFamily="18" charset="0"/>
                <a:cs typeface="Times New Roman" pitchFamily="18" charset="0"/>
              </a:rPr>
              <a:t>, B. and Thurber, C.H., 2013, Parameter Estimation and Inverse Problems, 2nd ed. Academic Press, Elsevier, MA, USA. </a:t>
            </a:r>
          </a:p>
          <a:p>
            <a:pPr algn="just">
              <a:lnSpc>
                <a:spcPct val="160000"/>
              </a:lnSpc>
            </a:pPr>
            <a:r>
              <a:rPr lang="en-IN" sz="1800" dirty="0" err="1" smtClean="0">
                <a:latin typeface="Times New Roman" pitchFamily="18" charset="0"/>
                <a:cs typeface="Times New Roman" pitchFamily="18" charset="0"/>
              </a:rPr>
              <a:t>Breiman</a:t>
            </a:r>
            <a:r>
              <a:rPr lang="en-IN" sz="1800" dirty="0" smtClean="0">
                <a:latin typeface="Times New Roman" pitchFamily="18" charset="0"/>
                <a:cs typeface="Times New Roman" pitchFamily="18" charset="0"/>
              </a:rPr>
              <a:t>, L., 2001, Random Forests. Machine Learning 45, 5– 32.</a:t>
            </a:r>
          </a:p>
          <a:p>
            <a:pPr algn="just">
              <a:lnSpc>
                <a:spcPct val="160000"/>
              </a:lnSpc>
            </a:pPr>
            <a:r>
              <a:rPr lang="en-IN" sz="1800" dirty="0" smtClean="0">
                <a:latin typeface="Times New Roman" pitchFamily="18" charset="0"/>
                <a:cs typeface="Times New Roman" pitchFamily="18" charset="0"/>
              </a:rPr>
              <a:t>Kuhn, M., 2014. caret: Classification and Regression Training. </a:t>
            </a:r>
          </a:p>
          <a:p>
            <a:pPr algn="just">
              <a:lnSpc>
                <a:spcPct val="160000"/>
              </a:lnSpc>
            </a:pPr>
            <a:r>
              <a:rPr lang="en-IN" sz="1800" dirty="0" err="1" smtClean="0">
                <a:latin typeface="Times New Roman" pitchFamily="18" charset="0"/>
                <a:cs typeface="Times New Roman" pitchFamily="18" charset="0"/>
              </a:rPr>
              <a:t>Liaw</a:t>
            </a:r>
            <a:r>
              <a:rPr lang="en-IN" sz="1800" dirty="0" smtClean="0">
                <a:latin typeface="Times New Roman" pitchFamily="18" charset="0"/>
                <a:cs typeface="Times New Roman" pitchFamily="18" charset="0"/>
              </a:rPr>
              <a:t>, A., Wiener, M., 2002. Classification and Regression by </a:t>
            </a:r>
            <a:r>
              <a:rPr lang="en-IN" sz="1800" dirty="0" err="1" smtClean="0">
                <a:latin typeface="Times New Roman" pitchFamily="18" charset="0"/>
                <a:cs typeface="Times New Roman" pitchFamily="18" charset="0"/>
              </a:rPr>
              <a:t>randomForest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RNews</a:t>
            </a:r>
            <a:r>
              <a:rPr lang="en-IN" sz="1800" dirty="0" smtClean="0">
                <a:latin typeface="Times New Roman" pitchFamily="18" charset="0"/>
                <a:cs typeface="Times New Roman" pitchFamily="18" charset="0"/>
              </a:rPr>
              <a:t> 2, 18–22. </a:t>
            </a:r>
          </a:p>
          <a:p>
            <a:pPr algn="just">
              <a:lnSpc>
                <a:spcPct val="160000"/>
              </a:lnSpc>
            </a:pPr>
            <a:r>
              <a:rPr lang="en-IN" sz="1800" dirty="0" err="1" smtClean="0">
                <a:latin typeface="Times New Roman" pitchFamily="18" charset="0"/>
                <a:cs typeface="Times New Roman" pitchFamily="18" charset="0"/>
              </a:rPr>
              <a:t>McGaughey</a:t>
            </a:r>
            <a:r>
              <a:rPr lang="en-IN" sz="1800" dirty="0" smtClean="0">
                <a:latin typeface="Times New Roman" pitchFamily="18" charset="0"/>
                <a:cs typeface="Times New Roman" pitchFamily="18" charset="0"/>
              </a:rPr>
              <a:t>, J., 2006. The Common Earth Model: A Revolution in Mineral Exploration Data Integration: in GIS Applications in the Earth Sciences, Geological Association of Canada Special Publication 44, ed. </a:t>
            </a:r>
          </a:p>
          <a:p>
            <a:pPr algn="just">
              <a:lnSpc>
                <a:spcPct val="160000"/>
              </a:lnSpc>
            </a:pPr>
            <a:r>
              <a:rPr lang="en-IN" sz="1800" dirty="0" smtClean="0">
                <a:latin typeface="Times New Roman" pitchFamily="18" charset="0"/>
                <a:cs typeface="Times New Roman" pitchFamily="18" charset="0"/>
              </a:rPr>
              <a:t>Harris, J.R., 567-576. Mineral Resources Tasmania, 2011. 1:25,000 Scale Digital Geology of Tasmania. </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930</Words>
  <Application>Microsoft Office PowerPoint</Application>
  <PresentationFormat>On-screen Show (4:3)</PresentationFormat>
  <Paragraphs>54</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Machine Learning Exercises on One Dimensional Electromagnetic Inversion</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2021-05-01T16:21:31Z</dcterms:modified>
</cp:coreProperties>
</file>