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 Learning Based Detection Method for Wafer Test Induced Defects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Wafer test is carried out after integrated circuits (IC) fabrication to screen out bad dies. </a:t>
            </a:r>
          </a:p>
          <a:p>
            <a:pPr algn="just"/>
            <a:r>
              <a:rPr lang="en-IN" sz="2000" dirty="0" smtClean="0">
                <a:latin typeface="Times New Roman" pitchFamily="18" charset="0"/>
                <a:cs typeface="Times New Roman" pitchFamily="18" charset="0"/>
              </a:rPr>
              <a:t>In addition, the results can be used to identify problems in the fabrication process and improve manufacturing yield. </a:t>
            </a:r>
          </a:p>
          <a:p>
            <a:pPr algn="just"/>
            <a:r>
              <a:rPr lang="en-IN" sz="2000" dirty="0" smtClean="0">
                <a:latin typeface="Times New Roman" pitchFamily="18" charset="0"/>
                <a:cs typeface="Times New Roman" pitchFamily="18" charset="0"/>
              </a:rPr>
              <a:t>However, the wafer test itself may induce defects to otherwise good dies. </a:t>
            </a:r>
          </a:p>
          <a:p>
            <a:pPr algn="just"/>
            <a:r>
              <a:rPr lang="en-IN" sz="2000" dirty="0" smtClean="0">
                <a:latin typeface="Times New Roman" pitchFamily="18" charset="0"/>
                <a:cs typeface="Times New Roman" pitchFamily="18" charset="0"/>
              </a:rPr>
              <a:t>Test-induced defects not only hurt overall manufacturing yield but also create problems for yield learning, so the source problems in testing should be identified quickly. </a:t>
            </a:r>
          </a:p>
          <a:p>
            <a:pPr algn="just"/>
            <a:r>
              <a:rPr lang="en-IN" sz="2000" dirty="0" smtClean="0">
                <a:latin typeface="Times New Roman" pitchFamily="18" charset="0"/>
                <a:cs typeface="Times New Roman" pitchFamily="18" charset="0"/>
              </a:rPr>
              <a:t>In the wafer acceptance test process, dies are probed in a predetermined order, so test-induced defects, also known as site-dependent faults, exhibit specific patterns that can be effectively captured in test paths.</a:t>
            </a: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In this paper, we analyze characteristics of test-induced defect patterns and define features that can be used by machine learning algorithms for the automatic detection of test-induced defects. </a:t>
            </a:r>
          </a:p>
          <a:p>
            <a:pPr algn="just">
              <a:lnSpc>
                <a:spcPct val="150000"/>
              </a:lnSpc>
            </a:pPr>
            <a:r>
              <a:rPr lang="en-IN" sz="2000" dirty="0" smtClean="0">
                <a:latin typeface="Times New Roman" pitchFamily="18" charset="0"/>
                <a:cs typeface="Times New Roman" pitchFamily="18" charset="0"/>
              </a:rPr>
              <a:t>Therefore, defective dies caused by the wafer test can be retested for yield improvement. </a:t>
            </a:r>
          </a:p>
          <a:p>
            <a:pPr algn="just">
              <a:lnSpc>
                <a:spcPct val="150000"/>
              </a:lnSpc>
            </a:pPr>
            <a:r>
              <a:rPr lang="en-IN" sz="2000" dirty="0" smtClean="0">
                <a:latin typeface="Times New Roman" pitchFamily="18" charset="0"/>
                <a:cs typeface="Times New Roman" pitchFamily="18" charset="0"/>
              </a:rPr>
              <a:t>Test data from six real products are used to validate the proposed method. Several machine learning algorithms have been applied, and experimental results show that our method is effective to distinguish between test-induced and fabrication-induced defects. </a:t>
            </a:r>
          </a:p>
          <a:p>
            <a:pPr algn="just">
              <a:lnSpc>
                <a:spcPct val="150000"/>
              </a:lnSpc>
            </a:pPr>
            <a:r>
              <a:rPr lang="en-IN" sz="2000" dirty="0" smtClean="0">
                <a:latin typeface="Times New Roman" pitchFamily="18" charset="0"/>
                <a:cs typeface="Times New Roman" pitchFamily="18" charset="0"/>
              </a:rPr>
              <a:t>On average, the prediction accuracy is higher than 97%.</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necessary, the wafer images are first separated into their chips. Afterwards, a localization of the separated chips takes place according to their position inside the wafer, i.e. the system separates the chips into inside and outside the wafer situated ones, including chips on the wafer border and beyond. </a:t>
            </a:r>
          </a:p>
          <a:p>
            <a:pPr algn="just">
              <a:lnSpc>
                <a:spcPct val="150000"/>
              </a:lnSpc>
            </a:pPr>
            <a:r>
              <a:rPr lang="en-IN" sz="2000" dirty="0" smtClean="0">
                <a:latin typeface="Times New Roman" pitchFamily="18" charset="0"/>
                <a:cs typeface="Times New Roman" pitchFamily="18" charset="0"/>
              </a:rPr>
              <a:t>In order to be able to counteract possible lower occurrences of individual error classes, we balanced all occurring classes. </a:t>
            </a:r>
          </a:p>
          <a:p>
            <a:pPr algn="just">
              <a:lnSpc>
                <a:spcPct val="150000"/>
              </a:lnSpc>
            </a:pPr>
            <a:r>
              <a:rPr lang="en-IN" sz="2000" dirty="0" smtClean="0">
                <a:latin typeface="Times New Roman" pitchFamily="18" charset="0"/>
                <a:cs typeface="Times New Roman" pitchFamily="18" charset="0"/>
              </a:rPr>
              <a:t>Afterwards, the chips are classified into inside and outside situated chips, as they are depending on the wafer border. </a:t>
            </a:r>
          </a:p>
          <a:p>
            <a:pPr algn="just">
              <a:lnSpc>
                <a:spcPct val="150000"/>
              </a:lnSpc>
            </a:pPr>
            <a:r>
              <a:rPr lang="en-IN" sz="2000" dirty="0" smtClean="0">
                <a:latin typeface="Times New Roman" pitchFamily="18" charset="0"/>
                <a:cs typeface="Times New Roman" pitchFamily="18" charset="0"/>
              </a:rPr>
              <a:t>This step is realized via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impose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on the matrix, its rank is always used as a minimization objective function. </a:t>
            </a:r>
          </a:p>
          <a:p>
            <a:pPr algn="just">
              <a:lnSpc>
                <a:spcPct val="150000"/>
              </a:lnSpc>
            </a:pPr>
            <a:r>
              <a:rPr lang="en-IN" sz="2000" dirty="0" smtClean="0">
                <a:latin typeface="Times New Roman" pitchFamily="18" charset="0"/>
                <a:cs typeface="Times New Roman" pitchFamily="18" charset="0"/>
              </a:rPr>
              <a:t>An intuitive analogy of rank is the Lo norm for a vector, which is the number of non-zero entries in a vector.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Automatic defect detection is a fundamental and vital topic in the research field of industrial intelligence. </a:t>
            </a:r>
          </a:p>
          <a:p>
            <a:pPr algn="just">
              <a:lnSpc>
                <a:spcPct val="150000"/>
              </a:lnSpc>
            </a:pPr>
            <a:r>
              <a:rPr lang="en-IN" sz="2000" dirty="0" smtClean="0">
                <a:latin typeface="Times New Roman" pitchFamily="18" charset="0"/>
                <a:cs typeface="Times New Roman" pitchFamily="18" charset="0"/>
              </a:rPr>
              <a:t>In this work, the authors develop a more flexible deep learning method for the industrial defect detection.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proposed method is demonstrated by detecting faults in plasma etch. </a:t>
            </a:r>
          </a:p>
          <a:p>
            <a:pPr algn="just">
              <a:lnSpc>
                <a:spcPct val="150000"/>
              </a:lnSpc>
            </a:pPr>
            <a:r>
              <a:rPr lang="en-IN" sz="2000" dirty="0" smtClean="0">
                <a:latin typeface="Times New Roman" pitchFamily="18" charset="0"/>
                <a:cs typeface="Times New Roman" pitchFamily="18" charset="0"/>
              </a:rPr>
              <a:t>This method is further improved by combining with principle component analysis in to handle large-scale data. A semi-supervised one-class SVM is used in to detect faults in reactive ion etching (RIE) systems.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0113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IN" sz="1600" dirty="0">
                          <a:latin typeface="Times New Roman" pitchFamily="18" charset="0"/>
                          <a:ea typeface="Times New Roman"/>
                          <a:cs typeface="Times New Roman" pitchFamily="18" charset="0"/>
                        </a:rPr>
                        <a:t>Exploiting expendable process-margins in DRAMs for run-time performance optimization</a:t>
                      </a:r>
                      <a:endParaRPr lang="en-IN" sz="11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IN" sz="1600">
                          <a:latin typeface="Times New Roman" pitchFamily="18" charset="0"/>
                          <a:ea typeface="Times New Roman"/>
                          <a:cs typeface="Times New Roman" pitchFamily="18" charset="0"/>
                        </a:rPr>
                        <a:t>Chandrasekar, K.; Goossens, S.; Weis, C.; Koedam, M.; Akesson, B.; Wehn, N.; Goossens, K. </a:t>
                      </a:r>
                      <a:endParaRPr lang="en-IN" sz="11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pitchFamily="18" charset="0"/>
                          <a:ea typeface="Calibri"/>
                          <a:cs typeface="Times New Roman" pitchFamily="18" charset="0"/>
                        </a:rPr>
                        <a:t>In this paper, we propose a generic post-manufacturing performance characterization methodology for DRAMs that identifies this excess in process-margins for any given DRAM device at runtime, while retaining the requisite margins for voltage (noise) and temperature variations.</a:t>
                      </a:r>
                      <a:endParaRPr lang="en-IN" sz="11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600" dirty="0">
                          <a:latin typeface="Times New Roman" pitchFamily="18" charset="0"/>
                          <a:ea typeface="Calibri"/>
                          <a:cs typeface="Times New Roman" pitchFamily="18" charset="0"/>
                        </a:rPr>
                        <a:t>Testing Open Defects in </a:t>
                      </a:r>
                      <a:r>
                        <a:rPr lang="en-US" sz="1600" dirty="0" err="1">
                          <a:latin typeface="Times New Roman" pitchFamily="18" charset="0"/>
                          <a:ea typeface="Calibri"/>
                          <a:cs typeface="Times New Roman" pitchFamily="18" charset="0"/>
                        </a:rPr>
                        <a:t>Memristor</a:t>
                      </a:r>
                      <a:r>
                        <a:rPr lang="en-US" sz="1600" dirty="0">
                          <a:latin typeface="Times New Roman" pitchFamily="18" charset="0"/>
                          <a:ea typeface="Calibri"/>
                          <a:cs typeface="Times New Roman" pitchFamily="18" charset="0"/>
                        </a:rPr>
                        <a:t>-Based Memories.</a:t>
                      </a:r>
                      <a:endParaRPr lang="en-IN" sz="11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a:latin typeface="Times New Roman" pitchFamily="18" charset="0"/>
                          <a:ea typeface="Calibri"/>
                          <a:cs typeface="Times New Roman" pitchFamily="18" charset="0"/>
                        </a:rPr>
                        <a:t>Hamdioui, S.; Taouil, M.; Haron, N.Z. </a:t>
                      </a:r>
                      <a:endParaRPr lang="en-IN" sz="11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pitchFamily="18" charset="0"/>
                          <a:ea typeface="Calibri"/>
                          <a:cs typeface="Times New Roman" pitchFamily="18" charset="0"/>
                        </a:rPr>
                        <a:t>This paper presents fault analysis and modeling for open defects based on electrical simulation, introduces fault models, and proposes test approaches for RRAMs.</a:t>
                      </a:r>
                      <a:endParaRPr lang="en-IN" sz="11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Analysis and modeling of systematic and defect related yield issues during early development of a new technology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Guldi, R.; Watts, J.; Paparao, S.; Catlett, D.; Montgomery, J.; Saeki, 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discusses several approaches to yield modeling that were useful during initial development of 64M DRAM technology</a:t>
                      </a:r>
                      <a:endParaRPr lang="en-IN" sz="11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The binomial test: A simple tool to identify process problems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Kaempf, U.; Ulrich, K.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yield distribution of a batch of wafers is an indicator of the type and behavior of defect sources in the manufacturing process. In a stable process, defects generated by these sources are evenly and randomly distributed, repetitive from wafer-to-wafer.</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524000" y="1371600"/>
            <a:ext cx="6934200" cy="4571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For the best deep-learning based classification model for wafer defective pattern recognition, VGG-16 is the best for both augmented dataset. However, Customized GAP-SV model is also showing the same best result in the case of using rotating dataset and there is one more benefit, the training time is half of VGG-16’s. GAP-SV model also could be the useful classification model when this is applied to the production. For the training data augmentation method, Rotating is better than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for wafer map data for all test cases. It looks like rotating is generating more realistic, unexpected and regularized dataset. For future works, Improving ‘Scratch’ and ‘Loc’ pattern’s prediction is required by generating an independent classification module for each class or by testing different network like Dense. To apply this to the production, a process flow and a certain model architecture for each process need to be defined more practically.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Chandrasekar</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Goossens</a:t>
            </a:r>
            <a:r>
              <a:rPr lang="en-IN" sz="1500" dirty="0" smtClean="0">
                <a:latin typeface="Times New Roman" pitchFamily="18" charset="0"/>
                <a:cs typeface="Times New Roman" pitchFamily="18" charset="0"/>
              </a:rPr>
              <a:t>, S.; Weis, C.; </a:t>
            </a:r>
            <a:r>
              <a:rPr lang="en-IN" sz="1500" dirty="0" err="1" smtClean="0">
                <a:latin typeface="Times New Roman" pitchFamily="18" charset="0"/>
                <a:cs typeface="Times New Roman" pitchFamily="18" charset="0"/>
              </a:rPr>
              <a:t>Koedam</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Akesson</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Wehn</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Goossens</a:t>
            </a:r>
            <a:r>
              <a:rPr lang="en-IN" sz="1500" dirty="0" smtClean="0">
                <a:latin typeface="Times New Roman" pitchFamily="18" charset="0"/>
                <a:cs typeface="Times New Roman" pitchFamily="18" charset="0"/>
              </a:rPr>
              <a:t>, K. Exploiting expendable process-margins in DRAMs for run-time performance optimization. In Proceedings of the </a:t>
            </a:r>
            <a:r>
              <a:rPr lang="en-IN" sz="1500" dirty="0" err="1" smtClean="0">
                <a:latin typeface="Times New Roman" pitchFamily="18" charset="0"/>
                <a:cs typeface="Times New Roman" pitchFamily="18" charset="0"/>
              </a:rPr>
              <a:t>Desig</a:t>
            </a:r>
            <a:r>
              <a:rPr lang="en-IN" sz="1500" dirty="0" smtClean="0">
                <a:latin typeface="Times New Roman" pitchFamily="18" charset="0"/>
                <a:cs typeface="Times New Roman" pitchFamily="18" charset="0"/>
              </a:rPr>
              <a:t>, Automation &amp; Test in Europe Conference &amp; Exhibition, Dresden, Germany, 24–28 March 2014; pp. 1–6. </a:t>
            </a:r>
          </a:p>
          <a:p>
            <a:pPr algn="just">
              <a:lnSpc>
                <a:spcPct val="160000"/>
              </a:lnSpc>
            </a:pPr>
            <a:r>
              <a:rPr lang="en-IN" sz="1500" dirty="0" smtClean="0">
                <a:latin typeface="Times New Roman" pitchFamily="18" charset="0"/>
                <a:cs typeface="Times New Roman" pitchFamily="18" charset="0"/>
              </a:rPr>
              <a:t>2. Huang, P.S.; Tsai, M.Y.; Huang, C.Y.; Lin, P.C.; Huang, L.; Chang, M.; Shih, S.; Lin, J. </a:t>
            </a:r>
            <a:r>
              <a:rPr lang="en-IN" sz="1500" dirty="0" err="1" smtClean="0">
                <a:latin typeface="Times New Roman" pitchFamily="18" charset="0"/>
                <a:cs typeface="Times New Roman" pitchFamily="18" charset="0"/>
              </a:rPr>
              <a:t>Warpage</a:t>
            </a:r>
            <a:r>
              <a:rPr lang="en-IN" sz="1500" dirty="0" smtClean="0">
                <a:latin typeface="Times New Roman" pitchFamily="18" charset="0"/>
                <a:cs typeface="Times New Roman" pitchFamily="18" charset="0"/>
              </a:rPr>
              <a:t>, stresses and KOZ of 3D TSV DRAM package during manufacturing processes. In Proceedings of the 14th International Conference on Electronic Materials and Packaging (EMAP), </a:t>
            </a:r>
            <a:r>
              <a:rPr lang="en-IN" sz="1500" dirty="0" err="1" smtClean="0">
                <a:latin typeface="Times New Roman" pitchFamily="18" charset="0"/>
                <a:cs typeface="Times New Roman" pitchFamily="18" charset="0"/>
              </a:rPr>
              <a:t>Lantau</a:t>
            </a:r>
            <a:r>
              <a:rPr lang="en-IN" sz="1500" dirty="0" smtClean="0">
                <a:latin typeface="Times New Roman" pitchFamily="18" charset="0"/>
                <a:cs typeface="Times New Roman" pitchFamily="18" charset="0"/>
              </a:rPr>
              <a:t> Island, Hong Kong, China, 13–16 December 2012; pp. 1–5. </a:t>
            </a:r>
          </a:p>
          <a:p>
            <a:pPr algn="just">
              <a:lnSpc>
                <a:spcPct val="160000"/>
              </a:lnSpc>
            </a:pP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Hamdioui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Taouil</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Haron</a:t>
            </a:r>
            <a:r>
              <a:rPr lang="en-IN" sz="1500" dirty="0" smtClean="0">
                <a:latin typeface="Times New Roman" pitchFamily="18" charset="0"/>
                <a:cs typeface="Times New Roman" pitchFamily="18" charset="0"/>
              </a:rPr>
              <a:t>, N.Z. Testing Open Defects in </a:t>
            </a:r>
            <a:r>
              <a:rPr lang="en-IN" sz="1500" dirty="0" err="1" smtClean="0">
                <a:latin typeface="Times New Roman" pitchFamily="18" charset="0"/>
                <a:cs typeface="Times New Roman" pitchFamily="18" charset="0"/>
              </a:rPr>
              <a:t>Memristor</a:t>
            </a:r>
            <a:r>
              <a:rPr lang="en-IN" sz="1500" dirty="0" smtClean="0">
                <a:latin typeface="Times New Roman" pitchFamily="18" charset="0"/>
                <a:cs typeface="Times New Roman" pitchFamily="18" charset="0"/>
              </a:rPr>
              <a:t>-Based Memories. IEEE Trans.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2013, 64, 247–259.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p>
          <a:p>
            <a:pPr algn="just">
              <a:lnSpc>
                <a:spcPct val="160000"/>
              </a:lnSpc>
            </a:pPr>
            <a:r>
              <a:rPr lang="en-IN" sz="1500" dirty="0" smtClean="0">
                <a:latin typeface="Times New Roman" pitchFamily="18" charset="0"/>
                <a:cs typeface="Times New Roman" pitchFamily="18" charset="0"/>
              </a:rPr>
              <a:t>4. </a:t>
            </a:r>
            <a:r>
              <a:rPr lang="en-IN" sz="1500" dirty="0" err="1" smtClean="0">
                <a:latin typeface="Times New Roman" pitchFamily="18" charset="0"/>
                <a:cs typeface="Times New Roman" pitchFamily="18" charset="0"/>
              </a:rPr>
              <a:t>Guldi</a:t>
            </a:r>
            <a:r>
              <a:rPr lang="en-IN" sz="1500" dirty="0" smtClean="0">
                <a:latin typeface="Times New Roman" pitchFamily="18" charset="0"/>
                <a:cs typeface="Times New Roman" pitchFamily="18" charset="0"/>
              </a:rPr>
              <a:t>, R.; Watts, J.; </a:t>
            </a:r>
            <a:r>
              <a:rPr lang="en-IN" sz="1500" dirty="0" err="1" smtClean="0">
                <a:latin typeface="Times New Roman" pitchFamily="18" charset="0"/>
                <a:cs typeface="Times New Roman" pitchFamily="18" charset="0"/>
              </a:rPr>
              <a:t>Paparao</a:t>
            </a:r>
            <a:r>
              <a:rPr lang="en-IN" sz="1500" dirty="0" smtClean="0">
                <a:latin typeface="Times New Roman" pitchFamily="18" charset="0"/>
                <a:cs typeface="Times New Roman" pitchFamily="18" charset="0"/>
              </a:rPr>
              <a:t>, S.; Catlett, D.; Montgomery, J.; Saeki, T. Analysis and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of systematic and defect related yield issues during early development of a new technology. </a:t>
            </a:r>
            <a:r>
              <a:rPr lang="en-IN" sz="1500" dirty="0" smtClean="0">
                <a:latin typeface="Times New Roman" pitchFamily="18" charset="0"/>
                <a:cs typeface="Times New Roman" pitchFamily="18" charset="0"/>
              </a:rPr>
              <a:t>In Proceedings of the Advanced Semiconductor Manufacturing Conference and Workshop, Boston, MA, USA, 23–25 September 1998; Volume 4, pp. 7–12.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L.; Cockburn, B. An optimal march test for locating faults in DRAMs. In Proceedings of the 1993 IEEE International Workshop on Memory Testing, San Jose, CA, USA, 9–10 August 1993; pp. 61–66</a:t>
            </a:r>
          </a:p>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Kaempf</a:t>
            </a:r>
            <a:r>
              <a:rPr lang="en-IN" sz="1600" dirty="0" smtClean="0">
                <a:latin typeface="Times New Roman" pitchFamily="18" charset="0"/>
                <a:cs typeface="Times New Roman" pitchFamily="18" charset="0"/>
              </a:rPr>
              <a:t>, U.; Ulrich, K. The binomial test: A simple tool to identify process problems. IEEE Trans. </a:t>
            </a:r>
            <a:r>
              <a:rPr lang="en-IN" sz="1600" dirty="0" err="1" smtClean="0">
                <a:latin typeface="Times New Roman" pitchFamily="18" charset="0"/>
                <a:cs typeface="Times New Roman" pitchFamily="18" charset="0"/>
              </a:rPr>
              <a:t>Semicond</a:t>
            </a:r>
            <a:r>
              <a:rPr lang="en-IN" sz="1600" dirty="0" smtClean="0">
                <a:latin typeface="Times New Roman" pitchFamily="18" charset="0"/>
                <a:cs typeface="Times New Roman" pitchFamily="18" charset="0"/>
              </a:rPr>
              <a:t>. Manuf. 1995, 8, 160–166.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Baly</a:t>
            </a:r>
            <a:r>
              <a:rPr lang="en-IN" sz="1600" dirty="0" smtClean="0">
                <a:latin typeface="Times New Roman" pitchFamily="18" charset="0"/>
                <a:cs typeface="Times New Roman" pitchFamily="18" charset="0"/>
              </a:rPr>
              <a:t>, R.; Hajj, H. Wafer Classification Using Support Vector Machines. IEEE Trans. </a:t>
            </a:r>
            <a:r>
              <a:rPr lang="en-IN" sz="1600" dirty="0" err="1" smtClean="0">
                <a:latin typeface="Times New Roman" pitchFamily="18" charset="0"/>
                <a:cs typeface="Times New Roman" pitchFamily="18" charset="0"/>
              </a:rPr>
              <a:t>Semicond</a:t>
            </a:r>
            <a:r>
              <a:rPr lang="en-IN" sz="1600" dirty="0" smtClean="0">
                <a:latin typeface="Times New Roman" pitchFamily="18" charset="0"/>
                <a:cs typeface="Times New Roman" pitchFamily="18" charset="0"/>
              </a:rPr>
              <a:t>. Manuf. 2012, 25, 373–383.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8. Dong, H.; Chen, N.; Wang, K. Wafer yield prediction using derived spatial variables. Qual. </a:t>
            </a:r>
            <a:r>
              <a:rPr lang="en-IN" sz="1600" dirty="0" err="1" smtClean="0">
                <a:latin typeface="Times New Roman" pitchFamily="18" charset="0"/>
                <a:cs typeface="Times New Roman" pitchFamily="18" charset="0"/>
              </a:rPr>
              <a:t>Reliab</a:t>
            </a:r>
            <a:r>
              <a:rPr lang="en-IN" sz="1600" dirty="0" smtClean="0">
                <a:latin typeface="Times New Roman" pitchFamily="18" charset="0"/>
                <a:cs typeface="Times New Roman" pitchFamily="18" charset="0"/>
              </a:rPr>
              <a:t>. Eng. Int. 2017, 33, 2327–2342.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Puggini</a:t>
            </a:r>
            <a:r>
              <a:rPr lang="en-IN" sz="1600" dirty="0" smtClean="0">
                <a:latin typeface="Times New Roman" pitchFamily="18" charset="0"/>
                <a:cs typeface="Times New Roman" pitchFamily="18" charset="0"/>
              </a:rPr>
              <a:t>, L.; Doyle, J.; </a:t>
            </a:r>
            <a:r>
              <a:rPr lang="en-IN" sz="1600" dirty="0" err="1" smtClean="0">
                <a:latin typeface="Times New Roman" pitchFamily="18" charset="0"/>
                <a:cs typeface="Times New Roman" pitchFamily="18" charset="0"/>
              </a:rPr>
              <a:t>McLoone</a:t>
            </a:r>
            <a:r>
              <a:rPr lang="en-IN" sz="1600" dirty="0" smtClean="0">
                <a:latin typeface="Times New Roman" pitchFamily="18" charset="0"/>
                <a:cs typeface="Times New Roman" pitchFamily="18" charset="0"/>
              </a:rPr>
              <a:t>, S. Fault Detection using Random Forest Similarity Distance. IFAC </a:t>
            </a:r>
            <a:r>
              <a:rPr lang="en-IN" sz="1600" dirty="0" err="1" smtClean="0">
                <a:latin typeface="Times New Roman" pitchFamily="18" charset="0"/>
                <a:cs typeface="Times New Roman" pitchFamily="18" charset="0"/>
              </a:rPr>
              <a:t>PapersOnLine</a:t>
            </a:r>
            <a:r>
              <a:rPr lang="en-IN" sz="1600" dirty="0" smtClean="0">
                <a:latin typeface="Times New Roman" pitchFamily="18" charset="0"/>
                <a:cs typeface="Times New Roman" pitchFamily="18" charset="0"/>
              </a:rPr>
              <a:t> 2015, 48, 583–588.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Saqlain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Jargalsaikhan</a:t>
            </a:r>
            <a:r>
              <a:rPr lang="en-IN" sz="1600" dirty="0" smtClean="0">
                <a:latin typeface="Times New Roman" pitchFamily="18" charset="0"/>
                <a:cs typeface="Times New Roman" pitchFamily="18" charset="0"/>
              </a:rPr>
              <a:t>, B.; Lee, J.Y. A Voting Ensemble Classifier for Wafer Map Defect Patterns Identification in Semiconductor Manufacturing. IEEE Trans. </a:t>
            </a:r>
            <a:r>
              <a:rPr lang="en-IN" sz="1600" dirty="0" err="1" smtClean="0">
                <a:latin typeface="Times New Roman" pitchFamily="18" charset="0"/>
                <a:cs typeface="Times New Roman" pitchFamily="18" charset="0"/>
              </a:rPr>
              <a:t>Semicond</a:t>
            </a:r>
            <a:r>
              <a:rPr lang="en-IN" sz="1600" dirty="0" smtClean="0">
                <a:latin typeface="Times New Roman" pitchFamily="18" charset="0"/>
                <a:cs typeface="Times New Roman" pitchFamily="18" charset="0"/>
              </a:rPr>
              <a:t>. Manuf. 2019, 32, 171–182.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7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1396</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Machine Learning Based Detection Method for Wafer Test Induced Defects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2021-04-30T16:25:10Z</dcterms:modified>
</cp:coreProperties>
</file>