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4" r:id="rId3"/>
    <p:sldId id="257" r:id="rId4"/>
    <p:sldId id="258" r:id="rId5"/>
    <p:sldId id="259" r:id="rId6"/>
    <p:sldId id="261" r:id="rId7"/>
    <p:sldId id="260" r:id="rId8"/>
    <p:sldId id="262" r:id="rId9"/>
    <p:sldId id="263"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1/22/2020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1/22/2020</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US" b="1" dirty="0" smtClean="0"/>
              <a:t>Cloud Based Smart Food Quality Monitoring System</a:t>
            </a:r>
            <a:endParaRPr lang="en-US" dirty="0"/>
          </a:p>
        </p:txBody>
      </p:sp>
      <p:sp>
        <p:nvSpPr>
          <p:cNvPr id="3" name="Subtitle 2"/>
          <p:cNvSpPr>
            <a:spLocks noGrp="1"/>
          </p:cNvSpPr>
          <p:nvPr>
            <p:ph type="subTitle" idx="1"/>
          </p:nvPr>
        </p:nvSpPr>
        <p:spPr/>
        <p:txBody>
          <a:bodyPr/>
          <a:lstStyle/>
          <a:p>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ABSTRACT</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The evolution of multipurpose sensors over the last decades has been investigated with the aim of developing innovative devices with applications in several </a:t>
            </a:r>
            <a:r>
              <a:rPr lang="en-US" dirty="0" err="1" smtClean="0"/>
              <a:t>ﬁelds</a:t>
            </a:r>
            <a:r>
              <a:rPr lang="en-US" dirty="0" smtClean="0"/>
              <a:t> of technology, including in the food industry. The integration of such sensors in food packaging technology has paved the way for intelligent food packaging. </a:t>
            </a:r>
          </a:p>
          <a:p>
            <a:endParaRPr lang="en-US" dirty="0" smtClean="0"/>
          </a:p>
          <a:p>
            <a:r>
              <a:rPr lang="en-US" dirty="0" smtClean="0"/>
              <a:t>These integrated systems are capable of providing reliable information about the quality of the food products during their storage period. To accomplish this goal, intelligent packs use a variety of sensors suited for monitoring the quality and safety of food products by recording the evolution of parameters like the quantity of pathogen agents, gases, temperature, humidity and storage period. </a:t>
            </a:r>
          </a:p>
          <a:p>
            <a:endParaRPr lang="en-US" dirty="0" smtClean="0"/>
          </a:p>
          <a:p>
            <a:r>
              <a:rPr lang="en-US" dirty="0" smtClean="0"/>
              <a:t>This technology, when combined with </a:t>
            </a:r>
            <a:r>
              <a:rPr lang="en-US" dirty="0" err="1" smtClean="0"/>
              <a:t>IoT</a:t>
            </a:r>
            <a:r>
              <a:rPr lang="en-US" dirty="0" smtClean="0"/>
              <a:t>, is able to provide a lot more information than conventional food inspection technologies, which are limited to weight, volume, color and aspect inspection.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762000"/>
            <a:ext cx="7848600" cy="5364163"/>
          </a:xfrm>
        </p:spPr>
        <p:txBody>
          <a:bodyPr>
            <a:normAutofit fontScale="70000" lnSpcReduction="20000"/>
          </a:bodyPr>
          <a:lstStyle/>
          <a:p>
            <a:r>
              <a:rPr lang="en-US" dirty="0" smtClean="0"/>
              <a:t>The original system described in this work relies on a simple but effective method of integrated food monitoring, right at the client home, suitable for user prepared vacuum-packed foods. </a:t>
            </a:r>
          </a:p>
          <a:p>
            <a:endParaRPr lang="en-US" dirty="0" smtClean="0"/>
          </a:p>
          <a:p>
            <a:r>
              <a:rPr lang="en-US" dirty="0" smtClean="0"/>
              <a:t>It builds upon the </a:t>
            </a:r>
            <a:r>
              <a:rPr lang="en-US" dirty="0" err="1" smtClean="0"/>
              <a:t>IoT</a:t>
            </a:r>
            <a:r>
              <a:rPr lang="en-US" dirty="0" smtClean="0"/>
              <a:t> concept and is able to create a network of interconnected devices. By using this approach, we are able to combine actuators and sensing  devices also providing a common operating picture (COP) by sharing information over the platforms. </a:t>
            </a:r>
          </a:p>
          <a:p>
            <a:endParaRPr lang="en-US" dirty="0" smtClean="0"/>
          </a:p>
          <a:p>
            <a:r>
              <a:rPr lang="en-US" dirty="0" smtClean="0"/>
              <a:t>More precisely, our system consists of gas, temperature and humidity sensors, which provide the essential information needed for evaluating the quality of the packed product. This information is transmitted wirelessly to a computer system providing an interface where the user can observe the evolution of the product quality over time.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l"/>
            <a:r>
              <a:rPr lang="en-US" dirty="0" smtClean="0"/>
              <a:t>Existing System</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The research theme food quality and safety  management addresses topics like food safety culture effectiveness of auditing; food handler compliance behavior safety governance and FSMS performance in emerging countries; effectiveness supplier control systems control systems for particular foods.</a:t>
            </a:r>
          </a:p>
          <a:p>
            <a:endParaRPr lang="en-US" dirty="0" smtClean="0"/>
          </a:p>
          <a:p>
            <a:r>
              <a:rPr lang="en-US" dirty="0" smtClean="0"/>
              <a:t>In Existing system there is no proper food quality maintained by private hotels and schools so the quality less food served to people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DisAdvantages</a:t>
            </a:r>
            <a:endParaRPr lang="en-US" dirty="0"/>
          </a:p>
        </p:txBody>
      </p:sp>
      <p:sp>
        <p:nvSpPr>
          <p:cNvPr id="3" name="Content Placeholder 2"/>
          <p:cNvSpPr>
            <a:spLocks noGrp="1"/>
          </p:cNvSpPr>
          <p:nvPr>
            <p:ph idx="1"/>
          </p:nvPr>
        </p:nvSpPr>
        <p:spPr/>
        <p:txBody>
          <a:bodyPr/>
          <a:lstStyle/>
          <a:p>
            <a:r>
              <a:rPr lang="en-US" dirty="0" smtClean="0"/>
              <a:t>There are many chances for the food to get spoiled due to temperature, humidity and other environment factors.</a:t>
            </a:r>
          </a:p>
          <a:p>
            <a:endParaRPr lang="en-US" dirty="0" smtClean="0"/>
          </a:p>
          <a:p>
            <a:r>
              <a:rPr lang="en-US" dirty="0" smtClean="0"/>
              <a:t>No proper communication between food distributor and Government </a:t>
            </a:r>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Proposed System</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The Quality of the food needs to be monitored and it must be prevented from rotting and decaying by the atmospheric factors like temperature, humidity and dark.</a:t>
            </a:r>
          </a:p>
          <a:p>
            <a:endParaRPr lang="en-US" dirty="0" smtClean="0"/>
          </a:p>
          <a:p>
            <a:r>
              <a:rPr lang="en-US" dirty="0" smtClean="0"/>
              <a:t>We present a new method, suitable for food quality management by wirelessly monitoring pH level changes in food with a flexible pH sensor embedded in a </a:t>
            </a:r>
            <a:r>
              <a:rPr lang="en-US" dirty="0" err="1" smtClean="0"/>
              <a:t>batteryless</a:t>
            </a:r>
            <a:r>
              <a:rPr lang="en-US" dirty="0" smtClean="0"/>
              <a:t> radio-</a:t>
            </a:r>
            <a:r>
              <a:rPr lang="en-US" dirty="0" err="1" smtClean="0"/>
              <a:t>fre</a:t>
            </a:r>
            <a:r>
              <a:rPr lang="en-US" dirty="0" smtClean="0"/>
              <a:t>-</a:t>
            </a:r>
            <a:r>
              <a:rPr lang="en-US" dirty="0" err="1" smtClean="0"/>
              <a:t>quency</a:t>
            </a:r>
            <a:r>
              <a:rPr lang="en-US" dirty="0" smtClean="0"/>
              <a:t> (RF) transponder.</a:t>
            </a:r>
          </a:p>
          <a:p>
            <a:endParaRPr lang="en-US" dirty="0" smtClean="0"/>
          </a:p>
          <a:p>
            <a:r>
              <a:rPr lang="en-US" dirty="0" smtClean="0"/>
              <a:t> The wireless sensor tag includes a flexible pH sensor based on miniature iridium oxide (</a:t>
            </a:r>
            <a:r>
              <a:rPr lang="en-US" dirty="0" err="1" smtClean="0"/>
              <a:t>IrO</a:t>
            </a:r>
            <a:r>
              <a:rPr lang="en-US" dirty="0" smtClean="0"/>
              <a:t> x) and silver chloride (</a:t>
            </a:r>
            <a:r>
              <a:rPr lang="en-US" dirty="0" err="1" smtClean="0"/>
              <a:t>AgCl</a:t>
            </a:r>
            <a:r>
              <a:rPr lang="en-US" dirty="0" smtClean="0"/>
              <a:t>) sensing electrodes integrated on a deformable substrate, and </a:t>
            </a:r>
            <a:r>
              <a:rPr lang="en-US" dirty="0" err="1" smtClean="0"/>
              <a:t>batteryless</a:t>
            </a:r>
            <a:r>
              <a:rPr lang="en-US" dirty="0" smtClean="0"/>
              <a:t> wireless communication circuitry.</a:t>
            </a:r>
          </a:p>
          <a:p>
            <a:endParaRPr lang="en-US" dirty="0" smtClean="0"/>
          </a:p>
          <a:p>
            <a:r>
              <a:rPr lang="en-US" dirty="0" smtClean="0"/>
              <a:t>It allows any node to freely join or quit the network. All nodes have equal rights in the chain, with a collective maintenance of one chain by the whole network making it a  decentralized network.</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Advantages</a:t>
            </a:r>
            <a:endParaRPr lang="en-US" dirty="0"/>
          </a:p>
        </p:txBody>
      </p:sp>
      <p:sp>
        <p:nvSpPr>
          <p:cNvPr id="3" name="Content Placeholder 2"/>
          <p:cNvSpPr>
            <a:spLocks noGrp="1"/>
          </p:cNvSpPr>
          <p:nvPr>
            <p:ph idx="1"/>
          </p:nvPr>
        </p:nvSpPr>
        <p:spPr/>
        <p:txBody>
          <a:bodyPr/>
          <a:lstStyle/>
          <a:p>
            <a:r>
              <a:rPr lang="en-US" dirty="0" smtClean="0"/>
              <a:t>Using PH Sensor we detect food quality</a:t>
            </a:r>
          </a:p>
          <a:p>
            <a:endParaRPr lang="en-US" dirty="0" smtClean="0"/>
          </a:p>
          <a:p>
            <a:r>
              <a:rPr lang="en-US" dirty="0" smtClean="0"/>
              <a:t>The quality value is updated in cloud server </a:t>
            </a:r>
          </a:p>
          <a:p>
            <a:endParaRPr lang="en-US" dirty="0" smtClean="0"/>
          </a:p>
          <a:p>
            <a:r>
              <a:rPr lang="en-US" dirty="0" smtClean="0"/>
              <a:t>Government can easily maintain food quality of each food distribution center</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Literature Survey</a:t>
            </a:r>
            <a:endParaRPr lang="en-US" dirty="0"/>
          </a:p>
        </p:txBody>
      </p:sp>
      <p:graphicFrame>
        <p:nvGraphicFramePr>
          <p:cNvPr id="4" name="Content Placeholder 3"/>
          <p:cNvGraphicFramePr>
            <a:graphicFrameLocks noGrp="1"/>
          </p:cNvGraphicFramePr>
          <p:nvPr>
            <p:ph idx="1"/>
          </p:nvPr>
        </p:nvGraphicFramePr>
        <p:xfrm>
          <a:off x="1435100" y="1447800"/>
          <a:ext cx="7499352" cy="6492240"/>
        </p:xfrm>
        <a:graphic>
          <a:graphicData uri="http://schemas.openxmlformats.org/drawingml/2006/table">
            <a:tbl>
              <a:tblPr firstRow="1" bandRow="1">
                <a:tableStyleId>{5C22544A-7EE6-4342-B048-85BDC9FD1C3A}</a:tableStyleId>
              </a:tblPr>
              <a:tblGrid>
                <a:gridCol w="1874838"/>
                <a:gridCol w="1874838"/>
                <a:gridCol w="1874838"/>
                <a:gridCol w="1874838"/>
              </a:tblGrid>
              <a:tr h="370840">
                <a:tc>
                  <a:txBody>
                    <a:bodyPr/>
                    <a:lstStyle/>
                    <a:p>
                      <a:r>
                        <a:rPr lang="en-US" dirty="0" smtClean="0"/>
                        <a:t>Title</a:t>
                      </a:r>
                      <a:endParaRPr lang="en-US" dirty="0"/>
                    </a:p>
                  </a:txBody>
                  <a:tcPr/>
                </a:tc>
                <a:tc>
                  <a:txBody>
                    <a:bodyPr/>
                    <a:lstStyle/>
                    <a:p>
                      <a:r>
                        <a:rPr lang="en-US" dirty="0" smtClean="0"/>
                        <a:t>Author Name/Year</a:t>
                      </a:r>
                      <a:endParaRPr lang="en-US" dirty="0"/>
                    </a:p>
                  </a:txBody>
                  <a:tcPr/>
                </a:tc>
                <a:tc>
                  <a:txBody>
                    <a:bodyPr/>
                    <a:lstStyle/>
                    <a:p>
                      <a:r>
                        <a:rPr lang="en-US" dirty="0" smtClean="0"/>
                        <a:t>Technique Used</a:t>
                      </a:r>
                      <a:endParaRPr lang="en-US" dirty="0"/>
                    </a:p>
                  </a:txBody>
                  <a:tcPr/>
                </a:tc>
                <a:tc>
                  <a:txBody>
                    <a:bodyPr/>
                    <a:lstStyle/>
                    <a:p>
                      <a:r>
                        <a:rPr lang="en-US" dirty="0" smtClean="0"/>
                        <a:t>Draw</a:t>
                      </a:r>
                      <a:r>
                        <a:rPr lang="en-US" baseline="0" dirty="0" smtClean="0"/>
                        <a:t> Backs</a:t>
                      </a:r>
                      <a:endParaRPr lang="en-US" dirty="0"/>
                    </a:p>
                  </a:txBody>
                  <a:tcPr/>
                </a:tc>
              </a:tr>
              <a:tr h="370840">
                <a:tc>
                  <a:txBody>
                    <a:bodyPr/>
                    <a:lstStyle/>
                    <a:p>
                      <a:r>
                        <a:rPr kumimoji="0" lang="en-US" sz="1800" i="1" kern="1200" dirty="0" smtClean="0">
                          <a:solidFill>
                            <a:schemeClr val="dk1"/>
                          </a:solidFill>
                          <a:latin typeface="+mn-lt"/>
                          <a:ea typeface="+mn-ea"/>
                          <a:cs typeface="+mn-cs"/>
                        </a:rPr>
                        <a:t>A Peer-to-Peer Electronic Cash System</a:t>
                      </a:r>
                      <a:endParaRPr lang="en-US" dirty="0"/>
                    </a:p>
                  </a:txBody>
                  <a:tcPr/>
                </a:tc>
                <a:tc>
                  <a:txBody>
                    <a:bodyPr/>
                    <a:lstStyle/>
                    <a:p>
                      <a:r>
                        <a:rPr kumimoji="0" lang="en-US" sz="1800" kern="1200" dirty="0" smtClean="0">
                          <a:solidFill>
                            <a:schemeClr val="dk1"/>
                          </a:solidFill>
                          <a:latin typeface="+mn-lt"/>
                          <a:ea typeface="+mn-ea"/>
                          <a:cs typeface="+mn-cs"/>
                        </a:rPr>
                        <a:t>S. </a:t>
                      </a:r>
                      <a:r>
                        <a:rPr kumimoji="0" lang="en-US" sz="1800" kern="1200" dirty="0" err="1" smtClean="0">
                          <a:solidFill>
                            <a:schemeClr val="dk1"/>
                          </a:solidFill>
                          <a:latin typeface="+mn-lt"/>
                          <a:ea typeface="+mn-ea"/>
                          <a:cs typeface="+mn-cs"/>
                        </a:rPr>
                        <a:t>Nakamoto</a:t>
                      </a:r>
                      <a:r>
                        <a:rPr kumimoji="0" lang="en-US" sz="1800" kern="1200" dirty="0" smtClean="0">
                          <a:solidFill>
                            <a:schemeClr val="dk1"/>
                          </a:solidFill>
                          <a:latin typeface="+mn-lt"/>
                          <a:ea typeface="+mn-ea"/>
                          <a:cs typeface="+mn-cs"/>
                        </a:rPr>
                        <a:t>. (2008)</a:t>
                      </a:r>
                      <a:endParaRPr lang="en-US" dirty="0"/>
                    </a:p>
                  </a:txBody>
                  <a:tcPr/>
                </a:tc>
                <a:tc>
                  <a:txBody>
                    <a:bodyPr/>
                    <a:lstStyle/>
                    <a:p>
                      <a:r>
                        <a:rPr lang="en-US" dirty="0" err="1" smtClean="0"/>
                        <a:t>Bitcoin</a:t>
                      </a:r>
                      <a:r>
                        <a:rPr lang="en-US" dirty="0" smtClean="0"/>
                        <a:t> </a:t>
                      </a:r>
                      <a:endParaRPr lang="en-US" dirty="0"/>
                    </a:p>
                  </a:txBody>
                  <a:tcPr/>
                </a:tc>
                <a:tc>
                  <a:txBody>
                    <a:bodyPr/>
                    <a:lstStyle/>
                    <a:p>
                      <a:r>
                        <a:rPr lang="en-US" dirty="0" smtClean="0"/>
                        <a:t>Network </a:t>
                      </a:r>
                      <a:r>
                        <a:rPr lang="en-US" baseline="0" dirty="0" smtClean="0"/>
                        <a:t> peer affected by hackers</a:t>
                      </a:r>
                      <a:endParaRPr lang="en-US" dirty="0"/>
                    </a:p>
                  </a:txBody>
                  <a:tcPr/>
                </a:tc>
              </a:tr>
              <a:tr h="370840">
                <a:tc>
                  <a:txBody>
                    <a:bodyPr/>
                    <a:lstStyle/>
                    <a:p>
                      <a:r>
                        <a:rPr kumimoji="0" lang="en-US" sz="1800" kern="1200" dirty="0" smtClean="0">
                          <a:solidFill>
                            <a:schemeClr val="dk1"/>
                          </a:solidFill>
                          <a:latin typeface="+mn-lt"/>
                          <a:ea typeface="+mn-ea"/>
                          <a:cs typeface="+mn-cs"/>
                        </a:rPr>
                        <a:t>Secure attribute-based signature</a:t>
                      </a:r>
                    </a:p>
                    <a:p>
                      <a:r>
                        <a:rPr kumimoji="0" lang="en-US" sz="1800" kern="1200" dirty="0" smtClean="0">
                          <a:solidFill>
                            <a:schemeClr val="dk1"/>
                          </a:solidFill>
                          <a:latin typeface="+mn-lt"/>
                          <a:ea typeface="+mn-ea"/>
                          <a:cs typeface="+mn-cs"/>
                        </a:rPr>
                        <a:t>scheme with multiple authorities for </a:t>
                      </a:r>
                      <a:r>
                        <a:rPr kumimoji="0" lang="en-US" sz="1800" kern="1200" dirty="0" err="1" smtClean="0">
                          <a:solidFill>
                            <a:schemeClr val="dk1"/>
                          </a:solidFill>
                          <a:latin typeface="+mn-lt"/>
                          <a:ea typeface="+mn-ea"/>
                          <a:cs typeface="+mn-cs"/>
                        </a:rPr>
                        <a:t>blockchain</a:t>
                      </a:r>
                      <a:r>
                        <a:rPr kumimoji="0" lang="en-US" sz="1800" kern="1200" dirty="0" smtClean="0">
                          <a:solidFill>
                            <a:schemeClr val="dk1"/>
                          </a:solidFill>
                          <a:latin typeface="+mn-lt"/>
                          <a:ea typeface="+mn-ea"/>
                          <a:cs typeface="+mn-cs"/>
                        </a:rPr>
                        <a:t> in electronic health</a:t>
                      </a:r>
                    </a:p>
                    <a:p>
                      <a:r>
                        <a:rPr kumimoji="0" lang="en-US" sz="1800" kern="1200" dirty="0" smtClean="0">
                          <a:solidFill>
                            <a:schemeClr val="dk1"/>
                          </a:solidFill>
                          <a:latin typeface="+mn-lt"/>
                          <a:ea typeface="+mn-ea"/>
                          <a:cs typeface="+mn-cs"/>
                        </a:rPr>
                        <a:t>records systems</a:t>
                      </a:r>
                      <a:endParaRPr lang="en-US" dirty="0"/>
                    </a:p>
                  </a:txBody>
                  <a:tcPr/>
                </a:tc>
                <a:tc>
                  <a:txBody>
                    <a:bodyPr/>
                    <a:lstStyle/>
                    <a:p>
                      <a:r>
                        <a:rPr kumimoji="0" lang="en-US" sz="1800" kern="1200" dirty="0" smtClean="0">
                          <a:solidFill>
                            <a:schemeClr val="dk1"/>
                          </a:solidFill>
                          <a:latin typeface="+mn-lt"/>
                          <a:ea typeface="+mn-ea"/>
                          <a:cs typeface="+mn-cs"/>
                        </a:rPr>
                        <a:t>R. </a:t>
                      </a:r>
                      <a:r>
                        <a:rPr kumimoji="0" lang="en-US" sz="1800" kern="1200" dirty="0" err="1" smtClean="0">
                          <a:solidFill>
                            <a:schemeClr val="dk1"/>
                          </a:solidFill>
                          <a:latin typeface="+mn-lt"/>
                          <a:ea typeface="+mn-ea"/>
                          <a:cs typeface="+mn-cs"/>
                        </a:rPr>
                        <a:t>Guo</a:t>
                      </a:r>
                      <a:r>
                        <a:rPr kumimoji="0" lang="en-US" sz="1800" kern="1200" dirty="0" smtClean="0">
                          <a:solidFill>
                            <a:schemeClr val="dk1"/>
                          </a:solidFill>
                          <a:latin typeface="+mn-lt"/>
                          <a:ea typeface="+mn-ea"/>
                          <a:cs typeface="+mn-cs"/>
                        </a:rPr>
                        <a:t>, H. Shi, Q. Zhao, and D. </a:t>
                      </a:r>
                      <a:r>
                        <a:rPr kumimoji="0" lang="en-US" sz="1800" kern="1200" dirty="0" err="1" smtClean="0">
                          <a:solidFill>
                            <a:schemeClr val="dk1"/>
                          </a:solidFill>
                          <a:latin typeface="+mn-lt"/>
                          <a:ea typeface="+mn-ea"/>
                          <a:cs typeface="+mn-cs"/>
                        </a:rPr>
                        <a:t>Zheng</a:t>
                      </a:r>
                      <a:r>
                        <a:rPr kumimoji="0" lang="en-US" sz="1800" kern="1200" dirty="0" smtClean="0">
                          <a:solidFill>
                            <a:schemeClr val="dk1"/>
                          </a:solidFill>
                          <a:latin typeface="+mn-lt"/>
                          <a:ea typeface="+mn-ea"/>
                          <a:cs typeface="+mn-cs"/>
                        </a:rPr>
                        <a:t>,  / 2018</a:t>
                      </a:r>
                      <a:endParaRPr lang="en-US" dirty="0"/>
                    </a:p>
                  </a:txBody>
                  <a:tcPr/>
                </a:tc>
                <a:tc>
                  <a:txBody>
                    <a:bodyPr/>
                    <a:lstStyle/>
                    <a:p>
                      <a:r>
                        <a:rPr lang="en-US" dirty="0" smtClean="0"/>
                        <a:t>computational bilinear </a:t>
                      </a:r>
                      <a:r>
                        <a:rPr lang="en-US" dirty="0" err="1" smtClean="0"/>
                        <a:t>Diffie</a:t>
                      </a:r>
                      <a:r>
                        <a:rPr lang="en-US" dirty="0" smtClean="0"/>
                        <a:t>-Hellman</a:t>
                      </a:r>
                      <a:endParaRPr lang="en-US" dirty="0"/>
                    </a:p>
                  </a:txBody>
                  <a:tcPr/>
                </a:tc>
                <a:tc>
                  <a:txBody>
                    <a:bodyPr/>
                    <a:lstStyle/>
                    <a:p>
                      <a:r>
                        <a:rPr lang="en-US" dirty="0" smtClean="0"/>
                        <a:t>protocol resists collusion attack and</a:t>
                      </a:r>
                      <a:r>
                        <a:rPr lang="en-US" baseline="0" dirty="0" smtClean="0"/>
                        <a:t> </a:t>
                      </a:r>
                      <a:r>
                        <a:rPr lang="en-US" dirty="0" smtClean="0"/>
                        <a:t>corrupted data authorities.</a:t>
                      </a:r>
                      <a:endParaRPr lang="en-US" dirty="0"/>
                    </a:p>
                  </a:txBody>
                  <a:tcPr/>
                </a:tc>
              </a:tr>
              <a:tr h="370840">
                <a:tc>
                  <a:txBody>
                    <a:bodyPr/>
                    <a:lstStyle/>
                    <a:p>
                      <a:r>
                        <a:rPr kumimoji="0" lang="en-US" sz="1800" kern="1200" dirty="0" smtClean="0">
                          <a:solidFill>
                            <a:schemeClr val="dk1"/>
                          </a:solidFill>
                          <a:latin typeface="+mn-lt"/>
                          <a:ea typeface="+mn-ea"/>
                          <a:cs typeface="+mn-cs"/>
                        </a:rPr>
                        <a:t>Application of </a:t>
                      </a:r>
                      <a:r>
                        <a:rPr kumimoji="0" lang="en-US" sz="1800" kern="1200" dirty="0" err="1" smtClean="0">
                          <a:solidFill>
                            <a:schemeClr val="dk1"/>
                          </a:solidFill>
                          <a:latin typeface="+mn-lt"/>
                          <a:ea typeface="+mn-ea"/>
                          <a:cs typeface="+mn-cs"/>
                        </a:rPr>
                        <a:t>blockchain</a:t>
                      </a:r>
                      <a:r>
                        <a:rPr kumimoji="0" lang="en-US" sz="1800" kern="1200" dirty="0" smtClean="0">
                          <a:solidFill>
                            <a:schemeClr val="dk1"/>
                          </a:solidFill>
                          <a:latin typeface="+mn-lt"/>
                          <a:ea typeface="+mn-ea"/>
                          <a:cs typeface="+mn-cs"/>
                        </a:rPr>
                        <a:t> to trade</a:t>
                      </a:r>
                    </a:p>
                    <a:p>
                      <a:r>
                        <a:rPr kumimoji="0" lang="en-US" sz="1800" kern="1200" dirty="0" smtClean="0">
                          <a:solidFill>
                            <a:schemeClr val="dk1"/>
                          </a:solidFill>
                          <a:latin typeface="+mn-lt"/>
                          <a:ea typeface="+mn-ea"/>
                          <a:cs typeface="+mn-cs"/>
                        </a:rPr>
                        <a:t>clearing</a:t>
                      </a:r>
                      <a:endParaRPr lang="en-US" dirty="0"/>
                    </a:p>
                  </a:txBody>
                  <a:tcPr/>
                </a:tc>
                <a:tc>
                  <a:txBody>
                    <a:bodyPr/>
                    <a:lstStyle/>
                    <a:p>
                      <a:r>
                        <a:rPr kumimoji="0" lang="en-US" sz="1800" kern="1200" dirty="0" smtClean="0">
                          <a:solidFill>
                            <a:schemeClr val="dk1"/>
                          </a:solidFill>
                          <a:latin typeface="+mn-lt"/>
                          <a:ea typeface="+mn-ea"/>
                          <a:cs typeface="+mn-cs"/>
                        </a:rPr>
                        <a:t>W.-T. Tsai, E. Deng, X. Ding, and J. Li, /2018</a:t>
                      </a:r>
                      <a:endParaRPr lang="en-US" dirty="0"/>
                    </a:p>
                  </a:txBody>
                  <a:tcPr/>
                </a:tc>
                <a:tc>
                  <a:txBody>
                    <a:bodyPr/>
                    <a:lstStyle/>
                    <a:p>
                      <a:r>
                        <a:rPr lang="en-US" dirty="0" smtClean="0"/>
                        <a:t>Crypto Currency</a:t>
                      </a:r>
                      <a:endParaRPr lang="en-US" dirty="0"/>
                    </a:p>
                  </a:txBody>
                  <a:tcPr/>
                </a:tc>
                <a:tc>
                  <a:txBody>
                    <a:bodyPr/>
                    <a:lstStyle/>
                    <a:p>
                      <a:r>
                        <a:rPr lang="en-US" dirty="0" smtClean="0"/>
                        <a:t>Binary  Data conversion not</a:t>
                      </a:r>
                      <a:r>
                        <a:rPr lang="en-US" baseline="0" dirty="0" smtClean="0"/>
                        <a:t> in proper</a:t>
                      </a:r>
                      <a:endParaRPr lang="en-US" dirty="0"/>
                    </a:p>
                  </a:txBody>
                  <a:tcPr/>
                </a:tc>
              </a:tr>
              <a:tr h="370840">
                <a:tc>
                  <a:txBody>
                    <a:bodyPr/>
                    <a:lstStyle/>
                    <a:p>
                      <a:r>
                        <a:rPr kumimoji="0" lang="en-US" sz="1800" kern="1200" dirty="0" smtClean="0">
                          <a:solidFill>
                            <a:schemeClr val="dk1"/>
                          </a:solidFill>
                          <a:latin typeface="+mn-lt"/>
                          <a:ea typeface="+mn-ea"/>
                          <a:cs typeface="+mn-cs"/>
                        </a:rPr>
                        <a:t>On </a:t>
                      </a:r>
                      <a:r>
                        <a:rPr kumimoji="0" lang="en-US" sz="1800" kern="1200" dirty="0" err="1" smtClean="0">
                          <a:solidFill>
                            <a:schemeClr val="dk1"/>
                          </a:solidFill>
                          <a:latin typeface="+mn-lt"/>
                          <a:ea typeface="+mn-ea"/>
                          <a:cs typeface="+mn-cs"/>
                        </a:rPr>
                        <a:t>blockchain</a:t>
                      </a:r>
                      <a:endParaRPr kumimoji="0" lang="en-US" sz="1800" kern="1200" dirty="0" smtClean="0">
                        <a:solidFill>
                          <a:schemeClr val="dk1"/>
                        </a:solidFill>
                        <a:latin typeface="+mn-lt"/>
                        <a:ea typeface="+mn-ea"/>
                        <a:cs typeface="+mn-cs"/>
                      </a:endParaRPr>
                    </a:p>
                    <a:p>
                      <a:r>
                        <a:rPr kumimoji="0" lang="en-US" sz="1800" kern="1200" dirty="0" smtClean="0">
                          <a:solidFill>
                            <a:schemeClr val="dk1"/>
                          </a:solidFill>
                          <a:latin typeface="+mn-lt"/>
                          <a:ea typeface="+mn-ea"/>
                          <a:cs typeface="+mn-cs"/>
                        </a:rPr>
                        <a:t>and its integration with </a:t>
                      </a:r>
                      <a:r>
                        <a:rPr kumimoji="0" lang="en-US" sz="1800" kern="1200" dirty="0" err="1" smtClean="0">
                          <a:solidFill>
                            <a:schemeClr val="dk1"/>
                          </a:solidFill>
                          <a:latin typeface="+mn-lt"/>
                          <a:ea typeface="+mn-ea"/>
                          <a:cs typeface="+mn-cs"/>
                        </a:rPr>
                        <a:t>IoT</a:t>
                      </a:r>
                      <a:r>
                        <a:rPr kumimoji="0" lang="en-US" sz="1800" kern="1200" dirty="0" smtClean="0">
                          <a:solidFill>
                            <a:schemeClr val="dk1"/>
                          </a:solidFill>
                          <a:latin typeface="+mn-lt"/>
                          <a:ea typeface="+mn-ea"/>
                          <a:cs typeface="+mn-cs"/>
                        </a:rPr>
                        <a:t>. Challenges and opportunities</a:t>
                      </a:r>
                      <a:endParaRPr lang="en-US" dirty="0"/>
                    </a:p>
                  </a:txBody>
                  <a:tcPr/>
                </a:tc>
                <a:tc>
                  <a:txBody>
                    <a:bodyPr/>
                    <a:lstStyle/>
                    <a:p>
                      <a:r>
                        <a:rPr kumimoji="0" lang="en-US" sz="1800" kern="1200" dirty="0" smtClean="0">
                          <a:solidFill>
                            <a:schemeClr val="dk1"/>
                          </a:solidFill>
                          <a:latin typeface="+mn-lt"/>
                          <a:ea typeface="+mn-ea"/>
                          <a:cs typeface="+mn-cs"/>
                        </a:rPr>
                        <a:t>A. Reyna, C. </a:t>
                      </a:r>
                      <a:r>
                        <a:rPr kumimoji="0" lang="en-US" sz="1800" kern="1200" dirty="0" err="1" smtClean="0">
                          <a:solidFill>
                            <a:schemeClr val="dk1"/>
                          </a:solidFill>
                          <a:latin typeface="+mn-lt"/>
                          <a:ea typeface="+mn-ea"/>
                          <a:cs typeface="+mn-cs"/>
                        </a:rPr>
                        <a:t>Martín</a:t>
                      </a:r>
                      <a:r>
                        <a:rPr kumimoji="0" lang="en-US" sz="1800" kern="1200" dirty="0" smtClean="0">
                          <a:solidFill>
                            <a:schemeClr val="dk1"/>
                          </a:solidFill>
                          <a:latin typeface="+mn-lt"/>
                          <a:ea typeface="+mn-ea"/>
                          <a:cs typeface="+mn-cs"/>
                        </a:rPr>
                        <a:t> / 2018</a:t>
                      </a:r>
                      <a:endParaRPr lang="en-US" dirty="0"/>
                    </a:p>
                  </a:txBody>
                  <a:tcPr/>
                </a:tc>
                <a:tc>
                  <a:txBody>
                    <a:bodyPr/>
                    <a:lstStyle/>
                    <a:p>
                      <a:r>
                        <a:rPr lang="en-US" dirty="0" smtClean="0"/>
                        <a:t>IOT</a:t>
                      </a:r>
                      <a:endParaRPr lang="en-US" dirty="0"/>
                    </a:p>
                  </a:txBody>
                  <a:tcPr/>
                </a:tc>
                <a:tc>
                  <a:txBody>
                    <a:bodyPr/>
                    <a:lstStyle/>
                    <a:p>
                      <a:r>
                        <a:rPr lang="en-US" dirty="0" smtClean="0"/>
                        <a:t>Internet</a:t>
                      </a:r>
                      <a:r>
                        <a:rPr lang="en-US" baseline="0" dirty="0" smtClean="0"/>
                        <a:t> Need</a:t>
                      </a:r>
                      <a:endParaRPr lang="en-US" dirty="0"/>
                    </a:p>
                  </a:txBody>
                  <a:tcPr/>
                </a:tc>
              </a:tr>
            </a:tbl>
          </a:graphicData>
        </a:graphic>
      </p:graphicFrame>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61</TotalTime>
  <Words>688</Words>
  <Application>Microsoft Office PowerPoint</Application>
  <PresentationFormat>On-screen Show (4:3)</PresentationFormat>
  <Paragraphs>59</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Solstice</vt:lpstr>
      <vt:lpstr>Cloud Based Smart Food Quality Monitoring System</vt:lpstr>
      <vt:lpstr>Slide 2</vt:lpstr>
      <vt:lpstr>ABSTRACT</vt:lpstr>
      <vt:lpstr>Slide 4</vt:lpstr>
      <vt:lpstr>Existing System</vt:lpstr>
      <vt:lpstr>DisAdvantages</vt:lpstr>
      <vt:lpstr>Proposed System</vt:lpstr>
      <vt:lpstr>Advantages</vt:lpstr>
      <vt:lpstr>Literature Survey</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Mohan</dc:creator>
  <cp:lastModifiedBy>TTS</cp:lastModifiedBy>
  <cp:revision>24</cp:revision>
  <dcterms:created xsi:type="dcterms:W3CDTF">2006-08-16T00:00:00Z</dcterms:created>
  <dcterms:modified xsi:type="dcterms:W3CDTF">2020-01-22T14:24:57Z</dcterms:modified>
</cp:coreProperties>
</file>