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62" r:id="rId5"/>
    <p:sldId id="263" r:id="rId6"/>
    <p:sldId id="309" r:id="rId7"/>
    <p:sldId id="294" r:id="rId8"/>
    <p:sldId id="298" r:id="rId9"/>
    <p:sldId id="310" r:id="rId10"/>
    <p:sldId id="311" r:id="rId11"/>
    <p:sldId id="296" r:id="rId12"/>
    <p:sldId id="295" r:id="rId13"/>
    <p:sldId id="307" r:id="rId14"/>
    <p:sldId id="30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1/25/2020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a:bodyPr>
          <a:lstStyle/>
          <a:p>
            <a:pPr algn="ctr"/>
            <a:r>
              <a:rPr lang="en-US" b="1" dirty="0" smtClean="0">
                <a:latin typeface="Times New Roman" pitchFamily="18" charset="0"/>
                <a:cs typeface="Times New Roman" pitchFamily="18" charset="0"/>
              </a:rPr>
              <a:t>Improving Failure Tolerance in Large-Scale Cloud</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Computing Systems</a:t>
            </a:r>
            <a:r>
              <a:rPr lang="en-US" dirty="0" smtClean="0"/>
              <a:t/>
            </a:r>
            <a:br>
              <a:rPr lang="en-US" dirty="0" smtClean="0"/>
            </a:b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endParaRPr lang="en-US" sz="2400" b="1" dirty="0" smtClean="0"/>
          </a:p>
          <a:p>
            <a:endParaRPr lang="en-US" sz="2400" b="1" dirty="0" smtClean="0"/>
          </a:p>
          <a:p>
            <a:endParaRPr lang="en-US" sz="2400" b="1" dirty="0" smtClean="0"/>
          </a:p>
          <a:p>
            <a:endParaRPr lang="en-US" sz="2400" b="1" dirty="0" smtClean="0"/>
          </a:p>
        </p:txBody>
      </p:sp>
      <p:sp>
        <p:nvSpPr>
          <p:cNvPr id="4" name="Rectangle 3"/>
          <p:cNvSpPr/>
          <p:nvPr/>
        </p:nvSpPr>
        <p:spPr>
          <a:xfrm>
            <a:off x="1295400" y="914400"/>
            <a:ext cx="7467600" cy="5078313"/>
          </a:xfrm>
          <a:prstGeom prst="rect">
            <a:avLst/>
          </a:prstGeom>
        </p:spPr>
        <p:txBody>
          <a:bodyPr wrap="square">
            <a:spAutoFit/>
          </a:bodyPr>
          <a:lstStyle/>
          <a:p>
            <a:pPr>
              <a:lnSpc>
                <a:spcPct val="150000"/>
              </a:lnSpc>
              <a:buFont typeface="Wingdings" pitchFamily="2" charset="2"/>
              <a:buChar char="Ø"/>
            </a:pPr>
            <a:r>
              <a:rPr lang="en-US" dirty="0" smtClean="0">
                <a:latin typeface="Times New Roman" pitchFamily="18" charset="0"/>
                <a:cs typeface="Times New Roman" pitchFamily="18" charset="0"/>
              </a:rPr>
              <a:t>Fault tolerance is a major concern to guarantee </a:t>
            </a:r>
            <a:r>
              <a:rPr lang="en-US" dirty="0" smtClean="0">
                <a:latin typeface="Times New Roman" pitchFamily="18" charset="0"/>
                <a:cs typeface="Times New Roman" pitchFamily="18" charset="0"/>
              </a:rPr>
              <a:t>availability and </a:t>
            </a:r>
            <a:r>
              <a:rPr lang="en-US" dirty="0" smtClean="0">
                <a:latin typeface="Times New Roman" pitchFamily="18" charset="0"/>
                <a:cs typeface="Times New Roman" pitchFamily="18" charset="0"/>
              </a:rPr>
              <a:t>reliability of critical services as well as </a:t>
            </a:r>
            <a:r>
              <a:rPr lang="en-US" dirty="0" smtClean="0">
                <a:latin typeface="Times New Roman" pitchFamily="18" charset="0"/>
                <a:cs typeface="Times New Roman" pitchFamily="18" charset="0"/>
              </a:rPr>
              <a:t>application execution</a:t>
            </a:r>
            <a:r>
              <a:rPr lang="en-US" dirty="0" smtClean="0">
                <a:latin typeface="Times New Roman" pitchFamily="18" charset="0"/>
                <a:cs typeface="Times New Roman" pitchFamily="18" charset="0"/>
              </a:rPr>
              <a:t>. In order to minimize failure impact on </a:t>
            </a:r>
            <a:r>
              <a:rPr lang="en-US" dirty="0" smtClean="0">
                <a:latin typeface="Times New Roman" pitchFamily="18" charset="0"/>
                <a:cs typeface="Times New Roman" pitchFamily="18" charset="0"/>
              </a:rPr>
              <a:t>the system </a:t>
            </a:r>
            <a:r>
              <a:rPr lang="en-US" dirty="0" smtClean="0">
                <a:latin typeface="Times New Roman" pitchFamily="18" charset="0"/>
                <a:cs typeface="Times New Roman" pitchFamily="18" charset="0"/>
              </a:rPr>
              <a:t>and application execution, failures should </a:t>
            </a:r>
            <a:r>
              <a:rPr lang="en-US" dirty="0" smtClean="0">
                <a:latin typeface="Times New Roman" pitchFamily="18" charset="0"/>
                <a:cs typeface="Times New Roman" pitchFamily="18" charset="0"/>
              </a:rPr>
              <a:t>be anticipated </a:t>
            </a:r>
            <a:r>
              <a:rPr lang="en-US" dirty="0" smtClean="0">
                <a:latin typeface="Times New Roman" pitchFamily="18" charset="0"/>
                <a:cs typeface="Times New Roman" pitchFamily="18" charset="0"/>
              </a:rPr>
              <a:t>and proactively handled. Fault </a:t>
            </a:r>
            <a:r>
              <a:rPr lang="en-US" dirty="0" smtClean="0">
                <a:latin typeface="Times New Roman" pitchFamily="18" charset="0"/>
                <a:cs typeface="Times New Roman" pitchFamily="18" charset="0"/>
              </a:rPr>
              <a:t>tolerance techniques </a:t>
            </a:r>
            <a:r>
              <a:rPr lang="en-US" dirty="0" smtClean="0">
                <a:latin typeface="Times New Roman" pitchFamily="18" charset="0"/>
                <a:cs typeface="Times New Roman" pitchFamily="18" charset="0"/>
              </a:rPr>
              <a:t>are used to predict these failures and take </a:t>
            </a:r>
            <a:r>
              <a:rPr lang="en-US" dirty="0" smtClean="0">
                <a:latin typeface="Times New Roman" pitchFamily="18" charset="0"/>
                <a:cs typeface="Times New Roman" pitchFamily="18" charset="0"/>
              </a:rPr>
              <a:t>an appropriate </a:t>
            </a:r>
            <a:r>
              <a:rPr lang="en-US" dirty="0" smtClean="0">
                <a:latin typeface="Times New Roman" pitchFamily="18" charset="0"/>
                <a:cs typeface="Times New Roman" pitchFamily="18" charset="0"/>
              </a:rPr>
              <a:t>action before failures actually occur. </a:t>
            </a:r>
            <a:endParaRPr lang="en-US" dirty="0" smtClean="0">
              <a:latin typeface="Times New Roman" pitchFamily="18" charset="0"/>
              <a:cs typeface="Times New Roman" pitchFamily="18" charset="0"/>
            </a:endParaRPr>
          </a:p>
          <a:p>
            <a:pPr>
              <a:lnSpc>
                <a:spcPct val="150000"/>
              </a:lnSpc>
            </a:pPr>
            <a:endParaRPr lang="en-US" dirty="0" smtClean="0">
              <a:latin typeface="Times New Roman" pitchFamily="18" charset="0"/>
              <a:cs typeface="Times New Roman" pitchFamily="18" charset="0"/>
            </a:endParaRPr>
          </a:p>
          <a:p>
            <a:pPr>
              <a:lnSpc>
                <a:spcPct val="150000"/>
              </a:lnSpc>
              <a:buFont typeface="Wingdings" pitchFamily="2" charset="2"/>
              <a:buChar char="Ø"/>
            </a:pPr>
            <a:r>
              <a:rPr lang="en-US" dirty="0" smtClean="0">
                <a:latin typeface="Times New Roman" pitchFamily="18" charset="0"/>
                <a:cs typeface="Times New Roman" pitchFamily="18" charset="0"/>
              </a:rPr>
              <a:t>This paper discusses </a:t>
            </a:r>
            <a:r>
              <a:rPr lang="en-US" dirty="0" smtClean="0">
                <a:latin typeface="Times New Roman" pitchFamily="18" charset="0"/>
                <a:cs typeface="Times New Roman" pitchFamily="18" charset="0"/>
              </a:rPr>
              <a:t>the existing fault tolerance techniques in </a:t>
            </a:r>
            <a:r>
              <a:rPr lang="en-US" dirty="0" smtClean="0">
                <a:latin typeface="Times New Roman" pitchFamily="18" charset="0"/>
                <a:cs typeface="Times New Roman" pitchFamily="18" charset="0"/>
              </a:rPr>
              <a:t>cloud computing </a:t>
            </a:r>
            <a:r>
              <a:rPr lang="en-US" dirty="0" smtClean="0">
                <a:latin typeface="Times New Roman" pitchFamily="18" charset="0"/>
                <a:cs typeface="Times New Roman" pitchFamily="18" charset="0"/>
              </a:rPr>
              <a:t>based on their policies, tools used and </a:t>
            </a:r>
            <a:r>
              <a:rPr lang="en-US" dirty="0" smtClean="0">
                <a:latin typeface="Times New Roman" pitchFamily="18" charset="0"/>
                <a:cs typeface="Times New Roman" pitchFamily="18" charset="0"/>
              </a:rPr>
              <a:t>research challenges</a:t>
            </a:r>
            <a:r>
              <a:rPr lang="en-US" dirty="0" smtClean="0">
                <a:latin typeface="Times New Roman" pitchFamily="18" charset="0"/>
                <a:cs typeface="Times New Roman" pitchFamily="18" charset="0"/>
              </a:rPr>
              <a:t>. Cloud virtualized system architecture has </a:t>
            </a:r>
            <a:r>
              <a:rPr lang="en-US" dirty="0" smtClean="0">
                <a:latin typeface="Times New Roman" pitchFamily="18" charset="0"/>
                <a:cs typeface="Times New Roman" pitchFamily="18" charset="0"/>
              </a:rPr>
              <a:t>been proposed</a:t>
            </a:r>
            <a:r>
              <a:rPr lang="en-US" dirty="0" smtClean="0">
                <a:latin typeface="Times New Roman" pitchFamily="18" charset="0"/>
                <a:cs typeface="Times New Roman" pitchFamily="18" charset="0"/>
              </a:rPr>
              <a:t>. In the proposed system autonomic fault </a:t>
            </a:r>
            <a:r>
              <a:rPr lang="en-US" dirty="0" smtClean="0">
                <a:latin typeface="Times New Roman" pitchFamily="18" charset="0"/>
                <a:cs typeface="Times New Roman" pitchFamily="18" charset="0"/>
              </a:rPr>
              <a:t>tolerance has </a:t>
            </a:r>
            <a:r>
              <a:rPr lang="en-US" dirty="0" smtClean="0">
                <a:latin typeface="Times New Roman" pitchFamily="18" charset="0"/>
                <a:cs typeface="Times New Roman" pitchFamily="18" charset="0"/>
              </a:rPr>
              <a:t>been implemented. The experimental </a:t>
            </a:r>
            <a:r>
              <a:rPr lang="en-US" dirty="0" smtClean="0">
                <a:latin typeface="Times New Roman" pitchFamily="18" charset="0"/>
                <a:cs typeface="Times New Roman" pitchFamily="18" charset="0"/>
              </a:rPr>
              <a:t>results demonstrate </a:t>
            </a:r>
            <a:r>
              <a:rPr lang="en-US" dirty="0" smtClean="0">
                <a:latin typeface="Times New Roman" pitchFamily="18" charset="0"/>
                <a:cs typeface="Times New Roman" pitchFamily="18" charset="0"/>
              </a:rPr>
              <a:t>that the proposed system can deal with </a:t>
            </a:r>
            <a:r>
              <a:rPr lang="en-US" dirty="0" smtClean="0">
                <a:latin typeface="Times New Roman" pitchFamily="18" charset="0"/>
                <a:cs typeface="Times New Roman" pitchFamily="18" charset="0"/>
              </a:rPr>
              <a:t>various software </a:t>
            </a:r>
            <a:r>
              <a:rPr lang="en-US" dirty="0" smtClean="0">
                <a:latin typeface="Times New Roman" pitchFamily="18" charset="0"/>
                <a:cs typeface="Times New Roman" pitchFamily="18" charset="0"/>
              </a:rPr>
              <a:t>faults for server applications in a cloud </a:t>
            </a:r>
            <a:r>
              <a:rPr lang="en-US" dirty="0" smtClean="0">
                <a:latin typeface="Times New Roman" pitchFamily="18" charset="0"/>
                <a:cs typeface="Times New Roman" pitchFamily="18" charset="0"/>
              </a:rPr>
              <a:t>virtualized environment</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219200"/>
            <a:ext cx="7498080" cy="5486400"/>
          </a:xfrm>
        </p:spPr>
        <p:txBody>
          <a:bodyPr>
            <a:normAutofit fontScale="92500"/>
          </a:bodyPr>
          <a:lstStyle/>
          <a:p>
            <a:pPr>
              <a:lnSpc>
                <a:spcPct val="150000"/>
              </a:lnSpc>
            </a:pPr>
            <a:r>
              <a:rPr lang="en-US" sz="2200" dirty="0" smtClean="0">
                <a:latin typeface="Times New Roman" pitchFamily="18" charset="0"/>
                <a:cs typeface="Times New Roman" pitchFamily="18" charset="0"/>
              </a:rPr>
              <a:t>Cloud computing has multiple characteristics; high availability and reliability are most essential cloud characteristics, the traditional way for achieving reliable  and highly available cloud service is to use a fault tolerance module. </a:t>
            </a:r>
          </a:p>
          <a:p>
            <a:pPr>
              <a:lnSpc>
                <a:spcPct val="150000"/>
              </a:lnSpc>
            </a:pPr>
            <a:r>
              <a:rPr lang="en-US" sz="2200" dirty="0" smtClean="0">
                <a:latin typeface="Times New Roman" pitchFamily="18" charset="0"/>
                <a:cs typeface="Times New Roman" pitchFamily="18" charset="0"/>
              </a:rPr>
              <a:t>The simplest definition of fault  tolerant system is the ability to continue computing  processing despite the presence of a hardware failure. </a:t>
            </a:r>
          </a:p>
          <a:p>
            <a:pPr>
              <a:lnSpc>
                <a:spcPct val="150000"/>
              </a:lnSpc>
            </a:pPr>
            <a:r>
              <a:rPr lang="en-US" sz="2200" dirty="0" smtClean="0">
                <a:latin typeface="Times New Roman" pitchFamily="18" charset="0"/>
                <a:cs typeface="Times New Roman" pitchFamily="18" charset="0"/>
              </a:rPr>
              <a:t>The failures that occur in cloud computing can be classified into two classes namely; First, Data Failures such as data corruption, missing source data and other flaws in the data. Second, Hardware failure such as faulty or slow VMs and storage access exception. </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a:t>
            </a:r>
          </a:p>
        </p:txBody>
      </p:sp>
      <p:sp>
        <p:nvSpPr>
          <p:cNvPr id="4" name="Rectangle 3"/>
          <p:cNvSpPr/>
          <p:nvPr/>
        </p:nvSpPr>
        <p:spPr>
          <a:xfrm>
            <a:off x="1524000" y="1219200"/>
            <a:ext cx="7315200" cy="5632311"/>
          </a:xfrm>
          <a:prstGeom prst="rect">
            <a:avLst/>
          </a:prstGeom>
        </p:spPr>
        <p:txBody>
          <a:bodyPr wrap="square">
            <a:spAutoFit/>
          </a:bodyPr>
          <a:lstStyle/>
          <a:p>
            <a:pPr>
              <a:buFont typeface="Wingdings" pitchFamily="2" charset="2"/>
              <a:buChar char="Ø"/>
            </a:pPr>
            <a:r>
              <a:rPr lang="en-US" sz="2000" dirty="0" smtClean="0">
                <a:latin typeface="Times New Roman" pitchFamily="18" charset="0"/>
                <a:cs typeface="Times New Roman" pitchFamily="18" charset="0"/>
              </a:rPr>
              <a:t>There are more chances of errors because processing is done on remote computers.</a:t>
            </a:r>
          </a:p>
          <a:p>
            <a:endParaRPr lang="en-US" sz="2000" dirty="0" smtClean="0">
              <a:latin typeface="Times New Roman" pitchFamily="18" charset="0"/>
              <a:cs typeface="Times New Roman" pitchFamily="18" charset="0"/>
            </a:endParaRPr>
          </a:p>
          <a:p>
            <a:pPr>
              <a:buFont typeface="Wingdings" pitchFamily="2" charset="2"/>
              <a:buChar char="Ø"/>
            </a:pPr>
            <a:r>
              <a:rPr lang="en-US" sz="2000" dirty="0" smtClean="0">
                <a:latin typeface="Times New Roman" pitchFamily="18" charset="0"/>
                <a:cs typeface="Times New Roman" pitchFamily="18" charset="0"/>
              </a:rPr>
              <a:t>Failures occurring in the data centers are not in the scope of the user’s organization necessitating the implementation of an autonomous fault tolerance technique for applications computing on cloud environment.</a:t>
            </a:r>
          </a:p>
          <a:p>
            <a:endParaRPr lang="en-US" sz="2000" dirty="0" smtClean="0">
              <a:latin typeface="Times New Roman" pitchFamily="18" charset="0"/>
              <a:cs typeface="Times New Roman" pitchFamily="18" charset="0"/>
            </a:endParaRPr>
          </a:p>
          <a:p>
            <a:pPr>
              <a:buFont typeface="Wingdings" pitchFamily="2" charset="2"/>
              <a:buChar char="Ø"/>
            </a:pPr>
            <a:r>
              <a:rPr lang="en-US" sz="2000" dirty="0" smtClean="0">
                <a:latin typeface="Times New Roman" pitchFamily="18" charset="0"/>
                <a:cs typeface="Times New Roman" pitchFamily="18" charset="0"/>
              </a:rPr>
              <a:t>It is difficult to interpret the changing system state because cloud environment are dynamically scalable, unexpected and often virtualized resources are provided as a service.</a:t>
            </a:r>
          </a:p>
          <a:p>
            <a:endParaRPr lang="en-US" sz="2000" dirty="0" smtClean="0">
              <a:latin typeface="Times New Roman" pitchFamily="18" charset="0"/>
              <a:cs typeface="Times New Roman" pitchFamily="18" charset="0"/>
            </a:endParaRPr>
          </a:p>
          <a:p>
            <a:pPr>
              <a:buFont typeface="Wingdings" pitchFamily="2" charset="2"/>
              <a:buChar char="Ø"/>
            </a:pPr>
            <a:r>
              <a:rPr lang="en-US" sz="2000" dirty="0" smtClean="0">
                <a:latin typeface="Times New Roman" pitchFamily="18" charset="0"/>
                <a:cs typeface="Times New Roman" pitchFamily="18" charset="0"/>
              </a:rPr>
              <a:t>Limited information is provided to the users because of high system complexity, so it is difficult to design an optimal fault tolerance solution.</a:t>
            </a:r>
          </a:p>
          <a:p>
            <a:endParaRPr lang="en-US" sz="2000" dirty="0" smtClean="0">
              <a:latin typeface="Times New Roman" pitchFamily="18" charset="0"/>
              <a:cs typeface="Times New Roman" pitchFamily="18" charset="0"/>
            </a:endParaRPr>
          </a:p>
          <a:p>
            <a:pPr>
              <a:buFont typeface="Wingdings" pitchFamily="2" charset="2"/>
              <a:buChar char="Ø"/>
            </a:pPr>
            <a:r>
              <a:rPr lang="en-US" sz="2000" dirty="0" smtClean="0">
                <a:latin typeface="Times New Roman" pitchFamily="18" charset="0"/>
                <a:cs typeface="Times New Roman" pitchFamily="18" charset="0"/>
              </a:rPr>
              <a:t>Fault Prediction and Monitoring framework needs to be developed for real time applications that execute in cloud environment.</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order to achieve the objective “study and analyze various fault tolerance and fault detection techniques in cloud computing” a comprehensive literature survey was carried out for cloud computing and various fault detection and fault tolerance techniques implemented in cloud computing. An extensive literature review was carried out for various models of artificial neural networks which can be used for fault detection.</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proposed failure detector is based on Heartbeat strategy which uses Artificial Neural Network for the estimation of expected arrival time from a virtual machine. To implement the proposed algorithm using Cloud </a:t>
            </a:r>
            <a:r>
              <a:rPr lang="en-US" sz="2000" dirty="0" err="1" smtClean="0">
                <a:latin typeface="Times New Roman" pitchFamily="18" charset="0"/>
                <a:cs typeface="Times New Roman" pitchFamily="18" charset="0"/>
              </a:rPr>
              <a:t>sim</a:t>
            </a:r>
            <a:r>
              <a:rPr lang="en-US" sz="2000" dirty="0" smtClean="0">
                <a:latin typeface="Times New Roman" pitchFamily="18" charset="0"/>
                <a:cs typeface="Times New Roman" pitchFamily="18" charset="0"/>
              </a:rPr>
              <a:t> the work is encompassed as:</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219200" y="152400"/>
            <a:ext cx="7715250" cy="6096000"/>
          </a:xfrm>
        </p:spPr>
        <p:txBody>
          <a:bodyPr>
            <a:normAutofit/>
          </a:bodyPr>
          <a:lstStyle/>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p:txBody>
      </p:sp>
      <p:sp>
        <p:nvSpPr>
          <p:cNvPr id="3" name="Rectangle 2"/>
          <p:cNvSpPr/>
          <p:nvPr/>
        </p:nvSpPr>
        <p:spPr>
          <a:xfrm>
            <a:off x="1295400" y="533400"/>
            <a:ext cx="7543800" cy="4401205"/>
          </a:xfrm>
          <a:prstGeom prst="rect">
            <a:avLst/>
          </a:prstGeom>
        </p:spPr>
        <p:txBody>
          <a:bodyPr wrap="square">
            <a:spAutoFit/>
          </a:bodyPr>
          <a:lstStyle/>
          <a:p>
            <a:r>
              <a:rPr lang="en-US" sz="2000" dirty="0" err="1"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The monitoring process q uses an estimated value (TO) which conveys q how much time it has to wait for the next heartbeat message from a process p.</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ii. If after TO, </a:t>
            </a:r>
            <a:r>
              <a:rPr lang="en-US" sz="2000" dirty="0" err="1" smtClean="0">
                <a:latin typeface="Times New Roman" pitchFamily="18" charset="0"/>
                <a:cs typeface="Times New Roman" pitchFamily="18" charset="0"/>
              </a:rPr>
              <a:t>qdoes</a:t>
            </a:r>
            <a:r>
              <a:rPr lang="en-US" sz="2000" dirty="0" smtClean="0">
                <a:latin typeface="Times New Roman" pitchFamily="18" charset="0"/>
                <a:cs typeface="Times New Roman" pitchFamily="18" charset="0"/>
              </a:rPr>
              <a:t> not receive the heartbeat message from p, it will start suspecting p.</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iii. TO is allowed to change over time to make it adaptive with actual communication loads.</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iv. Time interval (TO) comprise of two values: the estimated time for the arrival of the next heartbeat message (ET) and the safety margin (a). The safety margin computed by ANN will help the detector to avoid false detections. TO=ET+ a</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a:buNone/>
            </a:pPr>
            <a:r>
              <a:rPr lang="en-US" sz="2400" dirty="0" smtClean="0">
                <a:latin typeface="Times New Roman" pitchFamily="18" charset="0"/>
                <a:cs typeface="Times New Roman" pitchFamily="18" charset="0"/>
              </a:rPr>
              <a:t> </a:t>
            </a:r>
          </a:p>
        </p:txBody>
      </p:sp>
      <p:sp>
        <p:nvSpPr>
          <p:cNvPr id="4" name="Rectangle 3"/>
          <p:cNvSpPr/>
          <p:nvPr/>
        </p:nvSpPr>
        <p:spPr>
          <a:xfrm>
            <a:off x="1295400" y="1219200"/>
            <a:ext cx="7848600" cy="3545651"/>
          </a:xfrm>
          <a:prstGeom prst="rect">
            <a:avLst/>
          </a:prstGeom>
        </p:spPr>
        <p:txBody>
          <a:bodyPr wrap="square">
            <a:spAutoFit/>
          </a:bodyPr>
          <a:lstStyle/>
          <a:p>
            <a:endParaRPr lang="en-US" dirty="0" smtClean="0"/>
          </a:p>
          <a:p>
            <a:pPr algn="just">
              <a:lnSpc>
                <a:spcPct val="150000"/>
              </a:lnSpc>
            </a:pPr>
            <a:r>
              <a:rPr lang="en-US" sz="2000" dirty="0" smtClean="0">
                <a:latin typeface="Times New Roman" pitchFamily="18" charset="0"/>
                <a:cs typeface="Times New Roman" pitchFamily="18" charset="0"/>
              </a:rPr>
              <a:t>Pro-active fault tolerance mechanism designed for dynamic clouds using Artificial Neural Network for fault detection can prove more beneficial than traditional models.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algorithm will provide detection time that is independent from the last heartbeat message, thus making the failure detector adaptive and increasing its accuracy.</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319212" y="1162050"/>
            <a:ext cx="7591425" cy="49911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5217160"/>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1800" dirty="0" smtClean="0">
                          <a:latin typeface="Times New Roman" pitchFamily="18" charset="0"/>
                          <a:cs typeface="Times New Roman" pitchFamily="18" charset="0"/>
                        </a:rPr>
                        <a:t>“A survey on security issues in service delivery models of cloud computing,”.</a:t>
                      </a: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a:p>
                  </a:txBody>
                  <a:tcPr/>
                </a:tc>
                <a:tc>
                  <a:txBody>
                    <a:bodyPr/>
                    <a:lstStyle/>
                    <a:p>
                      <a:pPr algn="l"/>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Subashini</a:t>
                      </a:r>
                      <a:r>
                        <a:rPr lang="en-US" sz="1800" dirty="0" smtClean="0">
                          <a:latin typeface="Times New Roman" pitchFamily="18" charset="0"/>
                          <a:cs typeface="Times New Roman" pitchFamily="18" charset="0"/>
                        </a:rPr>
                        <a:t> and V. </a:t>
                      </a:r>
                      <a:r>
                        <a:rPr lang="en-US" sz="1800" dirty="0" err="1" smtClean="0">
                          <a:latin typeface="Times New Roman" pitchFamily="18" charset="0"/>
                          <a:cs typeface="Times New Roman" pitchFamily="18" charset="0"/>
                        </a:rPr>
                        <a:t>Kavitha</a:t>
                      </a:r>
                      <a:r>
                        <a:rPr lang="en-US" sz="1800" dirty="0" smtClean="0">
                          <a:latin typeface="Times New Roman" pitchFamily="18" charset="0"/>
                          <a:cs typeface="Times New Roman" pitchFamily="18" charset="0"/>
                        </a:rPr>
                        <a:t>, </a:t>
                      </a:r>
                      <a:endParaRPr lang="en-US" dirty="0"/>
                    </a:p>
                  </a:txBody>
                  <a:tcPr/>
                </a:tc>
                <a:tc>
                  <a:txBody>
                    <a:bodyPr/>
                    <a:lstStyle/>
                    <a:p>
                      <a:pPr algn="ctr"/>
                      <a:endParaRPr lang="en-US" dirty="0" smtClean="0"/>
                    </a:p>
                    <a:p>
                      <a:pPr algn="just"/>
                      <a:r>
                        <a:rPr lang="en-US" dirty="0" smtClean="0"/>
                        <a:t>Cloud computing is a way to increase the capacity or add capabilities dynamically without investing in new infrastructure, training new personnel, or licensing new software. It extends Information Technology’s (IT) existing capabilities.</a:t>
                      </a:r>
                    </a:p>
                  </a:txBody>
                  <a:tcPr/>
                </a:tc>
              </a:tr>
              <a:tr h="370840">
                <a:tc>
                  <a:txBody>
                    <a:bodyPr/>
                    <a:lstStyle/>
                    <a:p>
                      <a:pPr algn="just"/>
                      <a:r>
                        <a:rPr lang="en-US" sz="1800" dirty="0" smtClean="0">
                          <a:latin typeface="Times New Roman" pitchFamily="18" charset="0"/>
                          <a:cs typeface="Times New Roman" pitchFamily="18" charset="0"/>
                        </a:rPr>
                        <a:t>The cloud’s cloudy </a:t>
                      </a:r>
                      <a:r>
                        <a:rPr lang="en-US" sz="1800" dirty="0" err="1" smtClean="0">
                          <a:latin typeface="Times New Roman" pitchFamily="18" charset="0"/>
                          <a:cs typeface="Times New Roman" pitchFamily="18" charset="0"/>
                        </a:rPr>
                        <a:t>moment:A</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systematic survey of public cloud service outage,”.</a:t>
                      </a:r>
                      <a:endParaRPr lang="en-US" dirty="0"/>
                    </a:p>
                  </a:txBody>
                  <a:tcPr/>
                </a:tc>
                <a:tc>
                  <a:txBody>
                    <a:bodyPr/>
                    <a:lstStyle/>
                    <a:p>
                      <a:pPr algn="l"/>
                      <a:r>
                        <a:rPr lang="en-US" sz="1800" dirty="0" smtClean="0">
                          <a:latin typeface="Times New Roman" pitchFamily="18" charset="0"/>
                          <a:cs typeface="Times New Roman" pitchFamily="18" charset="0"/>
                        </a:rPr>
                        <a:t>Z. Li, M. Liang,</a:t>
                      </a:r>
                    </a:p>
                    <a:p>
                      <a:pPr algn="l"/>
                      <a:r>
                        <a:rPr lang="en-US" sz="1800" dirty="0" smtClean="0">
                          <a:latin typeface="Times New Roman" pitchFamily="18" charset="0"/>
                          <a:cs typeface="Times New Roman" pitchFamily="18" charset="0"/>
                        </a:rPr>
                        <a:t> L. </a:t>
                      </a:r>
                      <a:r>
                        <a:rPr lang="en-US" sz="1800" dirty="0" err="1" smtClean="0">
                          <a:latin typeface="Times New Roman" pitchFamily="18" charset="0"/>
                          <a:cs typeface="Times New Roman" pitchFamily="18" charset="0"/>
                        </a:rPr>
                        <a:t>O’brien</a:t>
                      </a:r>
                      <a:r>
                        <a:rPr lang="en-US" sz="1800" dirty="0" smtClean="0">
                          <a:latin typeface="Times New Roman" pitchFamily="18" charset="0"/>
                          <a:cs typeface="Times New Roman" pitchFamily="18" charset="0"/>
                        </a:rPr>
                        <a:t>, and</a:t>
                      </a:r>
                    </a:p>
                    <a:p>
                      <a:pPr algn="l"/>
                      <a:r>
                        <a:rPr lang="en-US" sz="1800" dirty="0" smtClean="0">
                          <a:latin typeface="Times New Roman" pitchFamily="18" charset="0"/>
                          <a:cs typeface="Times New Roman" pitchFamily="18" charset="0"/>
                        </a:rPr>
                        <a:t> H. Zhang, </a:t>
                      </a:r>
                      <a:endParaRPr lang="en-US" dirty="0"/>
                    </a:p>
                  </a:txBody>
                  <a:tcPr/>
                </a:tc>
                <a:tc>
                  <a:txBody>
                    <a:bodyPr/>
                    <a:lstStyle/>
                    <a:p>
                      <a:pPr algn="just"/>
                      <a:r>
                        <a:rPr lang="en-US" dirty="0" smtClean="0"/>
                        <a:t>Inadequate service availability is the top concern when employing Cloud computing. It has been recognized that zero downtime is impossible for large-scale Internet services.</a:t>
                      </a:r>
                    </a:p>
                    <a:p>
                      <a:pPr algn="ct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491480"/>
        </p:xfrm>
        <a:graphic>
          <a:graphicData uri="http://schemas.openxmlformats.org/drawingml/2006/table">
            <a:tbl>
              <a:tblPr firstRow="1" bandRow="1">
                <a:tableStyleId>{5C22544A-7EE6-4342-B048-85BDC9FD1C3A}</a:tableStyleId>
              </a:tblPr>
              <a:tblGrid>
                <a:gridCol w="2133600"/>
                <a:gridCol w="1981200"/>
                <a:gridCol w="3124200"/>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1800" i="1" dirty="0" smtClean="0">
                          <a:latin typeface="Times New Roman" pitchFamily="18" charset="0"/>
                          <a:cs typeface="Times New Roman" pitchFamily="18" charset="0"/>
                        </a:rPr>
                        <a:t>“Why does the cloud stop computing?: Lessons from </a:t>
                      </a:r>
                      <a:r>
                        <a:rPr lang="en-US" sz="1800" dirty="0" smtClean="0">
                          <a:latin typeface="Times New Roman" pitchFamily="18" charset="0"/>
                          <a:cs typeface="Times New Roman" pitchFamily="18" charset="0"/>
                        </a:rPr>
                        <a:t>hundreds of service outages,’ </a:t>
                      </a:r>
                      <a:r>
                        <a:rPr lang="en-US" sz="1800" i="1" dirty="0" smtClean="0">
                          <a:latin typeface="Times New Roman" pitchFamily="18" charset="0"/>
                          <a:cs typeface="Times New Roman" pitchFamily="18" charset="0"/>
                        </a:rPr>
                        <a:t>Cloud </a:t>
                      </a:r>
                      <a:r>
                        <a:rPr lang="en-US" sz="1800" i="1" dirty="0" err="1" smtClean="0">
                          <a:latin typeface="Times New Roman" pitchFamily="18" charset="0"/>
                          <a:cs typeface="Times New Roman" pitchFamily="18" charset="0"/>
                        </a:rPr>
                        <a:t>Comput</a:t>
                      </a:r>
                      <a:r>
                        <a:rPr lang="en-US" sz="1800" i="1" dirty="0" smtClean="0">
                          <a:latin typeface="Times New Roman" pitchFamily="18" charset="0"/>
                          <a:cs typeface="Times New Roman" pitchFamily="18" charset="0"/>
                        </a:rPr>
                        <a:t>.</a:t>
                      </a:r>
                      <a:endParaRPr lang="en-US" dirty="0"/>
                    </a:p>
                  </a:txBody>
                  <a:tcPr/>
                </a:tc>
                <a:tc>
                  <a:txBody>
                    <a:bodyPr/>
                    <a:lstStyle/>
                    <a:p>
                      <a:pPr algn="ctr"/>
                      <a:r>
                        <a:rPr lang="en-US" sz="1800" dirty="0" smtClean="0">
                          <a:latin typeface="Times New Roman" pitchFamily="18" charset="0"/>
                          <a:cs typeface="Times New Roman" pitchFamily="18" charset="0"/>
                        </a:rPr>
                        <a:t>H. S. </a:t>
                      </a:r>
                      <a:r>
                        <a:rPr lang="en-US" sz="1800" dirty="0" err="1" smtClean="0">
                          <a:latin typeface="Times New Roman" pitchFamily="18" charset="0"/>
                          <a:cs typeface="Times New Roman" pitchFamily="18" charset="0"/>
                        </a:rPr>
                        <a:t>Gunawi</a:t>
                      </a:r>
                      <a:r>
                        <a:rPr lang="en-US" sz="1800"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etal</a:t>
                      </a:r>
                      <a:r>
                        <a:rPr lang="en-US" sz="1800" i="1" dirty="0" smtClean="0">
                          <a:latin typeface="Times New Roman" pitchFamily="18" charset="0"/>
                          <a:cs typeface="Times New Roman" pitchFamily="18" charset="0"/>
                        </a:rPr>
                        <a:t>., </a:t>
                      </a:r>
                      <a:endParaRPr lang="en-US" dirty="0"/>
                    </a:p>
                  </a:txBody>
                  <a:tcPr/>
                </a:tc>
                <a:tc>
                  <a:txBody>
                    <a:bodyPr/>
                    <a:lstStyle/>
                    <a:p>
                      <a:pPr algn="just"/>
                      <a:r>
                        <a:rPr kumimoji="0" lang="en-US" kern="1200" dirty="0" smtClean="0">
                          <a:solidFill>
                            <a:schemeClr val="dk1"/>
                          </a:solidFill>
                          <a:latin typeface="+mn-lt"/>
                          <a:ea typeface="+mn-ea"/>
                          <a:cs typeface="+mn-cs"/>
                        </a:rPr>
                        <a:t>Cloud scale provides the vast resources necessary to replace failed components, but this is useful only if those failures can be detected.</a:t>
                      </a:r>
                      <a:endParaRPr lang="en-US" dirty="0" smtClean="0"/>
                    </a:p>
                    <a:p>
                      <a:pPr algn="ctr"/>
                      <a:endParaRPr lang="en-US" dirty="0"/>
                    </a:p>
                  </a:txBody>
                  <a:tcPr/>
                </a:tc>
              </a:tr>
              <a:tr h="370840">
                <a:tc>
                  <a:txBody>
                    <a:bodyPr/>
                    <a:lstStyle/>
                    <a:p>
                      <a:pPr algn="just"/>
                      <a:r>
                        <a:rPr lang="en-US" sz="1800" dirty="0" smtClean="0">
                          <a:latin typeface="Times New Roman" pitchFamily="18" charset="0"/>
                          <a:cs typeface="Times New Roman" pitchFamily="18" charset="0"/>
                        </a:rPr>
                        <a:t>“Fault tolerance-challenges, techniques and implementation in cloud computing,”.</a:t>
                      </a: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a:p>
                  </a:txBody>
                  <a:tcPr/>
                </a:tc>
                <a:tc>
                  <a:txBody>
                    <a:bodyPr/>
                    <a:lstStyle/>
                    <a:p>
                      <a:pPr algn="just"/>
                      <a:r>
                        <a:rPr lang="en-US" sz="1800" dirty="0" smtClean="0">
                          <a:latin typeface="Times New Roman" pitchFamily="18" charset="0"/>
                          <a:cs typeface="Times New Roman" pitchFamily="18" charset="0"/>
                        </a:rPr>
                        <a:t>A. </a:t>
                      </a:r>
                      <a:r>
                        <a:rPr lang="en-US" sz="1800" dirty="0" err="1" smtClean="0">
                          <a:latin typeface="Times New Roman" pitchFamily="18" charset="0"/>
                          <a:cs typeface="Times New Roman" pitchFamily="18" charset="0"/>
                        </a:rPr>
                        <a:t>Bala</a:t>
                      </a:r>
                      <a:r>
                        <a:rPr lang="en-US" sz="1800" dirty="0" smtClean="0">
                          <a:latin typeface="Times New Roman" pitchFamily="18" charset="0"/>
                          <a:cs typeface="Times New Roman" pitchFamily="18" charset="0"/>
                        </a:rPr>
                        <a:t> and I. </a:t>
                      </a:r>
                      <a:r>
                        <a:rPr lang="en-US" sz="1800" dirty="0" err="1" smtClean="0">
                          <a:latin typeface="Times New Roman" pitchFamily="18" charset="0"/>
                          <a:cs typeface="Times New Roman" pitchFamily="18" charset="0"/>
                        </a:rPr>
                        <a:t>Chana</a:t>
                      </a:r>
                      <a:r>
                        <a:rPr lang="en-US" sz="1800" dirty="0" smtClean="0">
                          <a:latin typeface="Times New Roman" pitchFamily="18" charset="0"/>
                          <a:cs typeface="Times New Roman" pitchFamily="18" charset="0"/>
                        </a:rPr>
                        <a:t>, </a:t>
                      </a:r>
                      <a:endParaRPr lang="en-US" dirty="0"/>
                    </a:p>
                  </a:txBody>
                  <a:tcPr/>
                </a:tc>
                <a:tc>
                  <a:txBody>
                    <a:bodyPr/>
                    <a:lstStyle/>
                    <a:p>
                      <a:pPr algn="just"/>
                      <a:r>
                        <a:rPr lang="en-US" dirty="0" smtClean="0"/>
                        <a:t>Fault tolerance is a major concern to guarantee availability and reliability of critical services as well as application execution. In order to minimize failure impact on the system and application execution, failures should be anticipated and proactively handled.</a:t>
                      </a:r>
                      <a:endParaRPr lang="en-US"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r>
              <a:rPr lang="en-US" dirty="0" smtClean="0"/>
              <a:t>Windows 7/8/10</a:t>
            </a:r>
          </a:p>
          <a:p>
            <a:r>
              <a:rPr lang="en-US" dirty="0" smtClean="0"/>
              <a:t>Virtual machine (</a:t>
            </a:r>
            <a:r>
              <a:rPr lang="en-US" dirty="0" err="1" smtClean="0"/>
              <a:t>ubuntu</a:t>
            </a:r>
            <a:r>
              <a:rPr lang="en-US" dirty="0" smtClean="0"/>
              <a:t>)</a:t>
            </a:r>
          </a:p>
          <a:p>
            <a:r>
              <a:rPr lang="en-US" dirty="0" smtClean="0"/>
              <a:t>Ns2 Simulator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600200"/>
            <a:ext cx="7498080" cy="4648200"/>
          </a:xfrm>
        </p:spPr>
        <p:txBody>
          <a:bodyPr>
            <a:normAutofit/>
          </a:bodyPr>
          <a:lstStyle/>
          <a:p>
            <a:pPr>
              <a:buNone/>
            </a:pPr>
            <a:r>
              <a:rPr lang="en-US" sz="19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a:p>
            <a:pPr algn="just">
              <a:lnSpc>
                <a:spcPct val="120000"/>
              </a:lnSpc>
              <a:buNone/>
            </a:pPr>
            <a:endParaRPr lang="en-US"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
        <p:nvSpPr>
          <p:cNvPr id="4" name="Rectangle 3"/>
          <p:cNvSpPr/>
          <p:nvPr/>
        </p:nvSpPr>
        <p:spPr>
          <a:xfrm>
            <a:off x="1524000" y="1219200"/>
            <a:ext cx="7391400" cy="7571303"/>
          </a:xfrm>
          <a:prstGeom prst="rect">
            <a:avLst/>
          </a:prstGeom>
        </p:spPr>
        <p:txBody>
          <a:bodyPr wrap="square">
            <a:spAutoFit/>
          </a:bodyPr>
          <a:lstStyle/>
          <a:p>
            <a:endParaRPr lang="en-US" dirty="0" smtClean="0"/>
          </a:p>
          <a:p>
            <a:pPr>
              <a:lnSpc>
                <a:spcPct val="150000"/>
              </a:lnSpc>
            </a:pPr>
            <a:r>
              <a:rPr lang="en-US" sz="2000" dirty="0" smtClean="0">
                <a:latin typeface="Times New Roman" pitchFamily="18" charset="0"/>
                <a:cs typeface="Times New Roman" pitchFamily="18" charset="0"/>
              </a:rPr>
              <a:t>[1] S. </a:t>
            </a:r>
            <a:r>
              <a:rPr lang="en-US" sz="2000" dirty="0" err="1" smtClean="0">
                <a:latin typeface="Times New Roman" pitchFamily="18" charset="0"/>
                <a:cs typeface="Times New Roman" pitchFamily="18" charset="0"/>
              </a:rPr>
              <a:t>Subashini</a:t>
            </a:r>
            <a:r>
              <a:rPr lang="en-US" sz="2000" dirty="0" smtClean="0">
                <a:latin typeface="Times New Roman" pitchFamily="18" charset="0"/>
                <a:cs typeface="Times New Roman" pitchFamily="18" charset="0"/>
              </a:rPr>
              <a:t> and V. </a:t>
            </a:r>
            <a:r>
              <a:rPr lang="en-US" sz="2000" dirty="0" err="1" smtClean="0">
                <a:latin typeface="Times New Roman" pitchFamily="18" charset="0"/>
                <a:cs typeface="Times New Roman" pitchFamily="18" charset="0"/>
              </a:rPr>
              <a:t>Kavitha</a:t>
            </a:r>
            <a:r>
              <a:rPr lang="en-US" sz="2000" dirty="0" smtClean="0">
                <a:latin typeface="Times New Roman" pitchFamily="18" charset="0"/>
                <a:cs typeface="Times New Roman" pitchFamily="18" charset="0"/>
              </a:rPr>
              <a:t>, “A survey on security issues in service delivery models of cloud computing,”.</a:t>
            </a:r>
            <a:endParaRPr lang="en-US" sz="2000" i="1" dirty="0" smtClean="0">
              <a:latin typeface="Times New Roman" pitchFamily="18" charset="0"/>
              <a:cs typeface="Times New Roman" pitchFamily="18" charset="0"/>
            </a:endParaRP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[2] “Amazon compute service legal agreement,”.</a:t>
            </a: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[3] “Elastic compute service (ECS) service agreement,”. </a:t>
            </a: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 [4] Z. Li, M. Liang, L. </a:t>
            </a:r>
            <a:r>
              <a:rPr lang="en-US" sz="2000" dirty="0" err="1" smtClean="0">
                <a:latin typeface="Times New Roman" pitchFamily="18" charset="0"/>
                <a:cs typeface="Times New Roman" pitchFamily="18" charset="0"/>
              </a:rPr>
              <a:t>O’brien</a:t>
            </a:r>
            <a:r>
              <a:rPr lang="en-US" sz="2000" dirty="0" smtClean="0">
                <a:latin typeface="Times New Roman" pitchFamily="18" charset="0"/>
                <a:cs typeface="Times New Roman" pitchFamily="18" charset="0"/>
              </a:rPr>
              <a:t>, and H. Zhang, “The cloud’s cloudy moment: A systematic survey of public cloud service outage,”.</a:t>
            </a:r>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nSpc>
                <a:spcPct val="150000"/>
              </a:lnSpc>
            </a:pPr>
            <a:r>
              <a:rPr lang="en-US" sz="2000" dirty="0" smtClean="0">
                <a:latin typeface="Times New Roman" pitchFamily="18" charset="0"/>
                <a:cs typeface="Times New Roman" pitchFamily="18" charset="0"/>
              </a:rPr>
              <a:t>[5] D. </a:t>
            </a:r>
            <a:r>
              <a:rPr lang="en-US" sz="2000" dirty="0" err="1" smtClean="0">
                <a:latin typeface="Times New Roman" pitchFamily="18" charset="0"/>
                <a:cs typeface="Times New Roman" pitchFamily="18" charset="0"/>
              </a:rPr>
              <a:t>Etherington</a:t>
            </a:r>
            <a:r>
              <a:rPr lang="en-US" sz="2000" dirty="0" smtClean="0">
                <a:latin typeface="Times New Roman" pitchFamily="18" charset="0"/>
                <a:cs typeface="Times New Roman" pitchFamily="18" charset="0"/>
              </a:rPr>
              <a:t>, “Amazon AWS S3 outage is breaking things for a lot of websites and apps,”.</a:t>
            </a: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[6] H. S. </a:t>
            </a:r>
            <a:r>
              <a:rPr lang="en-US" sz="2000" dirty="0" err="1" smtClean="0">
                <a:latin typeface="Times New Roman" pitchFamily="18" charset="0"/>
                <a:cs typeface="Times New Roman" pitchFamily="18" charset="0"/>
              </a:rPr>
              <a:t>Gunawi</a:t>
            </a:r>
            <a:r>
              <a:rPr lang="en-US" sz="2000" dirty="0" smtClean="0">
                <a:latin typeface="Times New Roman" pitchFamily="18" charset="0"/>
                <a:cs typeface="Times New Roman" pitchFamily="18" charset="0"/>
              </a:rPr>
              <a:t> </a:t>
            </a:r>
            <a:r>
              <a:rPr lang="en-US" sz="2000" i="1" dirty="0" smtClean="0">
                <a:latin typeface="Times New Roman" pitchFamily="18" charset="0"/>
                <a:cs typeface="Times New Roman" pitchFamily="18" charset="0"/>
              </a:rPr>
              <a:t>et al., “Why does the cloud stop computing?: Lessons from </a:t>
            </a:r>
            <a:r>
              <a:rPr lang="en-US" sz="2000" dirty="0" smtClean="0">
                <a:latin typeface="Times New Roman" pitchFamily="18" charset="0"/>
                <a:cs typeface="Times New Roman" pitchFamily="18" charset="0"/>
              </a:rPr>
              <a:t>hundreds of service outages,’ </a:t>
            </a:r>
            <a:r>
              <a:rPr lang="en-US" sz="2000" i="1" dirty="0" smtClean="0">
                <a:latin typeface="Times New Roman" pitchFamily="18" charset="0"/>
                <a:cs typeface="Times New Roman" pitchFamily="18" charset="0"/>
              </a:rPr>
              <a:t>Cloud </a:t>
            </a:r>
            <a:r>
              <a:rPr lang="en-US" sz="2000" i="1" dirty="0" err="1" smtClean="0">
                <a:latin typeface="Times New Roman" pitchFamily="18" charset="0"/>
                <a:cs typeface="Times New Roman" pitchFamily="18" charset="0"/>
              </a:rPr>
              <a:t>Comput</a:t>
            </a:r>
            <a:r>
              <a:rPr lang="en-US" sz="2000" i="1" dirty="0" smtClean="0">
                <a:latin typeface="Times New Roman" pitchFamily="18" charset="0"/>
                <a:cs typeface="Times New Roman" pitchFamily="18" charset="0"/>
              </a:rPr>
              <a:t>.</a:t>
            </a: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[7] “</a:t>
            </a:r>
            <a:r>
              <a:rPr lang="en-US" sz="2000" dirty="0" err="1" smtClean="0">
                <a:latin typeface="Times New Roman" pitchFamily="18" charset="0"/>
                <a:cs typeface="Times New Roman" pitchFamily="18" charset="0"/>
              </a:rPr>
              <a:t>Alibaba</a:t>
            </a:r>
            <a:r>
              <a:rPr lang="en-US" sz="2000" dirty="0" smtClean="0">
                <a:latin typeface="Times New Roman" pitchFamily="18" charset="0"/>
                <a:cs typeface="Times New Roman" pitchFamily="18" charset="0"/>
              </a:rPr>
              <a:t> cloud services go down for 30 minutes, interrupts </a:t>
            </a:r>
            <a:r>
              <a:rPr lang="en-US" sz="2000" dirty="0" err="1" smtClean="0">
                <a:latin typeface="Times New Roman" pitchFamily="18" charset="0"/>
                <a:cs typeface="Times New Roman" pitchFamily="18" charset="0"/>
              </a:rPr>
              <a:t>Taobao</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Tmall</a:t>
            </a:r>
            <a:r>
              <a:rPr lang="en-US" sz="2000" dirty="0" smtClean="0">
                <a:latin typeface="Times New Roman" pitchFamily="18" charset="0"/>
                <a:cs typeface="Times New Roman" pitchFamily="18" charset="0"/>
              </a:rPr>
              <a:t> backend,”.</a:t>
            </a:r>
          </a:p>
          <a:p>
            <a:pPr>
              <a:lnSpc>
                <a:spcPct val="150000"/>
              </a:lnSpc>
            </a:pPr>
            <a:endParaRPr lang="en-US" sz="2000" dirty="0" smtClean="0">
              <a:latin typeface="Times New Roman" pitchFamily="18" charset="0"/>
              <a:cs typeface="Times New Roman" pitchFamily="18" charset="0"/>
            </a:endParaRPr>
          </a:p>
          <a:p>
            <a:pPr>
              <a:lnSpc>
                <a:spcPct val="150000"/>
              </a:lnSpc>
            </a:pPr>
            <a:r>
              <a:rPr lang="en-US" sz="2000" dirty="0" smtClean="0">
                <a:latin typeface="Times New Roman" pitchFamily="18" charset="0"/>
                <a:cs typeface="Times New Roman" pitchFamily="18" charset="0"/>
              </a:rPr>
              <a:t>[8] A. </a:t>
            </a:r>
            <a:r>
              <a:rPr lang="en-US" sz="2000" dirty="0" err="1" smtClean="0">
                <a:latin typeface="Times New Roman" pitchFamily="18" charset="0"/>
                <a:cs typeface="Times New Roman" pitchFamily="18" charset="0"/>
              </a:rPr>
              <a:t>Bala</a:t>
            </a:r>
            <a:r>
              <a:rPr lang="en-US" sz="2000" dirty="0" smtClean="0">
                <a:latin typeface="Times New Roman" pitchFamily="18" charset="0"/>
                <a:cs typeface="Times New Roman" pitchFamily="18" charset="0"/>
              </a:rPr>
              <a:t> and I. </a:t>
            </a:r>
            <a:r>
              <a:rPr lang="en-US" sz="2000" dirty="0" err="1" smtClean="0">
                <a:latin typeface="Times New Roman" pitchFamily="18" charset="0"/>
                <a:cs typeface="Times New Roman" pitchFamily="18" charset="0"/>
              </a:rPr>
              <a:t>Chana</a:t>
            </a:r>
            <a:r>
              <a:rPr lang="en-US" sz="2000" dirty="0" smtClean="0">
                <a:latin typeface="Times New Roman" pitchFamily="18" charset="0"/>
                <a:cs typeface="Times New Roman" pitchFamily="18" charset="0"/>
              </a:rPr>
              <a:t>, “Fault tolerance-challenges, techniques and implementation in cloud computing,”.</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598</TotalTime>
  <Words>1082</Words>
  <Application>Microsoft Office PowerPoint</Application>
  <PresentationFormat>On-screen Show (4:3)</PresentationFormat>
  <Paragraphs>109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Improving Failure Tolerance in Large-Scale Cloud Computing Systems </vt:lpstr>
      <vt:lpstr>Abstract</vt:lpstr>
      <vt:lpstr>Existing System</vt:lpstr>
      <vt:lpstr>Disadvantage of Existing System</vt:lpstr>
      <vt:lpstr>PROPOSED SYSTEM :</vt:lpstr>
      <vt:lpstr>Slide 6</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232</cp:revision>
  <dcterms:created xsi:type="dcterms:W3CDTF">2006-08-16T00:00:00Z</dcterms:created>
  <dcterms:modified xsi:type="dcterms:W3CDTF">2020-01-25T10:37:32Z</dcterms:modified>
</cp:coreProperties>
</file>