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16" r:id="rId4"/>
    <p:sldId id="260" r:id="rId5"/>
    <p:sldId id="262" r:id="rId6"/>
    <p:sldId id="263" r:id="rId7"/>
    <p:sldId id="294" r:id="rId8"/>
    <p:sldId id="298" r:id="rId9"/>
    <p:sldId id="310" r:id="rId10"/>
    <p:sldId id="311" r:id="rId11"/>
    <p:sldId id="296" r:id="rId12"/>
    <p:sldId id="295" r:id="rId13"/>
    <p:sldId id="307" r:id="rId14"/>
    <p:sldId id="31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35608" y="274638"/>
            <a:ext cx="7498080" cy="3687762"/>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smtClean="0">
                <a:latin typeface="Times New Roman" pitchFamily="18" charset="0"/>
                <a:cs typeface="Times New Roman" pitchFamily="18" charset="0"/>
              </a:rPr>
              <a:t>Cloud </a:t>
            </a:r>
            <a:r>
              <a:rPr lang="en-US" sz="3600" b="1" dirty="0" smtClean="0">
                <a:latin typeface="Times New Roman" pitchFamily="18" charset="0"/>
                <a:cs typeface="Times New Roman" pitchFamily="18" charset="0"/>
              </a:rPr>
              <a:t>Intrusion Detection Method Based on Stacked Contractive Auto-Encoder and Support Vector Machine</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endParaRPr lang="en-US" sz="2400" dirty="0" smtClean="0"/>
          </a:p>
          <a:p>
            <a:pPr algn="just">
              <a:lnSpc>
                <a:spcPct val="150000"/>
              </a:lnSpc>
            </a:pPr>
            <a:r>
              <a:rPr lang="en-US" sz="2000" dirty="0" smtClean="0">
                <a:latin typeface="Times New Roman" pitchFamily="18" charset="0"/>
                <a:cs typeface="Times New Roman" pitchFamily="18" charset="0"/>
              </a:rPr>
              <a:t>Security issues have resulted in severe damage to the cloud computing environment, adversely affecting the healthy and sustainable development of cloud computing. Intrusion detection is one of the technologies for protecting the cloud computing environment from malicious attacks.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network traffic in the cloud computing environment is characterized by large scale, high dimensionality, and high redundancy; these characteristics pose serious challenges to the development of cloud intrusion detection systems. Deep learning technology has shown considerable potential for intrusion detection. </a:t>
            </a: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r>
              <a:rPr lang="en-US" sz="2400" dirty="0" smtClean="0"/>
              <a:t>Therefore</a:t>
            </a:r>
            <a:r>
              <a:rPr lang="en-US" sz="2400" dirty="0" smtClean="0"/>
              <a:t>, this study aims to use deep learning to extract essential feature representations automatically and realize high detection performance efficiently. An effective stacked contractive auto encoder (SCAE) method is presented for unsupervised feature extraction. By using the SCAE method, better and robust low-dimensional features can be automatically learned from raw network traffic. A novel cloud intrusion detection system is designed on the basis of the SCAE and support vector machine (SVM) classification algorithm. The SCAE+SVM approach combines both deep and shallow learning techniques, and it fully exploits their advantages to significantly reduce the analytical overhead. Experiments show that the proposed SCAE+SVM method achieves higher detection performance compared to three other state-of-the-art methods on two well-known intrusion detection evaluation datasets, namely KDD Cup 99 and NSL-KDD.</a:t>
            </a:r>
          </a:p>
          <a:p>
            <a:r>
              <a:rPr lang="en-US" sz="2400" b="1" dirty="0" smtClean="0"/>
              <a:t> </a:t>
            </a:r>
            <a:endParaRPr lang="en-US" sz="2400" dirty="0" smtClean="0"/>
          </a:p>
          <a:p>
            <a:r>
              <a:rPr lang="en-US" sz="2400" b="1" dirty="0" smtClean="0"/>
              <a:t> </a:t>
            </a:r>
            <a:endParaRPr lang="en-US" sz="2400" dirty="0" smtClean="0"/>
          </a:p>
          <a:p>
            <a:r>
              <a:rPr lang="en-US" sz="2400" b="1" dirty="0" smtClean="0"/>
              <a:t> </a:t>
            </a:r>
            <a:endParaRPr lang="en-US" sz="2400" dirty="0" smtClean="0"/>
          </a:p>
          <a:p>
            <a:r>
              <a:rPr lang="en-US" sz="2400" b="1" dirty="0" smtClean="0"/>
              <a:t> </a:t>
            </a:r>
            <a:endParaRPr lang="en-US" sz="2400" dirty="0" smtClean="0"/>
          </a:p>
          <a:p>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fontScale="92500" lnSpcReduction="20000"/>
          </a:bodyPr>
          <a:lstStyle/>
          <a:p>
            <a:pPr algn="just">
              <a:lnSpc>
                <a:spcPct val="160000"/>
              </a:lnSpc>
            </a:pPr>
            <a:r>
              <a:rPr lang="en-US" sz="1800" dirty="0" smtClean="0">
                <a:latin typeface="Times New Roman" pitchFamily="18" charset="0"/>
                <a:cs typeface="Times New Roman" pitchFamily="18" charset="0"/>
              </a:rPr>
              <a:t>Therefore, this study aims to use deep learning to extract essential feature representations automatically and realize high detection performance efficiently. An effective stacked contractive auto encoder (SCAE) method is presented for unsupervised feature extraction. By using the SCAE method, better and robust low-dimensional features can be automatically learned from raw network traffic. </a:t>
            </a:r>
            <a:endParaRPr lang="en-US" sz="1800" dirty="0" smtClean="0">
              <a:latin typeface="Times New Roman" pitchFamily="18" charset="0"/>
              <a:cs typeface="Times New Roman" pitchFamily="18" charset="0"/>
            </a:endParaRPr>
          </a:p>
          <a:p>
            <a:pPr algn="just">
              <a:lnSpc>
                <a:spcPct val="160000"/>
              </a:lnSpc>
            </a:pPr>
            <a:r>
              <a:rPr lang="en-US" sz="1800" dirty="0" smtClean="0">
                <a:latin typeface="Times New Roman" pitchFamily="18" charset="0"/>
                <a:cs typeface="Times New Roman" pitchFamily="18" charset="0"/>
              </a:rPr>
              <a:t>A </a:t>
            </a:r>
            <a:r>
              <a:rPr lang="en-US" sz="1800" dirty="0" smtClean="0">
                <a:latin typeface="Times New Roman" pitchFamily="18" charset="0"/>
                <a:cs typeface="Times New Roman" pitchFamily="18" charset="0"/>
              </a:rPr>
              <a:t>novel cloud intrusion detection system is designed on the basis of the SCAE and support vector machine (SVM) classification algorithm. The SCAE+SVM approach combines both deep and shallow learning techniques, and it fully exploits their advantages to significantly reduce the analytical overhead. Experiments show that the proposed SCAE+SVM method achieves higher detection performance compared to three other state-of-the-art methods on two well-known intrusion detection evaluation datasets, namely KDD Cup 99 and NSL-KDD.</a:t>
            </a:r>
          </a:p>
          <a:p>
            <a:pPr algn="just">
              <a:lnSpc>
                <a:spcPct val="160000"/>
              </a:lnSpc>
            </a:pPr>
            <a:r>
              <a:rPr lang="en-US" sz="1800" b="1"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	Cloud </a:t>
            </a:r>
            <a:r>
              <a:rPr lang="en-US" sz="2000" dirty="0" smtClean="0">
                <a:latin typeface="Times New Roman" pitchFamily="18" charset="0"/>
                <a:cs typeface="Times New Roman" pitchFamily="18" charset="0"/>
              </a:rPr>
              <a:t>computing is expected to provide on-demand,   agile, and   elastic   services.   Cloud   networking extends     cloud     computing     by     providing     virtualized networking functionalities and allows various optimizations, for  example  to reduce latency while increasing  flexibility  in the   placement,   movement,   and   interconnection of   these virtual  resources.  However, this approach introduces new security   challenges.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existing cloud computing service provisioning models introduces network-related security challenges.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Some </a:t>
            </a:r>
            <a:r>
              <a:rPr lang="en-US" sz="2000" dirty="0" smtClean="0">
                <a:latin typeface="Times New Roman" pitchFamily="18" charset="0"/>
                <a:cs typeface="Times New Roman" pitchFamily="18" charset="0"/>
              </a:rPr>
              <a:t>of these security challenges were described by </a:t>
            </a:r>
            <a:r>
              <a:rPr lang="en-US" sz="2000" dirty="0" err="1" smtClean="0">
                <a:latin typeface="Times New Roman" pitchFamily="18" charset="0"/>
                <a:cs typeface="Times New Roman" pitchFamily="18" charset="0"/>
              </a:rPr>
              <a:t>Schoo</a:t>
            </a:r>
            <a:r>
              <a:rPr lang="en-US" sz="2000" dirty="0" smtClean="0">
                <a:latin typeface="Times New Roman" pitchFamily="18" charset="0"/>
                <a:cs typeface="Times New Roman" pitchFamily="18" charset="0"/>
              </a:rPr>
              <a:t> et al., in [12], specifically information security, virtualization environment threats, and communication security.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In this paper, we propose a new intrusion detection model in which </a:t>
            </a:r>
            <a:r>
              <a:rPr lang="en-US" sz="2000" dirty="0" smtClean="0">
                <a:latin typeface="Times New Roman" pitchFamily="18" charset="0"/>
                <a:cs typeface="Times New Roman" pitchFamily="18" charset="0"/>
              </a:rPr>
              <a:t>we combine </a:t>
            </a:r>
            <a:r>
              <a:rPr lang="en-US" sz="2000" dirty="0" smtClean="0">
                <a:latin typeface="Times New Roman" pitchFamily="18" charset="0"/>
                <a:cs typeface="Times New Roman" pitchFamily="18" charset="0"/>
              </a:rPr>
              <a:t>a newly proposed genetic based feature selection algorithm and an existing Fuzzy Support Vector Machines (SVM) for effective classification as a solution. The feature selection reduces the number of features by removing unimportant features, hence reducing runtime.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when the Fuzzy SVM classifier is used with the reduced feature set, it improves the detection accuracy. Experimental results of the proposed combination of feature selection and classification model detects anomalies with a low false alarm rate and a high detection rate when tested with the KDD Cup 99 data set.</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proposed ID Turnout to be a suitable solution to these issues. An IDS has become an essential component in security systems since it can be used to detect threats before they cause widespread damage.</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IDS  proposed  in  this  paper  can  be  used  to  examine collected audit data. Intrusion detection paradigms are based </a:t>
            </a:r>
            <a:r>
              <a:rPr lang="en-US" sz="2000" dirty="0" smtClean="0">
                <a:latin typeface="Times New Roman" pitchFamily="18" charset="0"/>
                <a:cs typeface="Times New Roman" pitchFamily="18" charset="0"/>
              </a:rPr>
              <a:t>upon models of </a:t>
            </a:r>
            <a:r>
              <a:rPr lang="en-US" sz="2000" dirty="0" smtClean="0">
                <a:latin typeface="Times New Roman" pitchFamily="18" charset="0"/>
                <a:cs typeface="Times New Roman" pitchFamily="18" charset="0"/>
              </a:rPr>
              <a:t>intrusive or innocent behavior, so that both internal and external intrusion  attempts  may  be  identified efficiently.</a:t>
            </a:r>
          </a:p>
          <a:p>
            <a:pPr>
              <a:buNone/>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Proposed IDS architecture | Download Scientific Diagram"/>
          <p:cNvPicPr>
            <a:picLocks noGrp="1"/>
          </p:cNvPicPr>
          <p:nvPr>
            <p:ph idx="1"/>
          </p:nvPr>
        </p:nvPicPr>
        <p:blipFill>
          <a:blip r:embed="rId2"/>
          <a:srcRect/>
          <a:stretch>
            <a:fillRect/>
          </a:stretch>
        </p:blipFill>
        <p:spPr bwMode="auto">
          <a:xfrm>
            <a:off x="1589087" y="2119312"/>
            <a:ext cx="7191375" cy="345757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941756"/>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mn-lt"/>
                          <a:ea typeface="+mn-ea"/>
                          <a:cs typeface="+mn-cs"/>
                        </a:rPr>
                        <a:t>“Cloud Watcher: Network security monitoring using Open Flow in dynamic cloud networks (or: How to provide security monitoring as a service in clouds?),”</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S. Shin and G. </a:t>
                      </a:r>
                      <a:r>
                        <a:rPr kumimoji="0" lang="en-US" sz="1800" kern="1200" dirty="0" err="1" smtClean="0">
                          <a:solidFill>
                            <a:schemeClr val="dk1"/>
                          </a:solidFill>
                          <a:latin typeface="+mn-lt"/>
                          <a:ea typeface="+mn-ea"/>
                          <a:cs typeface="+mn-cs"/>
                        </a:rPr>
                        <a:t>Gu</a:t>
                      </a:r>
                      <a:r>
                        <a:rPr kumimoji="0" lang="en-US" sz="1800" kern="1200" dirty="0" smtClean="0">
                          <a:solidFill>
                            <a:schemeClr val="dk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Cloud computing is becoming a popular paradigm. Many recent new services are based on cloud environments, and a lot of people are using cloud networks.</a:t>
                      </a:r>
                      <a:endParaRPr lang="en-US" sz="16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“SDNIPS: Enabling software defined networking based intrusion prevention system  in clouds,”</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T. Xing, Z. </a:t>
                      </a:r>
                      <a:r>
                        <a:rPr kumimoji="0" lang="en-US" sz="1800" kern="1200" dirty="0" err="1" smtClean="0">
                          <a:solidFill>
                            <a:schemeClr val="dk1"/>
                          </a:solidFill>
                          <a:latin typeface="+mn-lt"/>
                          <a:ea typeface="+mn-ea"/>
                          <a:cs typeface="+mn-cs"/>
                        </a:rPr>
                        <a:t>Xiong</a:t>
                      </a:r>
                      <a:r>
                        <a:rPr kumimoji="0" lang="en-US" sz="1800" kern="1200" dirty="0" smtClean="0">
                          <a:solidFill>
                            <a:schemeClr val="dk1"/>
                          </a:solidFill>
                          <a:latin typeface="+mn-lt"/>
                          <a:ea typeface="+mn-ea"/>
                          <a:cs typeface="+mn-cs"/>
                        </a:rPr>
                        <a:t>, D. Huang, and D. </a:t>
                      </a:r>
                      <a:r>
                        <a:rPr kumimoji="0" lang="en-US" sz="1800" kern="1200" dirty="0" err="1" smtClean="0">
                          <a:solidFill>
                            <a:schemeClr val="dk1"/>
                          </a:solidFill>
                          <a:latin typeface="+mn-lt"/>
                          <a:ea typeface="+mn-ea"/>
                          <a:cs typeface="+mn-cs"/>
                        </a:rPr>
                        <a:t>Medhi</a:t>
                      </a:r>
                      <a:r>
                        <a:rPr kumimoji="0" lang="en-US" sz="1800" kern="1200" dirty="0" smtClean="0">
                          <a:solidFill>
                            <a:schemeClr val="dk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Software-Defined Networking (SDN) has encountered serious Denial of Service (</a:t>
                      </a:r>
                      <a:r>
                        <a:rPr kumimoji="0" lang="en-US" sz="1800" kern="1200" dirty="0" err="1" smtClean="0">
                          <a:solidFill>
                            <a:schemeClr val="dk1"/>
                          </a:solidFill>
                          <a:latin typeface="+mn-lt"/>
                          <a:ea typeface="+mn-ea"/>
                          <a:cs typeface="+mn-cs"/>
                        </a:rPr>
                        <a:t>DoS</a:t>
                      </a:r>
                      <a:r>
                        <a:rPr kumimoji="0" lang="en-US" sz="1800" kern="1200" dirty="0" smtClean="0">
                          <a:solidFill>
                            <a:schemeClr val="dk1"/>
                          </a:solidFill>
                          <a:latin typeface="+mn-lt"/>
                          <a:ea typeface="+mn-ea"/>
                          <a:cs typeface="+mn-cs"/>
                        </a:rPr>
                        <a:t>) attacks. </a:t>
                      </a:r>
                      <a:endParaRPr lang="en-US" sz="1600" dirty="0">
                        <a:latin typeface="Times New Roman" pitchFamily="18" charset="0"/>
                        <a:ea typeface="Calibri"/>
                        <a:cs typeface="Times New Roman" pitchFamily="18" charset="0"/>
                      </a:endParaRPr>
                    </a:p>
                  </a:txBody>
                  <a:tcPr marL="68580" marR="6858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4865505"/>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r>
                        <a:rPr kumimoji="0" lang="en-US" sz="2000" kern="1200" dirty="0" smtClean="0">
                          <a:solidFill>
                            <a:schemeClr val="dk1"/>
                          </a:solidFill>
                          <a:latin typeface="Times New Roman" pitchFamily="18" charset="0"/>
                          <a:ea typeface="+mn-ea"/>
                          <a:cs typeface="Times New Roman" pitchFamily="18" charset="0"/>
                        </a:rPr>
                        <a:t>"Genetic Algorithm Based Feature Selection Algorithm for Effective Intrusion Detection in Cloud Networks,"</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2000" kern="1200" dirty="0" smtClean="0">
                          <a:solidFill>
                            <a:schemeClr val="dk1"/>
                          </a:solidFill>
                          <a:latin typeface="Times New Roman" pitchFamily="18" charset="0"/>
                          <a:ea typeface="+mn-ea"/>
                          <a:cs typeface="Times New Roman" pitchFamily="18" charset="0"/>
                        </a:rPr>
                        <a:t>A. </a:t>
                      </a:r>
                      <a:r>
                        <a:rPr kumimoji="0" lang="en-US" sz="2000" kern="1200" dirty="0" err="1" smtClean="0">
                          <a:solidFill>
                            <a:schemeClr val="dk1"/>
                          </a:solidFill>
                          <a:latin typeface="Times New Roman" pitchFamily="18" charset="0"/>
                          <a:ea typeface="+mn-ea"/>
                          <a:cs typeface="Times New Roman" pitchFamily="18" charset="0"/>
                        </a:rPr>
                        <a:t>Kannan</a:t>
                      </a:r>
                      <a:r>
                        <a:rPr kumimoji="0" lang="en-US" sz="2000" kern="1200" dirty="0" smtClean="0">
                          <a:solidFill>
                            <a:schemeClr val="dk1"/>
                          </a:solidFill>
                          <a:latin typeface="Times New Roman" pitchFamily="18" charset="0"/>
                          <a:ea typeface="+mn-ea"/>
                          <a:cs typeface="Times New Roman" pitchFamily="18" charset="0"/>
                        </a:rPr>
                        <a:t>, G. Q. Maguire </a:t>
                      </a:r>
                      <a:r>
                        <a:rPr kumimoji="0" lang="en-US" sz="2000" kern="1200" dirty="0" err="1" smtClean="0">
                          <a:solidFill>
                            <a:schemeClr val="dk1"/>
                          </a:solidFill>
                          <a:latin typeface="Times New Roman" pitchFamily="18" charset="0"/>
                          <a:ea typeface="+mn-ea"/>
                          <a:cs typeface="Times New Roman" pitchFamily="18" charset="0"/>
                        </a:rPr>
                        <a:t>Jr</a:t>
                      </a:r>
                      <a:r>
                        <a:rPr kumimoji="0" lang="en-US" sz="2000" kern="1200" dirty="0" smtClean="0">
                          <a:solidFill>
                            <a:schemeClr val="dk1"/>
                          </a:solidFill>
                          <a:latin typeface="Times New Roman" pitchFamily="18" charset="0"/>
                          <a:ea typeface="+mn-ea"/>
                          <a:cs typeface="Times New Roman" pitchFamily="18" charset="0"/>
                        </a:rPr>
                        <a:t>, A. Sharma, and P. </a:t>
                      </a:r>
                      <a:r>
                        <a:rPr kumimoji="0" lang="en-US" sz="2000" kern="1200" dirty="0" err="1" smtClean="0">
                          <a:solidFill>
                            <a:schemeClr val="dk1"/>
                          </a:solidFill>
                          <a:latin typeface="Times New Roman" pitchFamily="18" charset="0"/>
                          <a:ea typeface="+mn-ea"/>
                          <a:cs typeface="Times New Roman" pitchFamily="18" charset="0"/>
                        </a:rPr>
                        <a:t>Schoo</a:t>
                      </a:r>
                      <a:r>
                        <a:rPr kumimoji="0" lang="en-US" sz="2000" kern="1200" dirty="0" smtClean="0">
                          <a:solidFill>
                            <a:schemeClr val="dk1"/>
                          </a:solidFill>
                          <a:latin typeface="Times New Roman" pitchFamily="18" charset="0"/>
                          <a:ea typeface="+mn-ea"/>
                          <a:cs typeface="Times New Roman" pitchFamily="18" charset="0"/>
                        </a:rPr>
                        <a:t>,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Cloud computing is expected to provide on-demand,   agile, and   elastic   services.</a:t>
                      </a:r>
                      <a:endParaRPr lang="en-US" sz="2000" dirty="0">
                        <a:latin typeface="Times New Roman" pitchFamily="18" charset="0"/>
                        <a:cs typeface="Times New Roman" pitchFamily="18" charset="0"/>
                      </a:endParaRPr>
                    </a:p>
                  </a:txBody>
                  <a:tcPr/>
                </a:tc>
              </a:tr>
              <a:tr h="636135">
                <a:tc>
                  <a:txBody>
                    <a:bodyPr/>
                    <a:lstStyle/>
                    <a:p>
                      <a:pPr algn="just"/>
                      <a:r>
                        <a:rPr kumimoji="0" lang="en-US" sz="2000" kern="1200" dirty="0" smtClean="0">
                          <a:solidFill>
                            <a:schemeClr val="dk1"/>
                          </a:solidFill>
                          <a:latin typeface="Times New Roman" pitchFamily="18" charset="0"/>
                          <a:ea typeface="+mn-ea"/>
                          <a:cs typeface="Times New Roman" pitchFamily="18" charset="0"/>
                        </a:rPr>
                        <a:t>"A Novel Cloud Intrusion Detection System Using Feature Selection and Classification,"</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A. </a:t>
                      </a:r>
                      <a:r>
                        <a:rPr kumimoji="0" lang="en-US" sz="2000" kern="1200" dirty="0" err="1" smtClean="0">
                          <a:solidFill>
                            <a:schemeClr val="dk1"/>
                          </a:solidFill>
                          <a:latin typeface="Times New Roman" pitchFamily="18" charset="0"/>
                          <a:ea typeface="+mn-ea"/>
                          <a:cs typeface="Times New Roman" pitchFamily="18" charset="0"/>
                        </a:rPr>
                        <a:t>Kannan</a:t>
                      </a:r>
                      <a:r>
                        <a:rPr kumimoji="0" lang="en-US" sz="2000" kern="1200" dirty="0" smtClean="0">
                          <a:solidFill>
                            <a:schemeClr val="dk1"/>
                          </a:solidFill>
                          <a:latin typeface="Times New Roman" pitchFamily="18" charset="0"/>
                          <a:ea typeface="+mn-ea"/>
                          <a:cs typeface="Times New Roman" pitchFamily="18" charset="0"/>
                        </a:rPr>
                        <a:t>, K. G. </a:t>
                      </a:r>
                      <a:r>
                        <a:rPr kumimoji="0" lang="en-US" sz="2000" kern="1200" dirty="0" err="1" smtClean="0">
                          <a:solidFill>
                            <a:schemeClr val="dk1"/>
                          </a:solidFill>
                          <a:latin typeface="Times New Roman" pitchFamily="18" charset="0"/>
                          <a:ea typeface="+mn-ea"/>
                          <a:cs typeface="Times New Roman" pitchFamily="18" charset="0"/>
                        </a:rPr>
                        <a:t>Venkatesan</a:t>
                      </a:r>
                      <a:r>
                        <a:rPr kumimoji="0" lang="en-US" sz="2000" kern="1200" dirty="0" smtClean="0">
                          <a:solidFill>
                            <a:schemeClr val="dk1"/>
                          </a:solidFill>
                          <a:latin typeface="Times New Roman" pitchFamily="18" charset="0"/>
                          <a:ea typeface="+mn-ea"/>
                          <a:cs typeface="Times New Roman" pitchFamily="18" charset="0"/>
                        </a:rPr>
                        <a:t>, A. </a:t>
                      </a:r>
                      <a:r>
                        <a:rPr kumimoji="0" lang="en-US" sz="2000" kern="1200" dirty="0" err="1" smtClean="0">
                          <a:solidFill>
                            <a:schemeClr val="dk1"/>
                          </a:solidFill>
                          <a:latin typeface="Times New Roman" pitchFamily="18" charset="0"/>
                          <a:ea typeface="+mn-ea"/>
                          <a:cs typeface="Times New Roman" pitchFamily="18" charset="0"/>
                        </a:rPr>
                        <a:t>Stagkopoulou</a:t>
                      </a:r>
                      <a:r>
                        <a:rPr kumimoji="0" lang="en-US" sz="2000" kern="1200" dirty="0" smtClean="0">
                          <a:solidFill>
                            <a:schemeClr val="dk1"/>
                          </a:solidFill>
                          <a:latin typeface="Times New Roman" pitchFamily="18" charset="0"/>
                          <a:ea typeface="+mn-ea"/>
                          <a:cs typeface="Times New Roman" pitchFamily="18" charset="0"/>
                        </a:rPr>
                        <a:t>, S. Li, S. Krishnan, and A. </a:t>
                      </a:r>
                      <a:r>
                        <a:rPr kumimoji="0" lang="en-US" sz="2000" kern="1200" dirty="0" err="1" smtClean="0">
                          <a:solidFill>
                            <a:schemeClr val="dk1"/>
                          </a:solidFill>
                          <a:latin typeface="Times New Roman" pitchFamily="18" charset="0"/>
                          <a:ea typeface="+mn-ea"/>
                          <a:cs typeface="Times New Roman" pitchFamily="18" charset="0"/>
                        </a:rPr>
                        <a:t>Rahman</a:t>
                      </a:r>
                      <a:r>
                        <a:rPr kumimoji="0" lang="en-US" sz="2000" kern="1200" dirty="0" smtClean="0">
                          <a:solidFill>
                            <a:schemeClr val="dk1"/>
                          </a:solidFill>
                          <a:latin typeface="Times New Roman" pitchFamily="18" charset="0"/>
                          <a:ea typeface="+mn-ea"/>
                          <a:cs typeface="Times New Roman" pitchFamily="18" charset="0"/>
                        </a:rPr>
                        <a:t>, </a:t>
                      </a:r>
                    </a:p>
                    <a:p>
                      <a:pPr algn="just"/>
                      <a:r>
                        <a:rPr kumimoji="0" lang="en-US" sz="2000" kern="1200" dirty="0" smtClean="0">
                          <a:solidFill>
                            <a:schemeClr val="dk1"/>
                          </a:solidFill>
                          <a:latin typeface="Times New Roman" pitchFamily="18" charset="0"/>
                          <a:ea typeface="+mn-ea"/>
                          <a:cs typeface="Times New Roman" pitchFamily="18" charset="0"/>
                        </a:rPr>
                        <a:t> </a:t>
                      </a:r>
                    </a:p>
                    <a:p>
                      <a:pPr algn="just"/>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This paper proposes a new cloud intrusion detection system for detecting the intruders in a traditional hybrid</a:t>
                      </a:r>
                    </a:p>
                    <a:p>
                      <a:pPr algn="just"/>
                      <a:r>
                        <a:rPr kumimoji="0" lang="en-US" sz="2000" kern="1200" dirty="0" smtClean="0">
                          <a:solidFill>
                            <a:schemeClr val="dk1"/>
                          </a:solidFill>
                          <a:latin typeface="Times New Roman" pitchFamily="18" charset="0"/>
                          <a:ea typeface="+mn-ea"/>
                          <a:cs typeface="Times New Roman" pitchFamily="18" charset="0"/>
                        </a:rPr>
                        <a:t>Virtualized, cloud environment. </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066800" y="1066800"/>
            <a:ext cx="7866888" cy="5562600"/>
          </a:xfrm>
        </p:spPr>
        <p:txBody>
          <a:bodyPr>
            <a:noAutofit/>
          </a:bodyPr>
          <a:lstStyle/>
          <a:p>
            <a:pPr algn="just">
              <a:buNone/>
            </a:pPr>
            <a:endParaRPr lang="en-US" sz="1800" dirty="0" smtClean="0">
              <a:latin typeface="Times New Roman" pitchFamily="18" charset="0"/>
              <a:cs typeface="Times New Roman" pitchFamily="18" charset="0"/>
            </a:endParaRPr>
          </a:p>
          <a:p>
            <a:pPr>
              <a:buNone/>
            </a:pPr>
            <a:r>
              <a:rPr lang="en-US" sz="1600" dirty="0" smtClean="0">
                <a:latin typeface="Times New Roman" pitchFamily="18" charset="0"/>
                <a:cs typeface="Times New Roman" pitchFamily="18" charset="0"/>
              </a:rPr>
              <a:t>[1] P. M. </a:t>
            </a:r>
            <a:r>
              <a:rPr lang="en-US" sz="1600" dirty="0" err="1" smtClean="0">
                <a:latin typeface="Times New Roman" pitchFamily="18" charset="0"/>
                <a:cs typeface="Times New Roman" pitchFamily="18" charset="0"/>
              </a:rPr>
              <a:t>Mell</a:t>
            </a:r>
            <a:r>
              <a:rPr lang="en-US" sz="1600" dirty="0" smtClean="0">
                <a:latin typeface="Times New Roman" pitchFamily="18" charset="0"/>
                <a:cs typeface="Times New Roman" pitchFamily="18" charset="0"/>
              </a:rPr>
              <a:t> and T. </a:t>
            </a:r>
            <a:r>
              <a:rPr lang="en-US" sz="1600" dirty="0" err="1" smtClean="0">
                <a:latin typeface="Times New Roman" pitchFamily="18" charset="0"/>
                <a:cs typeface="Times New Roman" pitchFamily="18" charset="0"/>
              </a:rPr>
              <a:t>Grance</a:t>
            </a:r>
            <a:r>
              <a:rPr lang="en-US" sz="1600" dirty="0" smtClean="0">
                <a:latin typeface="Times New Roman" pitchFamily="18" charset="0"/>
                <a:cs typeface="Times New Roman" pitchFamily="18" charset="0"/>
              </a:rPr>
              <a:t>, "The NIST definition of cloud computing," National Institute of Standards and Technology, 2011. </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[2] C. G. C. Index, "Forecast and Methodology, 2016–2021 White</a:t>
            </a:r>
          </a:p>
          <a:p>
            <a:pPr>
              <a:buNone/>
            </a:pPr>
            <a:r>
              <a:rPr lang="en-US" sz="1600" dirty="0" smtClean="0">
                <a:latin typeface="Times New Roman" pitchFamily="18" charset="0"/>
                <a:cs typeface="Times New Roman" pitchFamily="18" charset="0"/>
              </a:rPr>
              <a:t>Paper," 2018. </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[3] S. Shin and G. </a:t>
            </a:r>
            <a:r>
              <a:rPr lang="en-US" sz="1600" dirty="0" err="1" smtClean="0">
                <a:latin typeface="Times New Roman" pitchFamily="18" charset="0"/>
                <a:cs typeface="Times New Roman" pitchFamily="18" charset="0"/>
              </a:rPr>
              <a:t>Gu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CloudWatcher</a:t>
            </a:r>
            <a:r>
              <a:rPr lang="en-US" sz="1600" dirty="0" smtClean="0">
                <a:latin typeface="Times New Roman" pitchFamily="18" charset="0"/>
                <a:cs typeface="Times New Roman" pitchFamily="18" charset="0"/>
              </a:rPr>
              <a:t>: Network security monitoring using Open Flow in dynamic cloud networks (or: How to provide security monitoring as a service in clouds?),” </a:t>
            </a:r>
            <a:r>
              <a:rPr lang="en-US" sz="1600" i="1" dirty="0" smtClean="0">
                <a:latin typeface="Times New Roman" pitchFamily="18" charset="0"/>
                <a:cs typeface="Times New Roman" pitchFamily="18" charset="0"/>
              </a:rPr>
              <a:t>in</a:t>
            </a:r>
            <a:r>
              <a:rPr lang="en-US" sz="1600" dirty="0" smtClean="0">
                <a:latin typeface="Times New Roman" pitchFamily="18" charset="0"/>
                <a:cs typeface="Times New Roman" pitchFamily="18" charset="0"/>
              </a:rPr>
              <a:t> </a:t>
            </a:r>
            <a:r>
              <a:rPr lang="en-US" sz="1600" i="1" dirty="0" smtClean="0">
                <a:latin typeface="Times New Roman" pitchFamily="18" charset="0"/>
                <a:cs typeface="Times New Roman" pitchFamily="18" charset="0"/>
              </a:rPr>
              <a:t>IEEE Int. Conf. </a:t>
            </a:r>
            <a:r>
              <a:rPr lang="en-US" sz="1600" i="1" dirty="0" err="1" smtClean="0">
                <a:latin typeface="Times New Roman" pitchFamily="18" charset="0"/>
                <a:cs typeface="Times New Roman" pitchFamily="18" charset="0"/>
              </a:rPr>
              <a:t>Netw</a:t>
            </a:r>
            <a:r>
              <a:rPr lang="en-US" sz="1600" i="1" dirty="0" smtClean="0">
                <a:latin typeface="Times New Roman" pitchFamily="18" charset="0"/>
                <a:cs typeface="Times New Roman" pitchFamily="18" charset="0"/>
              </a:rPr>
              <a:t>. </a:t>
            </a:r>
            <a:r>
              <a:rPr lang="en-US" sz="1600" i="1" dirty="0" err="1" smtClean="0">
                <a:latin typeface="Times New Roman" pitchFamily="18" charset="0"/>
                <a:cs typeface="Times New Roman" pitchFamily="18" charset="0"/>
              </a:rPr>
              <a:t>Protoc</a:t>
            </a:r>
            <a:r>
              <a:rPr lang="en-US" sz="1600" dirty="0" smtClean="0">
                <a:latin typeface="Times New Roman" pitchFamily="18" charset="0"/>
                <a:cs typeface="Times New Roman" pitchFamily="18" charset="0"/>
              </a:rPr>
              <a:t>., Austin, TX, USA, 2012, pp. 1-6.</a:t>
            </a:r>
          </a:p>
          <a:p>
            <a:pPr>
              <a:buNone/>
            </a:pPr>
            <a:r>
              <a:rPr lang="en-US" sz="1600" dirty="0" smtClean="0">
                <a:latin typeface="Times New Roman" pitchFamily="18" charset="0"/>
                <a:cs typeface="Times New Roman" pitchFamily="18" charset="0"/>
              </a:rPr>
              <a:t>[4] C J Chung, P </a:t>
            </a:r>
            <a:r>
              <a:rPr lang="en-US" sz="1600" dirty="0" err="1" smtClean="0">
                <a:latin typeface="Times New Roman" pitchFamily="18" charset="0"/>
                <a:cs typeface="Times New Roman" pitchFamily="18" charset="0"/>
              </a:rPr>
              <a:t>Khatkar</a:t>
            </a:r>
            <a:r>
              <a:rPr lang="en-US" sz="1600" dirty="0" smtClean="0">
                <a:latin typeface="Times New Roman" pitchFamily="18" charset="0"/>
                <a:cs typeface="Times New Roman" pitchFamily="18" charset="0"/>
              </a:rPr>
              <a:t>, T Xing, et al. NICE: Network Intrusion Detection and Countermeasure Selection in Virtual Network Systems[J]. </a:t>
            </a:r>
            <a:r>
              <a:rPr lang="en-US" sz="1600" i="1" dirty="0" smtClean="0">
                <a:latin typeface="Times New Roman" pitchFamily="18" charset="0"/>
                <a:cs typeface="Times New Roman" pitchFamily="18" charset="0"/>
              </a:rPr>
              <a:t>IEEE Transactions on Dependable &amp; Secure Computing</a:t>
            </a:r>
            <a:r>
              <a:rPr lang="en-US" sz="1600" dirty="0" smtClean="0">
                <a:latin typeface="Times New Roman" pitchFamily="18" charset="0"/>
                <a:cs typeface="Times New Roman" pitchFamily="18" charset="0"/>
              </a:rPr>
              <a:t>, 2013, 10(4):198-211.</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[5] T. Xing, Z. </a:t>
            </a:r>
            <a:r>
              <a:rPr lang="en-US" sz="1600" dirty="0" err="1" smtClean="0">
                <a:latin typeface="Times New Roman" pitchFamily="18" charset="0"/>
                <a:cs typeface="Times New Roman" pitchFamily="18" charset="0"/>
              </a:rPr>
              <a:t>Xiong</a:t>
            </a:r>
            <a:r>
              <a:rPr lang="en-US" sz="1600" dirty="0" smtClean="0">
                <a:latin typeface="Times New Roman" pitchFamily="18" charset="0"/>
                <a:cs typeface="Times New Roman" pitchFamily="18" charset="0"/>
              </a:rPr>
              <a:t>, D. Huang, and D. </a:t>
            </a:r>
            <a:r>
              <a:rPr lang="en-US" sz="1600" dirty="0" err="1" smtClean="0">
                <a:latin typeface="Times New Roman" pitchFamily="18" charset="0"/>
                <a:cs typeface="Times New Roman" pitchFamily="18" charset="0"/>
              </a:rPr>
              <a:t>Medhi</a:t>
            </a:r>
            <a:r>
              <a:rPr lang="en-US" sz="1600" dirty="0" smtClean="0">
                <a:latin typeface="Times New Roman" pitchFamily="18" charset="0"/>
                <a:cs typeface="Times New Roman" pitchFamily="18" charset="0"/>
              </a:rPr>
              <a:t>, “SDNIPS: Enabling software defined networking based intrusion prevention system  in clouds,” in Int. Conf. </a:t>
            </a:r>
            <a:r>
              <a:rPr lang="en-US" sz="1600" dirty="0" err="1" smtClean="0">
                <a:latin typeface="Times New Roman" pitchFamily="18" charset="0"/>
                <a:cs typeface="Times New Roman" pitchFamily="18" charset="0"/>
              </a:rPr>
              <a:t>Netw</a:t>
            </a:r>
            <a:r>
              <a:rPr lang="en-US" sz="1600" dirty="0" smtClean="0">
                <a:latin typeface="Times New Roman" pitchFamily="18" charset="0"/>
                <a:cs typeface="Times New Roman" pitchFamily="18" charset="0"/>
              </a:rPr>
              <a:t>. Service Manage. Workshop, Rio de Janeiro, Brazil, 2014, pp. 308-311.</a:t>
            </a:r>
          </a:p>
          <a:p>
            <a:pPr>
              <a:buNone/>
            </a:pPr>
            <a:endParaRPr lang="en-US" sz="1800" dirty="0" smtClean="0">
              <a:latin typeface="Times New Roman" pitchFamily="18" charset="0"/>
              <a:cs typeface="Times New Roman" pitchFamily="18" charset="0"/>
            </a:endParaRPr>
          </a:p>
        </p:txBody>
      </p:sp>
      <p:sp>
        <p:nvSpPr>
          <p:cNvPr id="4" name="Rectangle 3"/>
          <p:cNvSpPr/>
          <p:nvPr/>
        </p:nvSpPr>
        <p:spPr>
          <a:xfrm>
            <a:off x="1371600" y="11430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143000" y="304800"/>
            <a:ext cx="7791450" cy="6400800"/>
          </a:xfrm>
        </p:spPr>
        <p:txBody>
          <a:bodyPr>
            <a:normAutofit fontScale="62500" lnSpcReduction="20000"/>
          </a:bodyPr>
          <a:lstStyle/>
          <a:p>
            <a:pPr algn="just">
              <a:lnSpc>
                <a:spcPct val="170000"/>
              </a:lnSpc>
              <a:buNone/>
            </a:pPr>
            <a:r>
              <a:rPr lang="en-US" sz="2600" dirty="0" smtClean="0">
                <a:latin typeface="Times New Roman" pitchFamily="18" charset="0"/>
                <a:cs typeface="Times New Roman" pitchFamily="18" charset="0"/>
              </a:rPr>
              <a:t>[6] J. S. Cui, C. </a:t>
            </a:r>
            <a:r>
              <a:rPr lang="en-US" sz="2600" dirty="0" err="1" smtClean="0">
                <a:latin typeface="Times New Roman" pitchFamily="18" charset="0"/>
                <a:cs typeface="Times New Roman" pitchFamily="18" charset="0"/>
              </a:rPr>
              <a:t>Guo</a:t>
            </a:r>
            <a:r>
              <a:rPr lang="en-US" sz="2600" dirty="0" smtClean="0">
                <a:latin typeface="Times New Roman" pitchFamily="18" charset="0"/>
                <a:cs typeface="Times New Roman" pitchFamily="18" charset="0"/>
              </a:rPr>
              <a:t>, L. Chen, Y. N. Zhang, and D. Huang, “Establishing process-level defense-in-depth framework for software defined networks,” </a:t>
            </a:r>
            <a:r>
              <a:rPr lang="en-US" sz="2600" i="1" dirty="0" smtClean="0">
                <a:latin typeface="Times New Roman" pitchFamily="18" charset="0"/>
                <a:cs typeface="Times New Roman" pitchFamily="18" charset="0"/>
              </a:rPr>
              <a:t>J. Software</a:t>
            </a:r>
            <a:r>
              <a:rPr lang="en-US" sz="2600" dirty="0" smtClean="0">
                <a:latin typeface="Times New Roman" pitchFamily="18" charset="0"/>
                <a:cs typeface="Times New Roman" pitchFamily="18" charset="0"/>
              </a:rPr>
              <a:t>, vol. 25, no. 10, pp. 2251- 2265, Oct. 2014, DOI: 10.13328/j.cnki.jos.004682.</a:t>
            </a:r>
          </a:p>
          <a:p>
            <a:pPr algn="just">
              <a:lnSpc>
                <a:spcPct val="170000"/>
              </a:lnSpc>
              <a:buNone/>
            </a:pPr>
            <a:r>
              <a:rPr lang="en-US" sz="2600" dirty="0" smtClean="0">
                <a:latin typeface="Times New Roman" pitchFamily="18" charset="0"/>
                <a:cs typeface="Times New Roman" pitchFamily="18" charset="0"/>
              </a:rPr>
              <a:t> </a:t>
            </a:r>
          </a:p>
          <a:p>
            <a:pPr algn="just">
              <a:lnSpc>
                <a:spcPct val="170000"/>
              </a:lnSpc>
              <a:buNone/>
            </a:pPr>
            <a:r>
              <a:rPr lang="en-US" sz="2600" dirty="0" smtClean="0">
                <a:latin typeface="Times New Roman" pitchFamily="18" charset="0"/>
                <a:cs typeface="Times New Roman" pitchFamily="18" charset="0"/>
              </a:rPr>
              <a:t>[7] G. E. Hinton and R. </a:t>
            </a:r>
            <a:r>
              <a:rPr lang="en-US" sz="2600" dirty="0" err="1" smtClean="0">
                <a:latin typeface="Times New Roman" pitchFamily="18" charset="0"/>
                <a:cs typeface="Times New Roman" pitchFamily="18" charset="0"/>
              </a:rPr>
              <a:t>Salakhutdinov</a:t>
            </a:r>
            <a:r>
              <a:rPr lang="en-US" sz="2600" dirty="0" smtClean="0">
                <a:latin typeface="Times New Roman" pitchFamily="18" charset="0"/>
                <a:cs typeface="Times New Roman" pitchFamily="18" charset="0"/>
              </a:rPr>
              <a:t>, "Reducing the Dimensionality of Data with Neural Networks," [8] Z. M. </a:t>
            </a:r>
            <a:r>
              <a:rPr lang="en-US" sz="2600" dirty="0" err="1" smtClean="0">
                <a:latin typeface="Times New Roman" pitchFamily="18" charset="0"/>
                <a:cs typeface="Times New Roman" pitchFamily="18" charset="0"/>
              </a:rPr>
              <a:t>Hira</a:t>
            </a:r>
            <a:r>
              <a:rPr lang="en-US" sz="2600" dirty="0" smtClean="0">
                <a:latin typeface="Times New Roman" pitchFamily="18" charset="0"/>
                <a:cs typeface="Times New Roman" pitchFamily="18" charset="0"/>
              </a:rPr>
              <a:t> and D. F. </a:t>
            </a:r>
            <a:r>
              <a:rPr lang="en-US" sz="2600" dirty="0" err="1" smtClean="0">
                <a:latin typeface="Times New Roman" pitchFamily="18" charset="0"/>
                <a:cs typeface="Times New Roman" pitchFamily="18" charset="0"/>
              </a:rPr>
              <a:t>Gillies</a:t>
            </a:r>
            <a:r>
              <a:rPr lang="en-US" sz="2600" dirty="0" smtClean="0">
                <a:latin typeface="Times New Roman" pitchFamily="18" charset="0"/>
                <a:cs typeface="Times New Roman" pitchFamily="18" charset="0"/>
              </a:rPr>
              <a:t>, "A Review of Feature Selection and Feature Extraction Methods Applied on Microarray Data,".</a:t>
            </a:r>
          </a:p>
          <a:p>
            <a:pPr algn="just">
              <a:lnSpc>
                <a:spcPct val="170000"/>
              </a:lnSpc>
              <a:buNone/>
            </a:pPr>
            <a:r>
              <a:rPr lang="en-US" sz="2600" dirty="0" smtClean="0">
                <a:latin typeface="Times New Roman" pitchFamily="18" charset="0"/>
                <a:cs typeface="Times New Roman" pitchFamily="18" charset="0"/>
              </a:rPr>
              <a:t> </a:t>
            </a:r>
          </a:p>
          <a:p>
            <a:pPr algn="just">
              <a:lnSpc>
                <a:spcPct val="170000"/>
              </a:lnSpc>
              <a:buNone/>
            </a:pPr>
            <a:r>
              <a:rPr lang="en-US" sz="2600" dirty="0" smtClean="0">
                <a:latin typeface="Times New Roman" pitchFamily="18" charset="0"/>
                <a:cs typeface="Times New Roman" pitchFamily="18" charset="0"/>
              </a:rPr>
              <a:t> [9] A. </a:t>
            </a:r>
            <a:r>
              <a:rPr lang="en-US" sz="2600" dirty="0" err="1" smtClean="0">
                <a:latin typeface="Times New Roman" pitchFamily="18" charset="0"/>
                <a:cs typeface="Times New Roman" pitchFamily="18" charset="0"/>
              </a:rPr>
              <a:t>Kannan</a:t>
            </a:r>
            <a:r>
              <a:rPr lang="en-US" sz="2600" dirty="0" smtClean="0">
                <a:latin typeface="Times New Roman" pitchFamily="18" charset="0"/>
                <a:cs typeface="Times New Roman" pitchFamily="18" charset="0"/>
              </a:rPr>
              <a:t>, G. Q. Maguire </a:t>
            </a:r>
            <a:r>
              <a:rPr lang="en-US" sz="2600" dirty="0" err="1" smtClean="0">
                <a:latin typeface="Times New Roman" pitchFamily="18" charset="0"/>
                <a:cs typeface="Times New Roman" pitchFamily="18" charset="0"/>
              </a:rPr>
              <a:t>Jr</a:t>
            </a:r>
            <a:r>
              <a:rPr lang="en-US" sz="2600" dirty="0" smtClean="0">
                <a:latin typeface="Times New Roman" pitchFamily="18" charset="0"/>
                <a:cs typeface="Times New Roman" pitchFamily="18" charset="0"/>
              </a:rPr>
              <a:t>, A. Sharma, and P. </a:t>
            </a:r>
            <a:r>
              <a:rPr lang="en-US" sz="2600" dirty="0" err="1" smtClean="0">
                <a:latin typeface="Times New Roman" pitchFamily="18" charset="0"/>
                <a:cs typeface="Times New Roman" pitchFamily="18" charset="0"/>
              </a:rPr>
              <a:t>Schoo</a:t>
            </a:r>
            <a:r>
              <a:rPr lang="en-US" sz="2600" dirty="0" smtClean="0">
                <a:latin typeface="Times New Roman" pitchFamily="18" charset="0"/>
                <a:cs typeface="Times New Roman" pitchFamily="18" charset="0"/>
              </a:rPr>
              <a:t>, "Genetic Algorithm Based Feature Selection Algorithm for Effective Intrusion Detection in Cloud Networks," presented at the 2012 IEEE 12th International Conference on Data Mining Workshops,.</a:t>
            </a:r>
          </a:p>
          <a:p>
            <a:pPr algn="just">
              <a:lnSpc>
                <a:spcPct val="170000"/>
              </a:lnSpc>
              <a:buNone/>
            </a:pPr>
            <a:r>
              <a:rPr lang="en-US" sz="2600" dirty="0" smtClean="0">
                <a:latin typeface="Times New Roman" pitchFamily="18" charset="0"/>
                <a:cs typeface="Times New Roman" pitchFamily="18" charset="0"/>
              </a:rPr>
              <a:t> </a:t>
            </a:r>
          </a:p>
          <a:p>
            <a:pPr algn="just">
              <a:lnSpc>
                <a:spcPct val="170000"/>
              </a:lnSpc>
              <a:buNone/>
            </a:pPr>
            <a:r>
              <a:rPr lang="en-US" sz="2600" dirty="0" smtClean="0">
                <a:latin typeface="Times New Roman" pitchFamily="18" charset="0"/>
                <a:cs typeface="Times New Roman" pitchFamily="18" charset="0"/>
              </a:rPr>
              <a:t>[10] A. </a:t>
            </a:r>
            <a:r>
              <a:rPr lang="en-US" sz="2600" dirty="0" err="1" smtClean="0">
                <a:latin typeface="Times New Roman" pitchFamily="18" charset="0"/>
                <a:cs typeface="Times New Roman" pitchFamily="18" charset="0"/>
              </a:rPr>
              <a:t>Kannan</a:t>
            </a:r>
            <a:r>
              <a:rPr lang="en-US" sz="2600" dirty="0" smtClean="0">
                <a:latin typeface="Times New Roman" pitchFamily="18" charset="0"/>
                <a:cs typeface="Times New Roman" pitchFamily="18" charset="0"/>
              </a:rPr>
              <a:t>, K. G. </a:t>
            </a:r>
            <a:r>
              <a:rPr lang="en-US" sz="2600" dirty="0" err="1" smtClean="0">
                <a:latin typeface="Times New Roman" pitchFamily="18" charset="0"/>
                <a:cs typeface="Times New Roman" pitchFamily="18" charset="0"/>
              </a:rPr>
              <a:t>Venkatesan</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Stagkopoulou</a:t>
            </a:r>
            <a:r>
              <a:rPr lang="en-US" sz="2600" dirty="0" smtClean="0">
                <a:latin typeface="Times New Roman" pitchFamily="18" charset="0"/>
                <a:cs typeface="Times New Roman" pitchFamily="18" charset="0"/>
              </a:rPr>
              <a:t>, S. Li, S. Krishnan, and A. </a:t>
            </a:r>
            <a:r>
              <a:rPr lang="en-US" sz="2600" dirty="0" err="1" smtClean="0">
                <a:latin typeface="Times New Roman" pitchFamily="18" charset="0"/>
                <a:cs typeface="Times New Roman" pitchFamily="18" charset="0"/>
              </a:rPr>
              <a:t>Rahman</a:t>
            </a:r>
            <a:r>
              <a:rPr lang="en-US" sz="2600" dirty="0" smtClean="0">
                <a:latin typeface="Times New Roman" pitchFamily="18" charset="0"/>
                <a:cs typeface="Times New Roman" pitchFamily="18" charset="0"/>
              </a:rPr>
              <a:t>, "A Novel Cloud Intrusion Detection System Using Feature Selection and Classification," </a:t>
            </a:r>
            <a:r>
              <a:rPr lang="en-US" sz="2600" i="1" dirty="0" smtClean="0">
                <a:latin typeface="Times New Roman" pitchFamily="18" charset="0"/>
                <a:cs typeface="Times New Roman" pitchFamily="18" charset="0"/>
              </a:rPr>
              <a:t>International Journal of Intelligent Information Technologies, </a:t>
            </a:r>
            <a:r>
              <a:rPr lang="en-US" sz="2600" dirty="0" smtClean="0">
                <a:latin typeface="Times New Roman" pitchFamily="18" charset="0"/>
                <a:cs typeface="Times New Roman" pitchFamily="18" charset="0"/>
              </a:rPr>
              <a:t>vol. 11, no. 4, pp. 1-</a:t>
            </a:r>
            <a:r>
              <a:rPr lang="en-US" sz="2600" i="1"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15, 2015, </a:t>
            </a:r>
            <a:r>
              <a:rPr lang="en-US" sz="2600" dirty="0" err="1" smtClean="0">
                <a:latin typeface="Times New Roman" pitchFamily="18" charset="0"/>
                <a:cs typeface="Times New Roman" pitchFamily="18" charset="0"/>
              </a:rPr>
              <a:t>doi</a:t>
            </a:r>
            <a:r>
              <a:rPr lang="en-US" sz="2600" dirty="0" smtClean="0">
                <a:latin typeface="Times New Roman" pitchFamily="18" charset="0"/>
                <a:cs typeface="Times New Roman" pitchFamily="18" charset="0"/>
              </a:rPr>
              <a:t>: 10.4018/ijiit.2015100101.</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773</TotalTime>
  <Words>845</Words>
  <Application>Microsoft Office PowerPoint</Application>
  <PresentationFormat>On-screen Show (4:3)</PresentationFormat>
  <Paragraphs>105</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Cloud Intrusion Detection Method Based on Stacked Contractive Auto-Encoder and Support Vector Machine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336</cp:revision>
  <dcterms:created xsi:type="dcterms:W3CDTF">2006-08-16T00:00:00Z</dcterms:created>
  <dcterms:modified xsi:type="dcterms:W3CDTF">2021-01-25T12:30:29Z</dcterms:modified>
</cp:coreProperties>
</file>